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 id="263" r:id="rId12"/>
    <p:sldId id="264" r:id="rId13"/>
    <p:sldId id="269" r:id="rId14"/>
    <p:sldId id="265" r:id="rId15"/>
    <p:sldId id="272" r:id="rId16"/>
    <p:sldId id="273" r:id="rId17"/>
    <p:sldId id="270" r:id="rId18"/>
    <p:sldId id="266" r:id="rId19"/>
    <p:sldId id="271" r:id="rId20"/>
    <p:sldId id="267" r:id="rId21"/>
    <p:sldId id="275" r:id="rId22"/>
    <p:sldId id="277" r:id="rId23"/>
    <p:sldId id="276"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5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a:xfrm>
            <a:off x="3962399" y="5870575"/>
            <a:ext cx="4893958" cy="377825"/>
          </a:xfrm>
        </p:spPr>
        <p:txBody>
          <a:bodyPr/>
          <a:lstStyle/>
          <a:p>
            <a:endParaRPr lang="es-MX"/>
          </a:p>
        </p:txBody>
      </p:sp>
      <p:sp>
        <p:nvSpPr>
          <p:cNvPr id="6" name="Slide Number Placeholder 5"/>
          <p:cNvSpPr>
            <a:spLocks noGrp="1"/>
          </p:cNvSpPr>
          <p:nvPr>
            <p:ph type="sldNum" sz="quarter" idx="12"/>
          </p:nvPr>
        </p:nvSpPr>
        <p:spPr>
          <a:xfrm>
            <a:off x="10608958" y="5870575"/>
            <a:ext cx="551167" cy="377825"/>
          </a:xfrm>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308611402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1E48CF4-DAFD-4B20-9C3E-DC739FA71073}" type="datetimeFigureOut">
              <a:rPr lang="es-MX" smtClean="0"/>
              <a:t>27/05/2026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495742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3615620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887980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688554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6769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375407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
        <p:nvSpPr>
          <p:cNvPr id="8" name="Title 1"/>
          <p:cNvSpPr>
            <a:spLocks noGrp="1"/>
          </p:cNvSpPr>
          <p:nvPr>
            <p:ph type="title"/>
          </p:nvPr>
        </p:nvSpPr>
        <p:spPr>
          <a:xfrm>
            <a:off x="685801" y="609600"/>
            <a:ext cx="10131425" cy="1456267"/>
          </a:xfrm>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9916531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2971324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53956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1E48CF4-DAFD-4B20-9C3E-DC739FA71073}" type="datetimeFigureOut">
              <a:rPr lang="es-MX" smtClean="0"/>
              <a:t>27/05/2026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391742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1E48CF4-DAFD-4B20-9C3E-DC739FA71073}" type="datetimeFigureOut">
              <a:rPr lang="es-MX" smtClean="0"/>
              <a:t>27/05/2026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3421558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1E48CF4-DAFD-4B20-9C3E-DC739FA71073}" type="datetimeFigureOut">
              <a:rPr lang="es-MX" smtClean="0"/>
              <a:t>27/05/2026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04780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1E48CF4-DAFD-4B20-9C3E-DC739FA71073}" type="datetimeFigureOut">
              <a:rPr lang="es-MX" smtClean="0"/>
              <a:t>27/05/2026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986534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11E48CF4-DAFD-4B20-9C3E-DC739FA71073}" type="datetimeFigureOut">
              <a:rPr lang="es-MX" smtClean="0"/>
              <a:t>27/05/2026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433811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1E48CF4-DAFD-4B20-9C3E-DC739FA71073}" type="datetimeFigureOut">
              <a:rPr lang="es-MX" smtClean="0"/>
              <a:t>27/05/2026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9048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1E48CF4-DAFD-4B20-9C3E-DC739FA71073}" type="datetimeFigureOut">
              <a:rPr lang="es-MX" smtClean="0"/>
              <a:t>27/05/2026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DD610A-6414-4845-9C29-2421E28CCCD9}" type="slidenum">
              <a:rPr lang="es-MX" smtClean="0"/>
              <a:t>‹Nº›</a:t>
            </a:fld>
            <a:endParaRPr lang="es-MX"/>
          </a:p>
        </p:txBody>
      </p:sp>
    </p:spTree>
    <p:extLst>
      <p:ext uri="{BB962C8B-B14F-4D97-AF65-F5344CB8AC3E}">
        <p14:creationId xmlns:p14="http://schemas.microsoft.com/office/powerpoint/2010/main" val="1928777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1E48CF4-DAFD-4B20-9C3E-DC739FA71073}" type="datetimeFigureOut">
              <a:rPr lang="es-MX" smtClean="0"/>
              <a:t>27/05/2026</a:t>
            </a:fld>
            <a:endParaRPr lang="es-MX"/>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MX"/>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9DD610A-6414-4845-9C29-2421E28CCCD9}" type="slidenum">
              <a:rPr lang="es-MX" smtClean="0"/>
              <a:t>‹Nº›</a:t>
            </a:fld>
            <a:endParaRPr lang="es-MX"/>
          </a:p>
        </p:txBody>
      </p:sp>
    </p:spTree>
    <p:extLst>
      <p:ext uri="{BB962C8B-B14F-4D97-AF65-F5344CB8AC3E}">
        <p14:creationId xmlns:p14="http://schemas.microsoft.com/office/powerpoint/2010/main" val="401445302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4020F3-D813-5517-2382-3FB59D4FBB77}"/>
              </a:ext>
            </a:extLst>
          </p:cNvPr>
          <p:cNvSpPr>
            <a:spLocks noGrp="1"/>
          </p:cNvSpPr>
          <p:nvPr>
            <p:ph type="ctrTitle"/>
          </p:nvPr>
        </p:nvSpPr>
        <p:spPr/>
        <p:txBody>
          <a:bodyPr/>
          <a:lstStyle/>
          <a:p>
            <a:r>
              <a:rPr lang="es-MX" dirty="0"/>
              <a:t>Compuertas lógicas</a:t>
            </a:r>
          </a:p>
        </p:txBody>
      </p:sp>
      <p:sp>
        <p:nvSpPr>
          <p:cNvPr id="3" name="Subtítulo 2">
            <a:extLst>
              <a:ext uri="{FF2B5EF4-FFF2-40B4-BE49-F238E27FC236}">
                <a16:creationId xmlns:a16="http://schemas.microsoft.com/office/drawing/2014/main" id="{C463E4AE-33F9-DBFC-0A98-ED44F18B6CA7}"/>
              </a:ext>
            </a:extLst>
          </p:cNvPr>
          <p:cNvSpPr>
            <a:spLocks noGrp="1"/>
          </p:cNvSpPr>
          <p:nvPr>
            <p:ph type="subTitle" idx="1"/>
          </p:nvPr>
        </p:nvSpPr>
        <p:spPr/>
        <p:txBody>
          <a:bodyPr/>
          <a:lstStyle/>
          <a:p>
            <a:r>
              <a:rPr lang="es-MX" dirty="0"/>
              <a:t>	Diapositivas informativas</a:t>
            </a:r>
          </a:p>
        </p:txBody>
      </p:sp>
    </p:spTree>
    <p:extLst>
      <p:ext uri="{BB962C8B-B14F-4D97-AF65-F5344CB8AC3E}">
        <p14:creationId xmlns:p14="http://schemas.microsoft.com/office/powerpoint/2010/main" val="3911170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0749E-6FBB-D6FF-1B48-2B862176BBD4}"/>
              </a:ext>
            </a:extLst>
          </p:cNvPr>
          <p:cNvSpPr>
            <a:spLocks noGrp="1"/>
          </p:cNvSpPr>
          <p:nvPr>
            <p:ph type="title"/>
          </p:nvPr>
        </p:nvSpPr>
        <p:spPr/>
        <p:txBody>
          <a:bodyPr/>
          <a:lstStyle/>
          <a:p>
            <a:r>
              <a:rPr lang="es-MX" dirty="0"/>
              <a:t>Compuerta </a:t>
            </a:r>
            <a:r>
              <a:rPr lang="es-MX" dirty="0" err="1"/>
              <a:t>nand</a:t>
            </a:r>
            <a:endParaRPr lang="es-MX" dirty="0"/>
          </a:p>
        </p:txBody>
      </p:sp>
      <p:sp>
        <p:nvSpPr>
          <p:cNvPr id="3" name="Marcador de contenido 2">
            <a:extLst>
              <a:ext uri="{FF2B5EF4-FFF2-40B4-BE49-F238E27FC236}">
                <a16:creationId xmlns:a16="http://schemas.microsoft.com/office/drawing/2014/main" id="{19C7E43D-23B7-5BF4-BC07-92D3DE8AE6CA}"/>
              </a:ext>
            </a:extLst>
          </p:cNvPr>
          <p:cNvSpPr>
            <a:spLocks noGrp="1"/>
          </p:cNvSpPr>
          <p:nvPr>
            <p:ph idx="1"/>
          </p:nvPr>
        </p:nvSpPr>
        <p:spPr/>
        <p:txBody>
          <a:bodyPr/>
          <a:lstStyle/>
          <a:p>
            <a:r>
              <a:rPr lang="es-MX" dirty="0"/>
              <a:t>Entradas y Salida: Al igual que las compuertas AND y OR, la compuerta NAND tiene dos (o más) entradas y una salida.</a:t>
            </a:r>
          </a:p>
          <a:p>
            <a:r>
              <a:rPr lang="es-MX" dirty="0"/>
              <a:t>Funcionamiento: La salida de una compuerta NAND es baja (0) solo cuando todas sus entradas son altas (1). Si alguna de las entradas es baja (0), la salida será alta (1).</a:t>
            </a:r>
          </a:p>
          <a:p>
            <a:endParaRPr lang="es-MX" dirty="0"/>
          </a:p>
        </p:txBody>
      </p:sp>
    </p:spTree>
    <p:extLst>
      <p:ext uri="{BB962C8B-B14F-4D97-AF65-F5344CB8AC3E}">
        <p14:creationId xmlns:p14="http://schemas.microsoft.com/office/powerpoint/2010/main" val="2147215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D090F9-5C32-A370-3D82-9242B877F636}"/>
              </a:ext>
            </a:extLst>
          </p:cNvPr>
          <p:cNvSpPr>
            <a:spLocks noGrp="1"/>
          </p:cNvSpPr>
          <p:nvPr>
            <p:ph type="title"/>
          </p:nvPr>
        </p:nvSpPr>
        <p:spPr/>
        <p:txBody>
          <a:bodyPr/>
          <a:lstStyle/>
          <a:p>
            <a:r>
              <a:rPr lang="es-MX" dirty="0"/>
              <a:t>Ejemplo de compuerta </a:t>
            </a:r>
            <a:r>
              <a:rPr lang="es-MX" dirty="0" err="1"/>
              <a:t>nand</a:t>
            </a:r>
            <a:endParaRPr lang="es-MX" dirty="0"/>
          </a:p>
        </p:txBody>
      </p:sp>
      <p:sp>
        <p:nvSpPr>
          <p:cNvPr id="3" name="Marcador de contenido 2">
            <a:extLst>
              <a:ext uri="{FF2B5EF4-FFF2-40B4-BE49-F238E27FC236}">
                <a16:creationId xmlns:a16="http://schemas.microsoft.com/office/drawing/2014/main" id="{A5071BC9-B13A-B99D-798B-4C893E1D1818}"/>
              </a:ext>
            </a:extLst>
          </p:cNvPr>
          <p:cNvSpPr>
            <a:spLocks noGrp="1"/>
          </p:cNvSpPr>
          <p:nvPr>
            <p:ph idx="1"/>
          </p:nvPr>
        </p:nvSpPr>
        <p:spPr/>
        <p:txBody>
          <a:bodyPr/>
          <a:lstStyle/>
          <a:p>
            <a:r>
              <a:rPr lang="es-MX" dirty="0"/>
              <a:t>Tabla de verdad: La tabla de verdad de una compuerta NAND es la siguiente:</a:t>
            </a:r>
          </a:p>
          <a:p>
            <a:pPr marL="0" indent="0">
              <a:buNone/>
            </a:pPr>
            <a:r>
              <a:rPr lang="es-MX" dirty="0"/>
              <a:t>A | B | Salida</a:t>
            </a:r>
          </a:p>
          <a:p>
            <a:pPr marL="0" indent="0">
              <a:buNone/>
            </a:pPr>
            <a:r>
              <a:rPr lang="es-MX" dirty="0"/>
              <a:t>--|---|-------</a:t>
            </a:r>
          </a:p>
          <a:p>
            <a:pPr marL="0" indent="0">
              <a:buNone/>
            </a:pPr>
            <a:r>
              <a:rPr lang="es-MX" dirty="0"/>
              <a:t>0 | 0 | 1</a:t>
            </a:r>
          </a:p>
          <a:p>
            <a:pPr marL="0" indent="0">
              <a:buNone/>
            </a:pPr>
            <a:r>
              <a:rPr lang="es-MX" dirty="0"/>
              <a:t>0 | 1 | 1</a:t>
            </a:r>
          </a:p>
          <a:p>
            <a:pPr marL="0" indent="0">
              <a:buNone/>
            </a:pPr>
            <a:r>
              <a:rPr lang="es-MX" dirty="0"/>
              <a:t>1 | 0 | 1</a:t>
            </a:r>
          </a:p>
          <a:p>
            <a:pPr marL="0" indent="0">
              <a:buNone/>
            </a:pPr>
            <a:r>
              <a:rPr lang="es-MX" dirty="0"/>
              <a:t>1 | 1 | 0</a:t>
            </a:r>
          </a:p>
        </p:txBody>
      </p:sp>
    </p:spTree>
    <p:extLst>
      <p:ext uri="{BB962C8B-B14F-4D97-AF65-F5344CB8AC3E}">
        <p14:creationId xmlns:p14="http://schemas.microsoft.com/office/powerpoint/2010/main" val="2831027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0749E-6FBB-D6FF-1B48-2B862176BBD4}"/>
              </a:ext>
            </a:extLst>
          </p:cNvPr>
          <p:cNvSpPr>
            <a:spLocks noGrp="1"/>
          </p:cNvSpPr>
          <p:nvPr>
            <p:ph type="title"/>
          </p:nvPr>
        </p:nvSpPr>
        <p:spPr/>
        <p:txBody>
          <a:bodyPr/>
          <a:lstStyle/>
          <a:p>
            <a:r>
              <a:rPr lang="es-MX" dirty="0"/>
              <a:t>Compuerta </a:t>
            </a:r>
            <a:r>
              <a:rPr lang="es-MX" dirty="0" err="1"/>
              <a:t>nor</a:t>
            </a:r>
            <a:endParaRPr lang="es-MX" dirty="0"/>
          </a:p>
        </p:txBody>
      </p:sp>
      <p:sp>
        <p:nvSpPr>
          <p:cNvPr id="3" name="Marcador de contenido 2">
            <a:extLst>
              <a:ext uri="{FF2B5EF4-FFF2-40B4-BE49-F238E27FC236}">
                <a16:creationId xmlns:a16="http://schemas.microsoft.com/office/drawing/2014/main" id="{19C7E43D-23B7-5BF4-BC07-92D3DE8AE6CA}"/>
              </a:ext>
            </a:extLst>
          </p:cNvPr>
          <p:cNvSpPr>
            <a:spLocks noGrp="1"/>
          </p:cNvSpPr>
          <p:nvPr>
            <p:ph idx="1"/>
          </p:nvPr>
        </p:nvSpPr>
        <p:spPr/>
        <p:txBody>
          <a:bodyPr/>
          <a:lstStyle/>
          <a:p>
            <a:r>
              <a:rPr lang="es-MX" dirty="0"/>
              <a:t>Entradas y Salida: Al igual que las compuertas AND y OR, la compuerta NOR tiene dos (o más) entradas y una salida.</a:t>
            </a:r>
          </a:p>
          <a:p>
            <a:r>
              <a:rPr lang="es-MX" dirty="0"/>
              <a:t>Funcionamiento: La salida de una compuerta NOR es alta (1) solo cuando todas sus entradas son bajas (0). Si alguna de las entradas es alta (1), la salida será baja (0).</a:t>
            </a:r>
          </a:p>
        </p:txBody>
      </p:sp>
    </p:spTree>
    <p:extLst>
      <p:ext uri="{BB962C8B-B14F-4D97-AF65-F5344CB8AC3E}">
        <p14:creationId xmlns:p14="http://schemas.microsoft.com/office/powerpoint/2010/main" val="3176566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D090F9-5C32-A370-3D82-9242B877F636}"/>
              </a:ext>
            </a:extLst>
          </p:cNvPr>
          <p:cNvSpPr>
            <a:spLocks noGrp="1"/>
          </p:cNvSpPr>
          <p:nvPr>
            <p:ph type="title"/>
          </p:nvPr>
        </p:nvSpPr>
        <p:spPr/>
        <p:txBody>
          <a:bodyPr/>
          <a:lstStyle/>
          <a:p>
            <a:r>
              <a:rPr lang="es-MX" dirty="0"/>
              <a:t>Ejemplo de compuerta </a:t>
            </a:r>
            <a:r>
              <a:rPr lang="es-MX" dirty="0" err="1"/>
              <a:t>nor</a:t>
            </a:r>
            <a:endParaRPr lang="es-MX" dirty="0"/>
          </a:p>
        </p:txBody>
      </p:sp>
      <p:sp>
        <p:nvSpPr>
          <p:cNvPr id="3" name="Marcador de contenido 2">
            <a:extLst>
              <a:ext uri="{FF2B5EF4-FFF2-40B4-BE49-F238E27FC236}">
                <a16:creationId xmlns:a16="http://schemas.microsoft.com/office/drawing/2014/main" id="{A5071BC9-B13A-B99D-798B-4C893E1D1818}"/>
              </a:ext>
            </a:extLst>
          </p:cNvPr>
          <p:cNvSpPr>
            <a:spLocks noGrp="1"/>
          </p:cNvSpPr>
          <p:nvPr>
            <p:ph idx="1"/>
          </p:nvPr>
        </p:nvSpPr>
        <p:spPr/>
        <p:txBody>
          <a:bodyPr/>
          <a:lstStyle/>
          <a:p>
            <a:r>
              <a:rPr lang="es-MX" dirty="0"/>
              <a:t>Tabla de verdad: La tabla de verdad de una compuerta NOR es la siguiente:</a:t>
            </a:r>
          </a:p>
          <a:p>
            <a:pPr marL="0" indent="0">
              <a:buNone/>
            </a:pPr>
            <a:r>
              <a:rPr lang="es-MX" dirty="0"/>
              <a:t>A | B | Salida</a:t>
            </a:r>
          </a:p>
          <a:p>
            <a:pPr marL="0" indent="0">
              <a:buNone/>
            </a:pPr>
            <a:r>
              <a:rPr lang="es-MX" dirty="0"/>
              <a:t>--|---|-------</a:t>
            </a:r>
          </a:p>
          <a:p>
            <a:pPr marL="0" indent="0">
              <a:buNone/>
            </a:pPr>
            <a:r>
              <a:rPr lang="es-MX" dirty="0"/>
              <a:t>0 | 0 | 1</a:t>
            </a:r>
          </a:p>
          <a:p>
            <a:pPr marL="0" indent="0">
              <a:buNone/>
            </a:pPr>
            <a:r>
              <a:rPr lang="es-MX" dirty="0"/>
              <a:t>0 | 1 | 0</a:t>
            </a:r>
          </a:p>
          <a:p>
            <a:pPr marL="0" indent="0">
              <a:buNone/>
            </a:pPr>
            <a:r>
              <a:rPr lang="es-MX" dirty="0"/>
              <a:t>1 | 0 | 0</a:t>
            </a:r>
          </a:p>
        </p:txBody>
      </p:sp>
    </p:spTree>
    <p:extLst>
      <p:ext uri="{BB962C8B-B14F-4D97-AF65-F5344CB8AC3E}">
        <p14:creationId xmlns:p14="http://schemas.microsoft.com/office/powerpoint/2010/main" val="456725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0749E-6FBB-D6FF-1B48-2B862176BBD4}"/>
              </a:ext>
            </a:extLst>
          </p:cNvPr>
          <p:cNvSpPr>
            <a:spLocks noGrp="1"/>
          </p:cNvSpPr>
          <p:nvPr>
            <p:ph type="title"/>
          </p:nvPr>
        </p:nvSpPr>
        <p:spPr/>
        <p:txBody>
          <a:bodyPr/>
          <a:lstStyle/>
          <a:p>
            <a:r>
              <a:rPr lang="es-MX" dirty="0"/>
              <a:t>Compuerta </a:t>
            </a:r>
            <a:r>
              <a:rPr lang="es-MX" dirty="0" err="1"/>
              <a:t>xor</a:t>
            </a:r>
            <a:endParaRPr lang="es-MX" dirty="0"/>
          </a:p>
        </p:txBody>
      </p:sp>
      <p:sp>
        <p:nvSpPr>
          <p:cNvPr id="3" name="Marcador de contenido 2">
            <a:extLst>
              <a:ext uri="{FF2B5EF4-FFF2-40B4-BE49-F238E27FC236}">
                <a16:creationId xmlns:a16="http://schemas.microsoft.com/office/drawing/2014/main" id="{19C7E43D-23B7-5BF4-BC07-92D3DE8AE6CA}"/>
              </a:ext>
            </a:extLst>
          </p:cNvPr>
          <p:cNvSpPr>
            <a:spLocks noGrp="1"/>
          </p:cNvSpPr>
          <p:nvPr>
            <p:ph idx="1"/>
          </p:nvPr>
        </p:nvSpPr>
        <p:spPr/>
        <p:txBody>
          <a:bodyPr/>
          <a:lstStyle/>
          <a:p>
            <a:r>
              <a:rPr lang="es-MX" dirty="0"/>
              <a:t>También conocida como "O exclusivo", es una operación lógica que toma dos entradas y devuelve verdadero si exactamente una de las entradas es verdadera. En otras palabras, devuelve verdadero si las dos entradas son diferentes.</a:t>
            </a:r>
          </a:p>
        </p:txBody>
      </p:sp>
    </p:spTree>
    <p:extLst>
      <p:ext uri="{BB962C8B-B14F-4D97-AF65-F5344CB8AC3E}">
        <p14:creationId xmlns:p14="http://schemas.microsoft.com/office/powerpoint/2010/main" val="3981487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D090F9-5C32-A370-3D82-9242B877F636}"/>
              </a:ext>
            </a:extLst>
          </p:cNvPr>
          <p:cNvSpPr>
            <a:spLocks noGrp="1"/>
          </p:cNvSpPr>
          <p:nvPr>
            <p:ph type="title"/>
          </p:nvPr>
        </p:nvSpPr>
        <p:spPr/>
        <p:txBody>
          <a:bodyPr/>
          <a:lstStyle/>
          <a:p>
            <a:r>
              <a:rPr lang="es-MX" dirty="0"/>
              <a:t>Ejemplo de compuerta </a:t>
            </a:r>
            <a:r>
              <a:rPr lang="es-MX" dirty="0" err="1"/>
              <a:t>xor</a:t>
            </a:r>
            <a:endParaRPr lang="es-MX" dirty="0"/>
          </a:p>
        </p:txBody>
      </p:sp>
      <p:sp>
        <p:nvSpPr>
          <p:cNvPr id="3" name="Marcador de contenido 2">
            <a:extLst>
              <a:ext uri="{FF2B5EF4-FFF2-40B4-BE49-F238E27FC236}">
                <a16:creationId xmlns:a16="http://schemas.microsoft.com/office/drawing/2014/main" id="{A5071BC9-B13A-B99D-798B-4C893E1D1818}"/>
              </a:ext>
            </a:extLst>
          </p:cNvPr>
          <p:cNvSpPr>
            <a:spLocks noGrp="1"/>
          </p:cNvSpPr>
          <p:nvPr>
            <p:ph idx="1"/>
          </p:nvPr>
        </p:nvSpPr>
        <p:spPr/>
        <p:txBody>
          <a:bodyPr/>
          <a:lstStyle/>
          <a:p>
            <a:r>
              <a:rPr lang="es-MX" dirty="0"/>
              <a:t>Aquí tienes la tabla de verdad de la compuerta XOR:</a:t>
            </a:r>
          </a:p>
          <a:p>
            <a:pPr marL="0" indent="0">
              <a:buNone/>
            </a:pPr>
            <a:r>
              <a:rPr lang="es-MX" dirty="0"/>
              <a:t>Entrada A  	Entrada B	    Salida</a:t>
            </a:r>
          </a:p>
          <a:p>
            <a:pPr marL="0" indent="0">
              <a:buNone/>
            </a:pPr>
            <a:r>
              <a:rPr lang="es-MX" dirty="0"/>
              <a:t>0	0	0</a:t>
            </a:r>
          </a:p>
          <a:p>
            <a:pPr marL="0" indent="0">
              <a:buNone/>
            </a:pPr>
            <a:r>
              <a:rPr lang="es-MX" dirty="0"/>
              <a:t>0	1	1</a:t>
            </a:r>
          </a:p>
          <a:p>
            <a:pPr marL="0" indent="0">
              <a:buNone/>
            </a:pPr>
            <a:r>
              <a:rPr lang="es-MX" dirty="0"/>
              <a:t>1	0	1</a:t>
            </a:r>
          </a:p>
          <a:p>
            <a:pPr marL="0" indent="0">
              <a:buNone/>
            </a:pPr>
            <a:r>
              <a:rPr lang="es-MX" dirty="0"/>
              <a:t>1	1	0</a:t>
            </a:r>
          </a:p>
        </p:txBody>
      </p:sp>
    </p:spTree>
    <p:extLst>
      <p:ext uri="{BB962C8B-B14F-4D97-AF65-F5344CB8AC3E}">
        <p14:creationId xmlns:p14="http://schemas.microsoft.com/office/powerpoint/2010/main" val="1400572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0749E-6FBB-D6FF-1B48-2B862176BBD4}"/>
              </a:ext>
            </a:extLst>
          </p:cNvPr>
          <p:cNvSpPr>
            <a:spLocks noGrp="1"/>
          </p:cNvSpPr>
          <p:nvPr>
            <p:ph type="title"/>
          </p:nvPr>
        </p:nvSpPr>
        <p:spPr/>
        <p:txBody>
          <a:bodyPr/>
          <a:lstStyle/>
          <a:p>
            <a:r>
              <a:rPr lang="es-MX" dirty="0"/>
              <a:t>Compuerta </a:t>
            </a:r>
            <a:r>
              <a:rPr lang="es-MX" dirty="0" err="1"/>
              <a:t>xnor</a:t>
            </a:r>
            <a:endParaRPr lang="es-MX" dirty="0"/>
          </a:p>
        </p:txBody>
      </p:sp>
      <p:sp>
        <p:nvSpPr>
          <p:cNvPr id="3" name="Marcador de contenido 2">
            <a:extLst>
              <a:ext uri="{FF2B5EF4-FFF2-40B4-BE49-F238E27FC236}">
                <a16:creationId xmlns:a16="http://schemas.microsoft.com/office/drawing/2014/main" id="{19C7E43D-23B7-5BF4-BC07-92D3DE8AE6CA}"/>
              </a:ext>
            </a:extLst>
          </p:cNvPr>
          <p:cNvSpPr>
            <a:spLocks noGrp="1"/>
          </p:cNvSpPr>
          <p:nvPr>
            <p:ph idx="1"/>
          </p:nvPr>
        </p:nvSpPr>
        <p:spPr/>
        <p:txBody>
          <a:bodyPr/>
          <a:lstStyle/>
          <a:p>
            <a:pPr marL="0" indent="0">
              <a:buNone/>
            </a:pPr>
            <a:r>
              <a:rPr lang="es-MX" dirty="0"/>
              <a:t>También conocida como "NO O exclusivo", es básicamente la inversa de la compuerta XOR. Devuelve verdadero si las dos entradas son iguales.</a:t>
            </a:r>
          </a:p>
        </p:txBody>
      </p:sp>
    </p:spTree>
    <p:extLst>
      <p:ext uri="{BB962C8B-B14F-4D97-AF65-F5344CB8AC3E}">
        <p14:creationId xmlns:p14="http://schemas.microsoft.com/office/powerpoint/2010/main" val="3438803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D090F9-5C32-A370-3D82-9242B877F636}"/>
              </a:ext>
            </a:extLst>
          </p:cNvPr>
          <p:cNvSpPr>
            <a:spLocks noGrp="1"/>
          </p:cNvSpPr>
          <p:nvPr>
            <p:ph type="title"/>
          </p:nvPr>
        </p:nvSpPr>
        <p:spPr/>
        <p:txBody>
          <a:bodyPr/>
          <a:lstStyle/>
          <a:p>
            <a:r>
              <a:rPr lang="es-MX" dirty="0"/>
              <a:t>Ejemplo de compuerta </a:t>
            </a:r>
            <a:r>
              <a:rPr lang="es-MX" dirty="0" err="1"/>
              <a:t>xnor</a:t>
            </a:r>
            <a:endParaRPr lang="es-MX" dirty="0"/>
          </a:p>
        </p:txBody>
      </p:sp>
      <p:sp>
        <p:nvSpPr>
          <p:cNvPr id="3" name="Marcador de contenido 2">
            <a:extLst>
              <a:ext uri="{FF2B5EF4-FFF2-40B4-BE49-F238E27FC236}">
                <a16:creationId xmlns:a16="http://schemas.microsoft.com/office/drawing/2014/main" id="{A5071BC9-B13A-B99D-798B-4C893E1D1818}"/>
              </a:ext>
            </a:extLst>
          </p:cNvPr>
          <p:cNvSpPr>
            <a:spLocks noGrp="1"/>
          </p:cNvSpPr>
          <p:nvPr>
            <p:ph idx="1"/>
          </p:nvPr>
        </p:nvSpPr>
        <p:spPr/>
        <p:txBody>
          <a:bodyPr/>
          <a:lstStyle/>
          <a:p>
            <a:r>
              <a:rPr lang="es-MX" dirty="0"/>
              <a:t>Aquí tienes la tabla de verdad de la compuerta XNOR:</a:t>
            </a:r>
          </a:p>
          <a:p>
            <a:pPr marL="0" indent="0">
              <a:buNone/>
            </a:pPr>
            <a:r>
              <a:rPr lang="es-MX" dirty="0"/>
              <a:t>Entrada A	  Entrada B	Salida</a:t>
            </a:r>
          </a:p>
          <a:p>
            <a:pPr marL="0" indent="0">
              <a:buNone/>
            </a:pPr>
            <a:r>
              <a:rPr lang="es-MX" dirty="0"/>
              <a:t>0	                0	             1</a:t>
            </a:r>
          </a:p>
          <a:p>
            <a:pPr marL="0" indent="0">
              <a:buNone/>
            </a:pPr>
            <a:r>
              <a:rPr lang="es-MX" dirty="0"/>
              <a:t>0	                1	             0</a:t>
            </a:r>
          </a:p>
          <a:p>
            <a:pPr marL="0" indent="0">
              <a:buNone/>
            </a:pPr>
            <a:r>
              <a:rPr lang="es-MX" dirty="0"/>
              <a:t>1	                0	            0</a:t>
            </a:r>
          </a:p>
          <a:p>
            <a:pPr marL="0" indent="0">
              <a:buNone/>
            </a:pPr>
            <a:r>
              <a:rPr lang="es-MX" dirty="0"/>
              <a:t>1	               1	                     1</a:t>
            </a:r>
          </a:p>
        </p:txBody>
      </p:sp>
    </p:spTree>
    <p:extLst>
      <p:ext uri="{BB962C8B-B14F-4D97-AF65-F5344CB8AC3E}">
        <p14:creationId xmlns:p14="http://schemas.microsoft.com/office/powerpoint/2010/main" val="139545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AAD932-4A25-C412-F66E-0FD1D7B447D5}"/>
              </a:ext>
            </a:extLst>
          </p:cNvPr>
          <p:cNvSpPr>
            <a:spLocks noGrp="1"/>
          </p:cNvSpPr>
          <p:nvPr>
            <p:ph type="title"/>
          </p:nvPr>
        </p:nvSpPr>
        <p:spPr/>
        <p:txBody>
          <a:bodyPr/>
          <a:lstStyle/>
          <a:p>
            <a:r>
              <a:rPr lang="es-MX" dirty="0"/>
              <a:t>problema 1</a:t>
            </a:r>
          </a:p>
        </p:txBody>
      </p:sp>
      <p:sp>
        <p:nvSpPr>
          <p:cNvPr id="3" name="Marcador de contenido 2">
            <a:extLst>
              <a:ext uri="{FF2B5EF4-FFF2-40B4-BE49-F238E27FC236}">
                <a16:creationId xmlns:a16="http://schemas.microsoft.com/office/drawing/2014/main" id="{72F44D10-D718-8181-C09B-507164CDAFD2}"/>
              </a:ext>
            </a:extLst>
          </p:cNvPr>
          <p:cNvSpPr>
            <a:spLocks noGrp="1"/>
          </p:cNvSpPr>
          <p:nvPr>
            <p:ph idx="1"/>
          </p:nvPr>
        </p:nvSpPr>
        <p:spPr/>
        <p:txBody>
          <a:bodyPr/>
          <a:lstStyle/>
          <a:p>
            <a:r>
              <a:rPr lang="es-MX" dirty="0"/>
              <a:t>Imagina que estás diseñando un sistema de seguridad para una puerta que se abre con dos llaves diferentes. Quieres que la puerta se abra si y solo si una de las dos llaves está insertada, pero no ambas al mismo tiempo. ¿Cómo podrías usar una compuerta lógica XOR para lograr esto?</a:t>
            </a:r>
          </a:p>
        </p:txBody>
      </p:sp>
    </p:spTree>
    <p:extLst>
      <p:ext uri="{BB962C8B-B14F-4D97-AF65-F5344CB8AC3E}">
        <p14:creationId xmlns:p14="http://schemas.microsoft.com/office/powerpoint/2010/main" val="2498465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CA9B07B-6D86-13C8-E6F6-964FD07C1451}"/>
              </a:ext>
            </a:extLst>
          </p:cNvPr>
          <p:cNvSpPr>
            <a:spLocks noGrp="1"/>
          </p:cNvSpPr>
          <p:nvPr>
            <p:ph idx="1"/>
          </p:nvPr>
        </p:nvSpPr>
        <p:spPr/>
        <p:txBody>
          <a:bodyPr/>
          <a:lstStyle/>
          <a:p>
            <a:r>
              <a:rPr lang="es-MX" dirty="0"/>
              <a:t>Solución al Problema 1: Para el sistema de seguridad de la puerta, puedes usar una compuerta lógica XOR. Las dos llaves serían las dos entradas de la compuerta. Si solo una de las llaves está insertada (es decir, una entrada es 1 y la otra es 0), la salida de la compuerta XOR sería 1, lo que abriría la puerta. Si ambas llaves están insertadas o ninguna está insertada (es decir, ambas entradas son 0 o ambas son 1), la salida de la compuerta XOR sería 0, lo que mantendría la puerta cerrada.</a:t>
            </a:r>
          </a:p>
        </p:txBody>
      </p:sp>
    </p:spTree>
    <p:extLst>
      <p:ext uri="{BB962C8B-B14F-4D97-AF65-F5344CB8AC3E}">
        <p14:creationId xmlns:p14="http://schemas.microsoft.com/office/powerpoint/2010/main" val="1361470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92A8A2-F69B-877D-BBD3-E0564A7BAFAA}"/>
              </a:ext>
            </a:extLst>
          </p:cNvPr>
          <p:cNvSpPr>
            <a:spLocks noGrp="1"/>
          </p:cNvSpPr>
          <p:nvPr>
            <p:ph type="title"/>
          </p:nvPr>
        </p:nvSpPr>
        <p:spPr>
          <a:xfrm>
            <a:off x="838200" y="2944551"/>
            <a:ext cx="10515600" cy="1325563"/>
          </a:xfrm>
        </p:spPr>
        <p:txBody>
          <a:bodyPr/>
          <a:lstStyle/>
          <a:p>
            <a:r>
              <a:rPr lang="es-MX" dirty="0"/>
              <a:t>¿</a:t>
            </a:r>
            <a:r>
              <a:rPr lang="es-MX" dirty="0" err="1"/>
              <a:t>QuÉ</a:t>
            </a:r>
            <a:r>
              <a:rPr lang="es-MX" dirty="0"/>
              <a:t> son las compuertas lógicas?</a:t>
            </a:r>
          </a:p>
        </p:txBody>
      </p:sp>
    </p:spTree>
    <p:extLst>
      <p:ext uri="{BB962C8B-B14F-4D97-AF65-F5344CB8AC3E}">
        <p14:creationId xmlns:p14="http://schemas.microsoft.com/office/powerpoint/2010/main" val="2502128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A871F9-D5E7-2C7F-E1B9-11C9E83A1121}"/>
              </a:ext>
            </a:extLst>
          </p:cNvPr>
          <p:cNvSpPr>
            <a:spLocks noGrp="1"/>
          </p:cNvSpPr>
          <p:nvPr>
            <p:ph type="title"/>
          </p:nvPr>
        </p:nvSpPr>
        <p:spPr/>
        <p:txBody>
          <a:bodyPr/>
          <a:lstStyle/>
          <a:p>
            <a:r>
              <a:rPr lang="es-MX" dirty="0"/>
              <a:t>PROBLEMA 2</a:t>
            </a:r>
          </a:p>
        </p:txBody>
      </p:sp>
      <p:sp>
        <p:nvSpPr>
          <p:cNvPr id="3" name="Marcador de contenido 2">
            <a:extLst>
              <a:ext uri="{FF2B5EF4-FFF2-40B4-BE49-F238E27FC236}">
                <a16:creationId xmlns:a16="http://schemas.microsoft.com/office/drawing/2014/main" id="{E0546D8F-6ED4-7EBA-B13B-9AD3D429BADA}"/>
              </a:ext>
            </a:extLst>
          </p:cNvPr>
          <p:cNvSpPr>
            <a:spLocks noGrp="1"/>
          </p:cNvSpPr>
          <p:nvPr>
            <p:ph idx="1"/>
          </p:nvPr>
        </p:nvSpPr>
        <p:spPr/>
        <p:txBody>
          <a:bodyPr/>
          <a:lstStyle/>
          <a:p>
            <a:r>
              <a:rPr lang="es-MX" dirty="0"/>
              <a:t>Ahora, imagina que estás diseñando un sistema de iluminación para una habitación con dos interruptores. Quieres que la luz esté encendida si y solo si ambos interruptores están en la misma posición (ambos encendidos o ambos apagados). ¿Cómo podrías usar una compuerta lógica XNOR para lograr esto?</a:t>
            </a:r>
          </a:p>
        </p:txBody>
      </p:sp>
    </p:spTree>
    <p:extLst>
      <p:ext uri="{BB962C8B-B14F-4D97-AF65-F5344CB8AC3E}">
        <p14:creationId xmlns:p14="http://schemas.microsoft.com/office/powerpoint/2010/main" val="914487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B92207B-EB65-04BD-353E-00E8C36AB380}"/>
              </a:ext>
            </a:extLst>
          </p:cNvPr>
          <p:cNvSpPr>
            <a:spLocks noGrp="1"/>
          </p:cNvSpPr>
          <p:nvPr>
            <p:ph idx="1"/>
          </p:nvPr>
        </p:nvSpPr>
        <p:spPr/>
        <p:txBody>
          <a:bodyPr/>
          <a:lstStyle/>
          <a:p>
            <a:r>
              <a:rPr lang="es-MX" dirty="0"/>
              <a:t>Solución al Problema 2:Para el sistema de iluminación de la habitación, puedes usar una compuerta lógica XNOR. Los dos interruptores serían las dos entradas de la compuerta. Si ambos interruptores están en la misma posición (es decir, ambos están encendidos o ambos están apagados, lo que significa que ambas entradas son 0 o ambas son 1), la salida de la compuerta XNOR sería 1, lo que encendería la luz. Si los interruptores están en posiciones diferentes (es decir, uno está encendido y el otro está apagado, lo que significa que una entrada es 1 y la otra es 0), la salida de la compuerta XNOR sería 0, lo que apagaría la luz.</a:t>
            </a:r>
          </a:p>
        </p:txBody>
      </p:sp>
    </p:spTree>
    <p:extLst>
      <p:ext uri="{BB962C8B-B14F-4D97-AF65-F5344CB8AC3E}">
        <p14:creationId xmlns:p14="http://schemas.microsoft.com/office/powerpoint/2010/main" val="200240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3D4FB9-E737-C19F-B9FA-0963FAAFD179}"/>
              </a:ext>
            </a:extLst>
          </p:cNvPr>
          <p:cNvSpPr>
            <a:spLocks noGrp="1"/>
          </p:cNvSpPr>
          <p:nvPr>
            <p:ph type="title"/>
          </p:nvPr>
        </p:nvSpPr>
        <p:spPr/>
        <p:txBody>
          <a:bodyPr/>
          <a:lstStyle/>
          <a:p>
            <a:r>
              <a:rPr lang="es-MX" dirty="0"/>
              <a:t>Tipos de compuertas lógicas</a:t>
            </a:r>
          </a:p>
        </p:txBody>
      </p:sp>
      <p:sp>
        <p:nvSpPr>
          <p:cNvPr id="3" name="Marcador de contenido 2">
            <a:extLst>
              <a:ext uri="{FF2B5EF4-FFF2-40B4-BE49-F238E27FC236}">
                <a16:creationId xmlns:a16="http://schemas.microsoft.com/office/drawing/2014/main" id="{2F4EBA53-7332-C495-79CC-87B1F0D13065}"/>
              </a:ext>
            </a:extLst>
          </p:cNvPr>
          <p:cNvSpPr>
            <a:spLocks noGrp="1"/>
          </p:cNvSpPr>
          <p:nvPr>
            <p:ph idx="1"/>
          </p:nvPr>
        </p:nvSpPr>
        <p:spPr/>
        <p:txBody>
          <a:bodyPr>
            <a:normAutofit lnSpcReduction="10000"/>
          </a:bodyPr>
          <a:lstStyle/>
          <a:p>
            <a:r>
              <a:rPr lang="es-MX" dirty="0"/>
              <a:t>Compuerta AND: Esta compuerta da una salida alta (1) solo si todas sus entradas son altas.</a:t>
            </a:r>
          </a:p>
          <a:p>
            <a:r>
              <a:rPr lang="es-MX" dirty="0"/>
              <a:t>Compuerta OR: Esta compuerta da una salida alta si al menos una de sus entradas es alta.</a:t>
            </a:r>
          </a:p>
          <a:p>
            <a:r>
              <a:rPr lang="es-MX" dirty="0"/>
              <a:t>Compuerta NOT: Esta compuerta invierte la entrada. Si la entrada es alta, la salida es baja y viceversa.</a:t>
            </a:r>
          </a:p>
          <a:p>
            <a:r>
              <a:rPr lang="es-MX" dirty="0"/>
              <a:t>Compuerta NAND: Es una compuerta AND seguida por una compuerta NOT. Da una salida baja solo si todas sus entradas son altas.</a:t>
            </a:r>
          </a:p>
          <a:p>
            <a:r>
              <a:rPr lang="es-MX" dirty="0"/>
              <a:t>Compuerta NOR: Es una compuerta OR seguida por una compuerta NOT. Da una salida baja si al menos una de sus entradas es alta.</a:t>
            </a:r>
          </a:p>
          <a:p>
            <a:r>
              <a:rPr lang="es-MX" dirty="0"/>
              <a:t>Compuerta XOR (O exclusiva): Esta compuerta da una salida alta si un número impar de sus entradas es alta.</a:t>
            </a:r>
          </a:p>
          <a:p>
            <a:r>
              <a:rPr lang="es-MX" dirty="0"/>
              <a:t>Compuerta XNOR (NO O exclusiva): Esta compuerta da una salida alta si un número par de sus entradas es alta.</a:t>
            </a:r>
          </a:p>
        </p:txBody>
      </p:sp>
    </p:spTree>
    <p:extLst>
      <p:ext uri="{BB962C8B-B14F-4D97-AF65-F5344CB8AC3E}">
        <p14:creationId xmlns:p14="http://schemas.microsoft.com/office/powerpoint/2010/main" val="3651596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1F683D-9378-9FE2-0A7B-E295CC85653B}"/>
              </a:ext>
            </a:extLst>
          </p:cNvPr>
          <p:cNvSpPr>
            <a:spLocks noGrp="1"/>
          </p:cNvSpPr>
          <p:nvPr>
            <p:ph type="title"/>
          </p:nvPr>
        </p:nvSpPr>
        <p:spPr/>
        <p:txBody>
          <a:bodyPr/>
          <a:lstStyle/>
          <a:p>
            <a:r>
              <a:rPr lang="es-MX" dirty="0"/>
              <a:t>Compuerta </a:t>
            </a:r>
            <a:r>
              <a:rPr lang="es-MX" dirty="0" err="1"/>
              <a:t>ANd</a:t>
            </a:r>
            <a:endParaRPr lang="es-MX" dirty="0"/>
          </a:p>
        </p:txBody>
      </p:sp>
      <p:sp>
        <p:nvSpPr>
          <p:cNvPr id="3" name="Marcador de contenido 2">
            <a:extLst>
              <a:ext uri="{FF2B5EF4-FFF2-40B4-BE49-F238E27FC236}">
                <a16:creationId xmlns:a16="http://schemas.microsoft.com/office/drawing/2014/main" id="{8A7FA132-1CC4-FFAF-BDC6-1B2B7F5E9492}"/>
              </a:ext>
            </a:extLst>
          </p:cNvPr>
          <p:cNvSpPr>
            <a:spLocks noGrp="1"/>
          </p:cNvSpPr>
          <p:nvPr>
            <p:ph idx="1"/>
          </p:nvPr>
        </p:nvSpPr>
        <p:spPr/>
        <p:txBody>
          <a:bodyPr/>
          <a:lstStyle/>
          <a:p>
            <a:r>
              <a:rPr lang="es-MX" dirty="0"/>
              <a:t>Entradas y Salida: La compuerta AND tiene dos (o más) entradas y una salida.</a:t>
            </a:r>
          </a:p>
          <a:p>
            <a:r>
              <a:rPr lang="es-MX" dirty="0"/>
              <a:t>Funcionamiento: La salida de una compuerta AND es alta (1) solo cuando todas sus entradas son altas (1). Si alguna de las entradas es baja (0), la salida será baja (0).</a:t>
            </a:r>
          </a:p>
        </p:txBody>
      </p:sp>
    </p:spTree>
    <p:extLst>
      <p:ext uri="{BB962C8B-B14F-4D97-AF65-F5344CB8AC3E}">
        <p14:creationId xmlns:p14="http://schemas.microsoft.com/office/powerpoint/2010/main" val="550616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9666A3-1078-F953-64E7-24FD1182BA80}"/>
              </a:ext>
            </a:extLst>
          </p:cNvPr>
          <p:cNvSpPr>
            <a:spLocks noGrp="1"/>
          </p:cNvSpPr>
          <p:nvPr>
            <p:ph type="title"/>
          </p:nvPr>
        </p:nvSpPr>
        <p:spPr/>
        <p:txBody>
          <a:bodyPr/>
          <a:lstStyle/>
          <a:p>
            <a:r>
              <a:rPr lang="es-MX" dirty="0"/>
              <a:t>Ejemplo de compuerta and</a:t>
            </a:r>
          </a:p>
        </p:txBody>
      </p:sp>
      <p:sp>
        <p:nvSpPr>
          <p:cNvPr id="3" name="Marcador de contenido 2">
            <a:extLst>
              <a:ext uri="{FF2B5EF4-FFF2-40B4-BE49-F238E27FC236}">
                <a16:creationId xmlns:a16="http://schemas.microsoft.com/office/drawing/2014/main" id="{ED19FBFB-0BD0-280B-8E2C-A3CEB26CAD21}"/>
              </a:ext>
            </a:extLst>
          </p:cNvPr>
          <p:cNvSpPr>
            <a:spLocks noGrp="1"/>
          </p:cNvSpPr>
          <p:nvPr>
            <p:ph idx="1"/>
          </p:nvPr>
        </p:nvSpPr>
        <p:spPr/>
        <p:txBody>
          <a:bodyPr/>
          <a:lstStyle/>
          <a:p>
            <a:r>
              <a:rPr lang="es-MX" dirty="0"/>
              <a:t>Tabla de verdad: La tabla de verdad de una compuerta AND es la siguiente:</a:t>
            </a:r>
          </a:p>
          <a:p>
            <a:pPr marL="0" indent="0">
              <a:buNone/>
            </a:pPr>
            <a:r>
              <a:rPr lang="es-MX" dirty="0"/>
              <a:t>A | B | Salida</a:t>
            </a:r>
          </a:p>
          <a:p>
            <a:pPr marL="0" indent="0">
              <a:buNone/>
            </a:pPr>
            <a:r>
              <a:rPr lang="es-MX" dirty="0"/>
              <a:t>--|---|-------</a:t>
            </a:r>
          </a:p>
          <a:p>
            <a:pPr marL="0" indent="0">
              <a:buNone/>
            </a:pPr>
            <a:r>
              <a:rPr lang="es-MX" dirty="0"/>
              <a:t>0 | 0 | 0</a:t>
            </a:r>
          </a:p>
          <a:p>
            <a:pPr marL="0" indent="0">
              <a:buNone/>
            </a:pPr>
            <a:r>
              <a:rPr lang="es-MX" dirty="0"/>
              <a:t>0 | 1 | 0</a:t>
            </a:r>
          </a:p>
          <a:p>
            <a:pPr marL="0" indent="0">
              <a:buNone/>
            </a:pPr>
            <a:r>
              <a:rPr lang="es-MX" dirty="0"/>
              <a:t>1 | 0 | 0</a:t>
            </a:r>
          </a:p>
          <a:p>
            <a:pPr marL="0" indent="0">
              <a:buNone/>
            </a:pPr>
            <a:r>
              <a:rPr lang="es-MX" dirty="0"/>
              <a:t>1 | 1 | 1</a:t>
            </a:r>
          </a:p>
        </p:txBody>
      </p:sp>
    </p:spTree>
    <p:extLst>
      <p:ext uri="{BB962C8B-B14F-4D97-AF65-F5344CB8AC3E}">
        <p14:creationId xmlns:p14="http://schemas.microsoft.com/office/powerpoint/2010/main" val="2411533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32AB48-0FE0-A537-4EB3-F3BE2ED7216D}"/>
              </a:ext>
            </a:extLst>
          </p:cNvPr>
          <p:cNvSpPr>
            <a:spLocks noGrp="1"/>
          </p:cNvSpPr>
          <p:nvPr>
            <p:ph type="title"/>
          </p:nvPr>
        </p:nvSpPr>
        <p:spPr/>
        <p:txBody>
          <a:bodyPr/>
          <a:lstStyle/>
          <a:p>
            <a:r>
              <a:rPr lang="es-MX" dirty="0"/>
              <a:t>Compuerta </a:t>
            </a:r>
            <a:r>
              <a:rPr lang="es-MX" dirty="0" err="1"/>
              <a:t>or</a:t>
            </a:r>
            <a:endParaRPr lang="es-MX" dirty="0"/>
          </a:p>
        </p:txBody>
      </p:sp>
      <p:sp>
        <p:nvSpPr>
          <p:cNvPr id="3" name="Marcador de contenido 2">
            <a:extLst>
              <a:ext uri="{FF2B5EF4-FFF2-40B4-BE49-F238E27FC236}">
                <a16:creationId xmlns:a16="http://schemas.microsoft.com/office/drawing/2014/main" id="{83D3EB31-61D3-0A5C-A111-3354C0B86DD2}"/>
              </a:ext>
            </a:extLst>
          </p:cNvPr>
          <p:cNvSpPr>
            <a:spLocks noGrp="1"/>
          </p:cNvSpPr>
          <p:nvPr>
            <p:ph idx="1"/>
          </p:nvPr>
        </p:nvSpPr>
        <p:spPr/>
        <p:txBody>
          <a:bodyPr/>
          <a:lstStyle/>
          <a:p>
            <a:r>
              <a:rPr lang="es-MX" dirty="0"/>
              <a:t>Entradas y Salida: Al igual que la compuerta AND, la compuerta OR tiene dos (o más) entradas y una salida.</a:t>
            </a:r>
          </a:p>
          <a:p>
            <a:r>
              <a:rPr lang="es-MX" dirty="0"/>
              <a:t>Funcionamiento: La salida de una compuerta OR es alta (1) si al menos una de sus entradas es alta (1). Solo si todas las entradas son bajas (0), la salida será baja (0).</a:t>
            </a:r>
          </a:p>
        </p:txBody>
      </p:sp>
    </p:spTree>
    <p:extLst>
      <p:ext uri="{BB962C8B-B14F-4D97-AF65-F5344CB8AC3E}">
        <p14:creationId xmlns:p14="http://schemas.microsoft.com/office/powerpoint/2010/main" val="2690036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D090F9-5C32-A370-3D82-9242B877F636}"/>
              </a:ext>
            </a:extLst>
          </p:cNvPr>
          <p:cNvSpPr>
            <a:spLocks noGrp="1"/>
          </p:cNvSpPr>
          <p:nvPr>
            <p:ph type="title"/>
          </p:nvPr>
        </p:nvSpPr>
        <p:spPr/>
        <p:txBody>
          <a:bodyPr/>
          <a:lstStyle/>
          <a:p>
            <a:r>
              <a:rPr lang="es-MX" dirty="0"/>
              <a:t>Ejemplo de compuerta </a:t>
            </a:r>
            <a:r>
              <a:rPr lang="es-MX" dirty="0" err="1"/>
              <a:t>or</a:t>
            </a:r>
            <a:endParaRPr lang="es-MX" dirty="0"/>
          </a:p>
        </p:txBody>
      </p:sp>
      <p:sp>
        <p:nvSpPr>
          <p:cNvPr id="3" name="Marcador de contenido 2">
            <a:extLst>
              <a:ext uri="{FF2B5EF4-FFF2-40B4-BE49-F238E27FC236}">
                <a16:creationId xmlns:a16="http://schemas.microsoft.com/office/drawing/2014/main" id="{A5071BC9-B13A-B99D-798B-4C893E1D1818}"/>
              </a:ext>
            </a:extLst>
          </p:cNvPr>
          <p:cNvSpPr>
            <a:spLocks noGrp="1"/>
          </p:cNvSpPr>
          <p:nvPr>
            <p:ph idx="1"/>
          </p:nvPr>
        </p:nvSpPr>
        <p:spPr/>
        <p:txBody>
          <a:bodyPr/>
          <a:lstStyle/>
          <a:p>
            <a:r>
              <a:rPr lang="es-MX" dirty="0"/>
              <a:t>Tabla de verdad: La tabla de verdad de una compuerta OR es la siguiente:</a:t>
            </a:r>
          </a:p>
          <a:p>
            <a:pPr marL="0" indent="0">
              <a:buNone/>
            </a:pPr>
            <a:r>
              <a:rPr lang="es-MX" dirty="0"/>
              <a:t>A | B | Salida</a:t>
            </a:r>
          </a:p>
          <a:p>
            <a:pPr marL="0" indent="0">
              <a:buNone/>
            </a:pPr>
            <a:r>
              <a:rPr lang="es-MX" dirty="0"/>
              <a:t>--|---|-------</a:t>
            </a:r>
          </a:p>
          <a:p>
            <a:pPr marL="0" indent="0">
              <a:buNone/>
            </a:pPr>
            <a:r>
              <a:rPr lang="es-MX" dirty="0"/>
              <a:t>0 | 0 | 0</a:t>
            </a:r>
          </a:p>
          <a:p>
            <a:pPr marL="0" indent="0">
              <a:buNone/>
            </a:pPr>
            <a:r>
              <a:rPr lang="es-MX" dirty="0"/>
              <a:t>0 | 1 | 1</a:t>
            </a:r>
          </a:p>
          <a:p>
            <a:pPr marL="0" indent="0">
              <a:buNone/>
            </a:pPr>
            <a:r>
              <a:rPr lang="es-MX" dirty="0"/>
              <a:t>1 | 0 | 1</a:t>
            </a:r>
          </a:p>
          <a:p>
            <a:pPr marL="0" indent="0">
              <a:buNone/>
            </a:pPr>
            <a:r>
              <a:rPr lang="es-MX" dirty="0"/>
              <a:t>1 | 1 | 1</a:t>
            </a:r>
          </a:p>
        </p:txBody>
      </p:sp>
    </p:spTree>
    <p:extLst>
      <p:ext uri="{BB962C8B-B14F-4D97-AF65-F5344CB8AC3E}">
        <p14:creationId xmlns:p14="http://schemas.microsoft.com/office/powerpoint/2010/main" val="1606425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0749E-6FBB-D6FF-1B48-2B862176BBD4}"/>
              </a:ext>
            </a:extLst>
          </p:cNvPr>
          <p:cNvSpPr>
            <a:spLocks noGrp="1"/>
          </p:cNvSpPr>
          <p:nvPr>
            <p:ph type="title"/>
          </p:nvPr>
        </p:nvSpPr>
        <p:spPr/>
        <p:txBody>
          <a:bodyPr/>
          <a:lstStyle/>
          <a:p>
            <a:r>
              <a:rPr lang="es-MX" dirty="0"/>
              <a:t>Compuerta </a:t>
            </a:r>
            <a:r>
              <a:rPr lang="es-MX" dirty="0" err="1"/>
              <a:t>not</a:t>
            </a:r>
            <a:endParaRPr lang="es-MX" dirty="0"/>
          </a:p>
        </p:txBody>
      </p:sp>
      <p:sp>
        <p:nvSpPr>
          <p:cNvPr id="3" name="Marcador de contenido 2">
            <a:extLst>
              <a:ext uri="{FF2B5EF4-FFF2-40B4-BE49-F238E27FC236}">
                <a16:creationId xmlns:a16="http://schemas.microsoft.com/office/drawing/2014/main" id="{19C7E43D-23B7-5BF4-BC07-92D3DE8AE6CA}"/>
              </a:ext>
            </a:extLst>
          </p:cNvPr>
          <p:cNvSpPr>
            <a:spLocks noGrp="1"/>
          </p:cNvSpPr>
          <p:nvPr>
            <p:ph idx="1"/>
          </p:nvPr>
        </p:nvSpPr>
        <p:spPr/>
        <p:txBody>
          <a:bodyPr/>
          <a:lstStyle/>
          <a:p>
            <a:r>
              <a:rPr lang="es-MX" dirty="0"/>
              <a:t>Entrada y Salida: A diferencia de las compuertas AND y OR, la compuerta NOT solo tiene una entrada y una salida.</a:t>
            </a:r>
          </a:p>
          <a:p>
            <a:r>
              <a:rPr lang="es-MX" dirty="0"/>
              <a:t>Funcionamiento: La compuerta NOT invierte la entrada. Si la entrada es alta (1), la salida es baja (0), y si la entrada es baja (0), la salida es alta (1).</a:t>
            </a:r>
          </a:p>
        </p:txBody>
      </p:sp>
    </p:spTree>
    <p:extLst>
      <p:ext uri="{BB962C8B-B14F-4D97-AF65-F5344CB8AC3E}">
        <p14:creationId xmlns:p14="http://schemas.microsoft.com/office/powerpoint/2010/main" val="3868695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1EA657-CFFA-95D0-00B9-134A343E725E}"/>
              </a:ext>
            </a:extLst>
          </p:cNvPr>
          <p:cNvSpPr>
            <a:spLocks noGrp="1"/>
          </p:cNvSpPr>
          <p:nvPr>
            <p:ph type="title"/>
          </p:nvPr>
        </p:nvSpPr>
        <p:spPr/>
        <p:txBody>
          <a:bodyPr/>
          <a:lstStyle/>
          <a:p>
            <a:r>
              <a:rPr lang="es-MX" dirty="0"/>
              <a:t>Ejemplo de compuerta </a:t>
            </a:r>
            <a:r>
              <a:rPr lang="es-MX" dirty="0" err="1"/>
              <a:t>not</a:t>
            </a:r>
            <a:r>
              <a:rPr lang="es-MX" dirty="0"/>
              <a:t> </a:t>
            </a:r>
          </a:p>
        </p:txBody>
      </p:sp>
      <p:sp>
        <p:nvSpPr>
          <p:cNvPr id="3" name="Marcador de contenido 2">
            <a:extLst>
              <a:ext uri="{FF2B5EF4-FFF2-40B4-BE49-F238E27FC236}">
                <a16:creationId xmlns:a16="http://schemas.microsoft.com/office/drawing/2014/main" id="{2E5292A7-96AC-968E-2154-8FEFA1AFEDB6}"/>
              </a:ext>
            </a:extLst>
          </p:cNvPr>
          <p:cNvSpPr>
            <a:spLocks noGrp="1"/>
          </p:cNvSpPr>
          <p:nvPr>
            <p:ph idx="1"/>
          </p:nvPr>
        </p:nvSpPr>
        <p:spPr/>
        <p:txBody>
          <a:bodyPr/>
          <a:lstStyle/>
          <a:p>
            <a:pPr marL="0" indent="0">
              <a:buNone/>
            </a:pPr>
            <a:r>
              <a:rPr lang="es-MX" dirty="0"/>
              <a:t>Tabla de verdad: La tabla de verdad de una compuerta NOT es la siguiente:</a:t>
            </a:r>
          </a:p>
          <a:p>
            <a:pPr marL="0" indent="0">
              <a:buNone/>
            </a:pPr>
            <a:r>
              <a:rPr lang="es-MX" dirty="0"/>
              <a:t>A | Salida</a:t>
            </a:r>
          </a:p>
          <a:p>
            <a:pPr marL="0" indent="0">
              <a:buNone/>
            </a:pPr>
            <a:r>
              <a:rPr lang="es-MX" dirty="0"/>
              <a:t>--|-------</a:t>
            </a:r>
          </a:p>
          <a:p>
            <a:pPr marL="0" indent="0">
              <a:buNone/>
            </a:pPr>
            <a:r>
              <a:rPr lang="es-MX" dirty="0"/>
              <a:t>0 | 1</a:t>
            </a:r>
          </a:p>
          <a:p>
            <a:pPr marL="0" indent="0">
              <a:buNone/>
            </a:pPr>
            <a:r>
              <a:rPr lang="es-MX" dirty="0"/>
              <a:t>1 | 0</a:t>
            </a:r>
          </a:p>
        </p:txBody>
      </p:sp>
    </p:spTree>
    <p:extLst>
      <p:ext uri="{BB962C8B-B14F-4D97-AF65-F5344CB8AC3E}">
        <p14:creationId xmlns:p14="http://schemas.microsoft.com/office/powerpoint/2010/main" val="40067497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3e0d113-f866-49a7-ab60-541d5e1197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AE9AF84899834E4292E37A8FCC2C1944" ma:contentTypeVersion="3" ma:contentTypeDescription="Crear nuevo documento." ma:contentTypeScope="" ma:versionID="b8a409b5d46532687e8354280bb4a60b">
  <xsd:schema xmlns:xsd="http://www.w3.org/2001/XMLSchema" xmlns:xs="http://www.w3.org/2001/XMLSchema" xmlns:p="http://schemas.microsoft.com/office/2006/metadata/properties" xmlns:ns3="e3e0d113-f866-49a7-ab60-541d5e119726" targetNamespace="http://schemas.microsoft.com/office/2006/metadata/properties" ma:root="true" ma:fieldsID="d4877ad3480f589e3b8481ed7569bbbc" ns3:_="">
    <xsd:import namespace="e3e0d113-f866-49a7-ab60-541d5e119726"/>
    <xsd:element name="properties">
      <xsd:complexType>
        <xsd:sequence>
          <xsd:element name="documentManagement">
            <xsd:complexType>
              <xsd:all>
                <xsd:element ref="ns3:MediaServiceMetadata" minOccurs="0"/>
                <xsd:element ref="ns3:MediaServiceFastMetadata"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e0d113-f866-49a7-ab60-541d5e1197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FB4030-73FB-4B6A-9801-E09FD1479A9A}">
  <ds:schemaRefs>
    <ds:schemaRef ds:uri="http://schemas.openxmlformats.org/package/2006/metadata/core-properties"/>
    <ds:schemaRef ds:uri="http://purl.org/dc/dcmitype/"/>
    <ds:schemaRef ds:uri="http://purl.org/dc/terms/"/>
    <ds:schemaRef ds:uri="http://schemas.microsoft.com/office/2006/metadata/properties"/>
    <ds:schemaRef ds:uri="http://schemas.microsoft.com/office/infopath/2007/PartnerControls"/>
    <ds:schemaRef ds:uri="http://schemas.microsoft.com/office/2006/documentManagement/types"/>
    <ds:schemaRef ds:uri="http://purl.org/dc/elements/1.1/"/>
    <ds:schemaRef ds:uri="e3e0d113-f866-49a7-ab60-541d5e119726"/>
    <ds:schemaRef ds:uri="http://www.w3.org/XML/1998/namespace"/>
  </ds:schemaRefs>
</ds:datastoreItem>
</file>

<file path=customXml/itemProps2.xml><?xml version="1.0" encoding="utf-8"?>
<ds:datastoreItem xmlns:ds="http://schemas.openxmlformats.org/officeDocument/2006/customXml" ds:itemID="{B22ECEAE-98A4-4988-830A-00349AD60331}">
  <ds:schemaRefs>
    <ds:schemaRef ds:uri="http://schemas.microsoft.com/sharepoint/v3/contenttype/forms"/>
  </ds:schemaRefs>
</ds:datastoreItem>
</file>

<file path=customXml/itemProps3.xml><?xml version="1.0" encoding="utf-8"?>
<ds:datastoreItem xmlns:ds="http://schemas.openxmlformats.org/officeDocument/2006/customXml" ds:itemID="{5AA335D2-4254-4FCC-B6CC-136664FC1A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e0d113-f866-49a7-ab60-541d5e1197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TM03457452[[fn=Celestial]]</Template>
  <TotalTime>294</TotalTime>
  <Words>1229</Words>
  <Application>Microsoft Office PowerPoint</Application>
  <PresentationFormat>Panorámica</PresentationFormat>
  <Paragraphs>87</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Calibri Light</vt:lpstr>
      <vt:lpstr>Celestial</vt:lpstr>
      <vt:lpstr>Compuertas lógicas</vt:lpstr>
      <vt:lpstr>¿QuÉ son las compuertas lógicas?</vt:lpstr>
      <vt:lpstr>Tipos de compuertas lógicas</vt:lpstr>
      <vt:lpstr>Compuerta ANd</vt:lpstr>
      <vt:lpstr>Ejemplo de compuerta and</vt:lpstr>
      <vt:lpstr>Compuerta or</vt:lpstr>
      <vt:lpstr>Ejemplo de compuerta or</vt:lpstr>
      <vt:lpstr>Compuerta not</vt:lpstr>
      <vt:lpstr>Ejemplo de compuerta not </vt:lpstr>
      <vt:lpstr>Compuerta nand</vt:lpstr>
      <vt:lpstr>Ejemplo de compuerta nand</vt:lpstr>
      <vt:lpstr>Compuerta nor</vt:lpstr>
      <vt:lpstr>Ejemplo de compuerta nor</vt:lpstr>
      <vt:lpstr>Compuerta xor</vt:lpstr>
      <vt:lpstr>Ejemplo de compuerta xor</vt:lpstr>
      <vt:lpstr>Compuerta xnor</vt:lpstr>
      <vt:lpstr>Ejemplo de compuerta xnor</vt:lpstr>
      <vt:lpstr>problema 1</vt:lpstr>
      <vt:lpstr>Presentación de PowerPoint</vt:lpstr>
      <vt:lpstr>PROBLEMA 2</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Compuertas lógicas</dc:title>
  <dc:creator>NAVA RAMOS GERMANROBERTO</dc:creator>
  <cp:lastModifiedBy>german roberto nava ramos</cp:lastModifiedBy>
  <cp:revision>3</cp:revision>
  <dcterms:created xsi:type="dcterms:W3CDTF">2023-12-07T12:16:28Z</dcterms:created>
  <dcterms:modified xsi:type="dcterms:W3CDTF">2026-05-27T21:15:17Z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0x010100AE9AF84899834E4292E37A8FCC2C1944</vt:lpwstr>
  </property>
</Properties>
</file>