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Source Serif Pro" charset="1" panose="02040603050405020204"/>
      <p:regular r:id="rId13"/>
    </p:embeddedFont>
    <p:embeddedFont>
      <p:font typeface="Source Serif Pro Bold" charset="1" panose="02040803050405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40174" y="1028700"/>
            <a:ext cx="1207652" cy="936137"/>
            <a:chOff x="0" y="0"/>
            <a:chExt cx="1610203" cy="12481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7182" y="0"/>
              <a:ext cx="1079356" cy="1095287"/>
            </a:xfrm>
            <a:custGeom>
              <a:avLst/>
              <a:gdLst/>
              <a:ahLst/>
              <a:cxnLst/>
              <a:rect r="r" b="b" t="t" l="l"/>
              <a:pathLst>
                <a:path h="1095287" w="1079356">
                  <a:moveTo>
                    <a:pt x="0" y="0"/>
                  </a:moveTo>
                  <a:lnTo>
                    <a:pt x="1079356" y="0"/>
                  </a:lnTo>
                  <a:lnTo>
                    <a:pt x="1079356" y="1095287"/>
                  </a:lnTo>
                  <a:lnTo>
                    <a:pt x="0" y="109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1932721">
              <a:off x="195315" y="401965"/>
              <a:ext cx="318542" cy="824793"/>
            </a:xfrm>
            <a:custGeom>
              <a:avLst/>
              <a:gdLst/>
              <a:ahLst/>
              <a:cxnLst/>
              <a:rect r="r" b="b" t="t" l="l"/>
              <a:pathLst>
                <a:path h="824793" w="318542">
                  <a:moveTo>
                    <a:pt x="0" y="0"/>
                  </a:moveTo>
                  <a:lnTo>
                    <a:pt x="318542" y="0"/>
                  </a:lnTo>
                  <a:lnTo>
                    <a:pt x="318542" y="824793"/>
                  </a:lnTo>
                  <a:lnTo>
                    <a:pt x="0" y="82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-29129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1783649">
              <a:off x="1108124" y="393837"/>
              <a:ext cx="318542" cy="824793"/>
            </a:xfrm>
            <a:custGeom>
              <a:avLst/>
              <a:gdLst/>
              <a:ahLst/>
              <a:cxnLst/>
              <a:rect r="r" b="b" t="t" l="l"/>
              <a:pathLst>
                <a:path h="824793" w="318542">
                  <a:moveTo>
                    <a:pt x="318542" y="0"/>
                  </a:moveTo>
                  <a:lnTo>
                    <a:pt x="0" y="0"/>
                  </a:lnTo>
                  <a:lnTo>
                    <a:pt x="0" y="824793"/>
                  </a:lnTo>
                  <a:lnTo>
                    <a:pt x="318542" y="824793"/>
                  </a:lnTo>
                  <a:lnTo>
                    <a:pt x="31854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-291296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0">
            <a:off x="-1306857" y="-242190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21760363" y="5385690"/>
                </a:moveTo>
                <a:lnTo>
                  <a:pt x="0" y="5385690"/>
                </a:lnTo>
                <a:lnTo>
                  <a:pt x="0" y="0"/>
                </a:lnTo>
                <a:lnTo>
                  <a:pt x="21760363" y="0"/>
                </a:lnTo>
                <a:lnTo>
                  <a:pt x="21760363" y="538569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770602" y="5240354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0"/>
                </a:moveTo>
                <a:lnTo>
                  <a:pt x="21760363" y="0"/>
                </a:lnTo>
                <a:lnTo>
                  <a:pt x="21760363" y="5385690"/>
                </a:lnTo>
                <a:lnTo>
                  <a:pt x="0" y="5385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02247" y="3117146"/>
            <a:ext cx="13083505" cy="3621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39"/>
              </a:lnSpc>
            </a:pPr>
            <a:r>
              <a:rPr lang="en-US" sz="13665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¿QUÉ ES TESIS Y QUÉ TESINA?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84308" y="740618"/>
            <a:ext cx="4519383" cy="1710037"/>
          </a:xfrm>
          <a:custGeom>
            <a:avLst/>
            <a:gdLst/>
            <a:ahLst/>
            <a:cxnLst/>
            <a:rect r="r" b="b" t="t" l="l"/>
            <a:pathLst>
              <a:path h="1710037" w="4519383">
                <a:moveTo>
                  <a:pt x="0" y="0"/>
                </a:moveTo>
                <a:lnTo>
                  <a:pt x="4519384" y="0"/>
                </a:lnTo>
                <a:lnTo>
                  <a:pt x="4519384" y="1710037"/>
                </a:lnTo>
                <a:lnTo>
                  <a:pt x="0" y="17100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731769" y="7614873"/>
            <a:ext cx="12824462" cy="1827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2"/>
              </a:lnSpc>
            </a:pPr>
            <a:r>
              <a:rPr lang="en-US" sz="3600" spc="-14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Evelyn Abigail Coronado Sandoval 6 B</a:t>
            </a:r>
          </a:p>
          <a:p>
            <a:pPr algn="ctr">
              <a:lnSpc>
                <a:spcPts val="4932"/>
              </a:lnSpc>
            </a:pPr>
            <a:r>
              <a:rPr lang="en-US" sz="3600" spc="-14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Universidad de Colima</a:t>
            </a:r>
          </a:p>
          <a:p>
            <a:pPr algn="ctr">
              <a:lnSpc>
                <a:spcPts val="4932"/>
              </a:lnSpc>
            </a:pPr>
            <a:r>
              <a:rPr lang="en-US" sz="3600" spc="-14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Bachillerato 16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2767513" y="-1498905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5385689"/>
                </a:moveTo>
                <a:lnTo>
                  <a:pt x="21760363" y="5385689"/>
                </a:lnTo>
                <a:lnTo>
                  <a:pt x="21760363" y="0"/>
                </a:lnTo>
                <a:lnTo>
                  <a:pt x="0" y="0"/>
                </a:lnTo>
                <a:lnTo>
                  <a:pt x="0" y="5385689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36444" y="6931541"/>
            <a:ext cx="3422856" cy="285808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312874" y="3683571"/>
            <a:ext cx="13047900" cy="394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Una tesis es un trabajo de investigación más amplio y profundo que se realiza para obtener un título académico. Su objetivo principal es investigar un problema, analizar información y aportar una solución o conclusión basada en datos y fundamentos teóricos.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La tesina es un trabajo académico más corto y sencillo que una tesis. También implica investigación, pero con menor profundidad. Su propósito es demostrar los conocimientos adquiridos sobre un tema específico.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2874" y="1621235"/>
            <a:ext cx="10675796" cy="128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89"/>
              </a:lnSpc>
            </a:pPr>
            <a:r>
              <a:rPr lang="en-US" sz="8999" spc="-23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Que es tesis y tesina?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616791" y="4163278"/>
            <a:ext cx="4935244" cy="0"/>
          </a:xfrm>
          <a:prstGeom prst="line">
            <a:avLst/>
          </a:prstGeom>
          <a:ln cap="flat" w="38100">
            <a:solidFill>
              <a:srgbClr val="2528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7469416" y="4163278"/>
            <a:ext cx="8693520" cy="0"/>
          </a:xfrm>
          <a:prstGeom prst="line">
            <a:avLst/>
          </a:prstGeom>
          <a:ln cap="flat" w="38100">
            <a:solidFill>
              <a:srgbClr val="2528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-2767513" y="-1498905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5385689"/>
                </a:moveTo>
                <a:lnTo>
                  <a:pt x="21760363" y="5385689"/>
                </a:lnTo>
                <a:lnTo>
                  <a:pt x="21760363" y="0"/>
                </a:lnTo>
                <a:lnTo>
                  <a:pt x="0" y="0"/>
                </a:lnTo>
                <a:lnTo>
                  <a:pt x="0" y="5385689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58384" y="1193940"/>
            <a:ext cx="2119045" cy="2057400"/>
          </a:xfrm>
          <a:custGeom>
            <a:avLst/>
            <a:gdLst/>
            <a:ahLst/>
            <a:cxnLst/>
            <a:rect r="r" b="b" t="t" l="l"/>
            <a:pathLst>
              <a:path h="2057400" w="2119045">
                <a:moveTo>
                  <a:pt x="0" y="0"/>
                </a:moveTo>
                <a:lnTo>
                  <a:pt x="2119045" y="0"/>
                </a:lnTo>
                <a:lnTo>
                  <a:pt x="21190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6791" y="1114425"/>
            <a:ext cx="14546145" cy="128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8999" spc="-23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Características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7002" y="4382353"/>
            <a:ext cx="5895033" cy="2734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4" indent="-280667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Investigación detallada y extensa.</a:t>
            </a:r>
          </a:p>
          <a:p>
            <a:pPr algn="l" marL="561334" indent="-280667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Requiere análisis y metodología.</a:t>
            </a:r>
          </a:p>
          <a:p>
            <a:pPr algn="l" marL="561334" indent="-280667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Incluye aportaciones propias.</a:t>
            </a:r>
          </a:p>
          <a:p>
            <a:pPr algn="l" marL="561334" indent="-280667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Tiene mayor nivel de dificultad.</a:t>
            </a:r>
          </a:p>
          <a:p>
            <a:pPr algn="l" marL="561334" indent="-280667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 utiliza principalmente en licenciaturas y posgrados.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8675" y="4382353"/>
            <a:ext cx="9228753" cy="238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7731" indent="-293865" lvl="1">
              <a:lnSpc>
                <a:spcPts val="3811"/>
              </a:lnSpc>
              <a:buFont typeface="Arial"/>
              <a:buChar char="•"/>
            </a:pPr>
            <a:r>
              <a:rPr lang="en-US" sz="2722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Investigación breve y concreta.</a:t>
            </a:r>
          </a:p>
          <a:p>
            <a:pPr algn="l" marL="587731" indent="-293865" lvl="1">
              <a:lnSpc>
                <a:spcPts val="3811"/>
              </a:lnSpc>
              <a:buFont typeface="Arial"/>
              <a:buChar char="•"/>
            </a:pPr>
            <a:r>
              <a:rPr lang="en-US" sz="2722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Menor extensión.</a:t>
            </a:r>
          </a:p>
          <a:p>
            <a:pPr algn="l" marL="587731" indent="-293865" lvl="1">
              <a:lnSpc>
                <a:spcPts val="3811"/>
              </a:lnSpc>
              <a:buFont typeface="Arial"/>
              <a:buChar char="•"/>
            </a:pPr>
            <a:r>
              <a:rPr lang="en-US" sz="2722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Análisis menos profundo.</a:t>
            </a:r>
          </a:p>
          <a:p>
            <a:pPr algn="l" marL="587731" indent="-293865" lvl="1">
              <a:lnSpc>
                <a:spcPts val="3811"/>
              </a:lnSpc>
              <a:buFont typeface="Arial"/>
              <a:buChar char="•"/>
            </a:pPr>
            <a:r>
              <a:rPr lang="en-US" sz="2722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Más práctica y descriptiva.</a:t>
            </a:r>
          </a:p>
          <a:p>
            <a:pPr algn="l" marL="587731" indent="-293865" lvl="1">
              <a:lnSpc>
                <a:spcPts val="3811"/>
              </a:lnSpc>
              <a:buFont typeface="Arial"/>
              <a:buChar char="•"/>
            </a:pPr>
            <a:r>
              <a:rPr lang="en-US" sz="2722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Generalmente se realiza en nivel técnico o licenciatura.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16791" y="3152239"/>
            <a:ext cx="4935244" cy="725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49"/>
              </a:lnSpc>
              <a:spcBef>
                <a:spcPct val="0"/>
              </a:spcBef>
            </a:pPr>
            <a:r>
              <a:rPr lang="en-US" b="true" sz="3530">
                <a:solidFill>
                  <a:srgbClr val="25282A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Tesis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84434" y="3152239"/>
            <a:ext cx="4935244" cy="725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49"/>
              </a:lnSpc>
              <a:spcBef>
                <a:spcPct val="0"/>
              </a:spcBef>
            </a:pPr>
            <a:r>
              <a:rPr lang="en-US" b="true" sz="3530">
                <a:solidFill>
                  <a:srgbClr val="25282A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Tesina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2767513" y="-1498905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5385689"/>
                </a:moveTo>
                <a:lnTo>
                  <a:pt x="21760363" y="5385689"/>
                </a:lnTo>
                <a:lnTo>
                  <a:pt x="21760363" y="0"/>
                </a:lnTo>
                <a:lnTo>
                  <a:pt x="0" y="0"/>
                </a:lnTo>
                <a:lnTo>
                  <a:pt x="0" y="5385689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45836" y="6689294"/>
            <a:ext cx="3266833" cy="3237135"/>
          </a:xfrm>
          <a:custGeom>
            <a:avLst/>
            <a:gdLst/>
            <a:ahLst/>
            <a:cxnLst/>
            <a:rect r="r" b="b" t="t" l="l"/>
            <a:pathLst>
              <a:path h="3237135" w="3266833">
                <a:moveTo>
                  <a:pt x="0" y="0"/>
                </a:moveTo>
                <a:lnTo>
                  <a:pt x="3266833" y="0"/>
                </a:lnTo>
                <a:lnTo>
                  <a:pt x="3266833" y="3237135"/>
                </a:lnTo>
                <a:lnTo>
                  <a:pt x="0" y="3237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2874" y="3690448"/>
            <a:ext cx="6799795" cy="4085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2"/>
              </a:lnSpc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Estructura básica de una tesina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Portada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Introducción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Objetivos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Desarrollo del tema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Conclusiones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Bibliografía</a:t>
            </a:r>
          </a:p>
          <a:p>
            <a:pPr algn="l">
              <a:lnSpc>
                <a:spcPts val="4082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5665473" y="1114425"/>
            <a:ext cx="6033875" cy="128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89"/>
              </a:lnSpc>
            </a:pPr>
            <a:r>
              <a:rPr lang="en-US" sz="8999" spc="-23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Estructuras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14602" y="3336038"/>
            <a:ext cx="6799795" cy="6649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2"/>
              </a:lnSpc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Estructura básica de una tesis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Portada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Índice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Introducción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Planteamiento del problema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Objetivos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Justificación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Marco teórico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Metodología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Resultados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Conclusiones</a:t>
            </a:r>
          </a:p>
          <a:p>
            <a:pPr algn="l" marL="629592" indent="-314796" lvl="1">
              <a:lnSpc>
                <a:spcPts val="4082"/>
              </a:lnSpc>
              <a:buAutoNum type="arabicPeriod" startAt="1"/>
            </a:pPr>
            <a:r>
              <a:rPr lang="en-US" sz="2916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Bibliografía</a:t>
            </a:r>
          </a:p>
          <a:p>
            <a:pPr algn="l">
              <a:lnSpc>
                <a:spcPts val="408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9518" y="2826089"/>
            <a:ext cx="18748822" cy="1855774"/>
            <a:chOff x="0" y="0"/>
            <a:chExt cx="4937961" cy="4887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7961" cy="488763"/>
            </a:xfrm>
            <a:custGeom>
              <a:avLst/>
              <a:gdLst/>
              <a:ahLst/>
              <a:cxnLst/>
              <a:rect r="r" b="b" t="t" l="l"/>
              <a:pathLst>
                <a:path h="488763" w="4937961">
                  <a:moveTo>
                    <a:pt x="0" y="0"/>
                  </a:moveTo>
                  <a:lnTo>
                    <a:pt x="4937961" y="0"/>
                  </a:lnTo>
                  <a:lnTo>
                    <a:pt x="4937961" y="488763"/>
                  </a:lnTo>
                  <a:lnTo>
                    <a:pt x="0" y="488763"/>
                  </a:lnTo>
                  <a:close/>
                </a:path>
              </a:pathLst>
            </a:custGeom>
            <a:solidFill>
              <a:srgbClr val="E0E7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937961" cy="5173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0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9518" y="5022741"/>
            <a:ext cx="18748822" cy="1855774"/>
            <a:chOff x="0" y="0"/>
            <a:chExt cx="4937961" cy="4887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37961" cy="488763"/>
            </a:xfrm>
            <a:custGeom>
              <a:avLst/>
              <a:gdLst/>
              <a:ahLst/>
              <a:cxnLst/>
              <a:rect r="r" b="b" t="t" l="l"/>
              <a:pathLst>
                <a:path h="488763" w="4937961">
                  <a:moveTo>
                    <a:pt x="0" y="0"/>
                  </a:moveTo>
                  <a:lnTo>
                    <a:pt x="4937961" y="0"/>
                  </a:lnTo>
                  <a:lnTo>
                    <a:pt x="4937961" y="488763"/>
                  </a:lnTo>
                  <a:lnTo>
                    <a:pt x="0" y="488763"/>
                  </a:lnTo>
                  <a:close/>
                </a:path>
              </a:pathLst>
            </a:custGeom>
            <a:solidFill>
              <a:srgbClr val="C7D3FF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4937961" cy="5173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0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09518" y="7219393"/>
            <a:ext cx="18748822" cy="1855774"/>
            <a:chOff x="0" y="0"/>
            <a:chExt cx="4937961" cy="4887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37961" cy="488763"/>
            </a:xfrm>
            <a:custGeom>
              <a:avLst/>
              <a:gdLst/>
              <a:ahLst/>
              <a:cxnLst/>
              <a:rect r="r" b="b" t="t" l="l"/>
              <a:pathLst>
                <a:path h="488763" w="4937961">
                  <a:moveTo>
                    <a:pt x="0" y="0"/>
                  </a:moveTo>
                  <a:lnTo>
                    <a:pt x="4937961" y="0"/>
                  </a:lnTo>
                  <a:lnTo>
                    <a:pt x="4937961" y="488763"/>
                  </a:lnTo>
                  <a:lnTo>
                    <a:pt x="0" y="488763"/>
                  </a:lnTo>
                  <a:close/>
                </a:path>
              </a:pathLst>
            </a:custGeom>
            <a:solidFill>
              <a:srgbClr val="8BA4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4937961" cy="5173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01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57820" y="2939268"/>
            <a:ext cx="15572359" cy="5527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2"/>
              </a:lnSpc>
            </a:pPr>
            <a:r>
              <a:rPr lang="en-US" sz="42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Las tesis y tesinas sirven para demostrar que el estudiante es capaz de:</a:t>
            </a:r>
          </a:p>
          <a:p>
            <a:pPr algn="l" marL="825445" indent="-412723" lvl="1">
              <a:lnSpc>
                <a:spcPts val="5352"/>
              </a:lnSpc>
              <a:buFont typeface="Arial"/>
              <a:buChar char="•"/>
            </a:pPr>
            <a:r>
              <a:rPr lang="en-US" sz="38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Investigar un tema de manera organizada.</a:t>
            </a:r>
          </a:p>
          <a:p>
            <a:pPr algn="l" marL="825445" indent="-412723" lvl="1">
              <a:lnSpc>
                <a:spcPts val="5352"/>
              </a:lnSpc>
              <a:buFont typeface="Arial"/>
              <a:buChar char="•"/>
            </a:pPr>
            <a:r>
              <a:rPr lang="en-US" sz="38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Analizar información confiable.</a:t>
            </a:r>
          </a:p>
          <a:p>
            <a:pPr algn="l" marL="825445" indent="-412723" lvl="1">
              <a:lnSpc>
                <a:spcPts val="5352"/>
              </a:lnSpc>
              <a:buFont typeface="Arial"/>
              <a:buChar char="•"/>
            </a:pPr>
            <a:r>
              <a:rPr lang="en-US" sz="38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Resolver problemas o plantear soluciones.</a:t>
            </a:r>
          </a:p>
          <a:p>
            <a:pPr algn="l" marL="825445" indent="-412723" lvl="1">
              <a:lnSpc>
                <a:spcPts val="5352"/>
              </a:lnSpc>
              <a:buFont typeface="Arial"/>
              <a:buChar char="•"/>
            </a:pPr>
            <a:r>
              <a:rPr lang="en-US" sz="38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Expresar ideas de forma clara y formal.</a:t>
            </a:r>
          </a:p>
          <a:p>
            <a:pPr algn="l" marL="825445" indent="-412723" lvl="1">
              <a:lnSpc>
                <a:spcPts val="5352"/>
              </a:lnSpc>
              <a:buFont typeface="Arial"/>
              <a:buChar char="•"/>
            </a:pPr>
            <a:r>
              <a:rPr lang="en-US" sz="382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Aplicar los conocimientos aprendidos durante la carrera.</a:t>
            </a:r>
          </a:p>
          <a:p>
            <a:pPr algn="l">
              <a:lnSpc>
                <a:spcPts val="5352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811469" y="3849466"/>
            <a:ext cx="2447831" cy="3792414"/>
          </a:xfrm>
          <a:custGeom>
            <a:avLst/>
            <a:gdLst/>
            <a:ahLst/>
            <a:cxnLst/>
            <a:rect r="r" b="b" t="t" l="l"/>
            <a:pathLst>
              <a:path h="3792414" w="2447831">
                <a:moveTo>
                  <a:pt x="0" y="0"/>
                </a:moveTo>
                <a:lnTo>
                  <a:pt x="2447831" y="0"/>
                </a:lnTo>
                <a:lnTo>
                  <a:pt x="2447831" y="3792414"/>
                </a:lnTo>
                <a:lnTo>
                  <a:pt x="0" y="3792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12874" y="1114425"/>
            <a:ext cx="13850188" cy="128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89"/>
              </a:lnSpc>
            </a:pPr>
            <a:r>
              <a:rPr lang="en-US" sz="8999" spc="-23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¿Para qué sirven?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2767513" y="-1498905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5385689"/>
                </a:moveTo>
                <a:lnTo>
                  <a:pt x="21760363" y="5385689"/>
                </a:lnTo>
                <a:lnTo>
                  <a:pt x="21760363" y="0"/>
                </a:lnTo>
                <a:lnTo>
                  <a:pt x="0" y="0"/>
                </a:lnTo>
                <a:lnTo>
                  <a:pt x="0" y="5385689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53097" y="7011258"/>
            <a:ext cx="3456747" cy="3474118"/>
          </a:xfrm>
          <a:custGeom>
            <a:avLst/>
            <a:gdLst/>
            <a:ahLst/>
            <a:cxnLst/>
            <a:rect r="r" b="b" t="t" l="l"/>
            <a:pathLst>
              <a:path h="3474118" w="3456747">
                <a:moveTo>
                  <a:pt x="0" y="0"/>
                </a:moveTo>
                <a:lnTo>
                  <a:pt x="3456747" y="0"/>
                </a:lnTo>
                <a:lnTo>
                  <a:pt x="3456747" y="3474118"/>
                </a:lnTo>
                <a:lnTo>
                  <a:pt x="0" y="3474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47022" y="2162175"/>
            <a:ext cx="14193956" cy="128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89"/>
              </a:lnSpc>
            </a:pPr>
            <a:r>
              <a:rPr lang="en-US" sz="8999" spc="-233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Ventajas y desventajas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70622" y="4929728"/>
            <a:ext cx="5771796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Mayor preparación profesional.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Desarrollo de habilidades de investigación.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Mejor presentación académica.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Puede ayudar para estudios de posgrado.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Aporta experiencia para el ámbito laboral.</a:t>
            </a:r>
          </a:p>
          <a:p>
            <a:pPr algn="ctr">
              <a:lnSpc>
                <a:spcPts val="363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111434" y="4929728"/>
            <a:ext cx="6129544" cy="227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Requiere mucho tiempo.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Necesita investigación constante.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Puede generar estrés o presión.</a:t>
            </a:r>
          </a:p>
          <a:p>
            <a:pPr algn="ctr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Requiere disciplina y organización.</a:t>
            </a:r>
          </a:p>
          <a:p>
            <a:pPr algn="ctr">
              <a:lnSpc>
                <a:spcPts val="363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286876" y="4310603"/>
            <a:ext cx="4539288" cy="403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b="true" sz="2799" spc="-72">
                <a:solidFill>
                  <a:srgbClr val="25282A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Ventajas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69797" y="4310603"/>
            <a:ext cx="4539288" cy="403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b="true" sz="2799" spc="-72">
                <a:solidFill>
                  <a:srgbClr val="25282A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Desventajas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633845" y="6714606"/>
            <a:ext cx="19555691" cy="4684981"/>
          </a:xfrm>
          <a:custGeom>
            <a:avLst/>
            <a:gdLst/>
            <a:ahLst/>
            <a:cxnLst/>
            <a:rect r="r" b="b" t="t" l="l"/>
            <a:pathLst>
              <a:path h="4684981" w="19555691">
                <a:moveTo>
                  <a:pt x="19555690" y="0"/>
                </a:moveTo>
                <a:lnTo>
                  <a:pt x="0" y="0"/>
                </a:lnTo>
                <a:lnTo>
                  <a:pt x="0" y="4684981"/>
                </a:lnTo>
                <a:lnTo>
                  <a:pt x="19555690" y="4684981"/>
                </a:lnTo>
                <a:lnTo>
                  <a:pt x="19555690" y="0"/>
                </a:lnTo>
                <a:close/>
              </a:path>
            </a:pathLst>
          </a:custGeom>
          <a:blipFill>
            <a:blip r:embed="rId2"/>
            <a:stretch>
              <a:fillRect l="0" t="-1986" r="0" b="-1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2767513" y="-731604"/>
            <a:ext cx="21760363" cy="5385690"/>
          </a:xfrm>
          <a:custGeom>
            <a:avLst/>
            <a:gdLst/>
            <a:ahLst/>
            <a:cxnLst/>
            <a:rect r="r" b="b" t="t" l="l"/>
            <a:pathLst>
              <a:path h="5385690" w="21760363">
                <a:moveTo>
                  <a:pt x="0" y="5385690"/>
                </a:moveTo>
                <a:lnTo>
                  <a:pt x="21760363" y="5385690"/>
                </a:lnTo>
                <a:lnTo>
                  <a:pt x="21760363" y="0"/>
                </a:lnTo>
                <a:lnTo>
                  <a:pt x="0" y="0"/>
                </a:lnTo>
                <a:lnTo>
                  <a:pt x="0" y="538569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91733" y="2815570"/>
            <a:ext cx="13093905" cy="4452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88"/>
              </a:lnSpc>
            </a:pPr>
            <a:r>
              <a:rPr lang="en-US" sz="16851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MUCHAS</a:t>
            </a:r>
          </a:p>
          <a:p>
            <a:pPr algn="ctr" marL="0" indent="0" lvl="0">
              <a:lnSpc>
                <a:spcPts val="17188"/>
              </a:lnSpc>
            </a:pPr>
            <a:r>
              <a:rPr lang="en-US" sz="16851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GRACIAS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057650" y="7344430"/>
            <a:ext cx="1017270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99" spc="-9">
                <a:solidFill>
                  <a:srgbClr val="25282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23/05/2026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DAHKhFH-B5Y</dc:identifier>
  <dcterms:modified xsi:type="dcterms:W3CDTF">2011-08-01T06:04:30Z</dcterms:modified>
  <cp:revision>1</cp:revision>
  <dc:title>Tesis y Tesina</dc:title>
</cp:coreProperties>
</file>