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6243300" cy="9144000"/>
  <p:notesSz cx="6858000" cy="9144000"/>
  <p:embeddedFontLst>
    <p:embeddedFont>
      <p:font typeface="DM Sans" charset="1" panose="00000000000000000000"/>
      <p:regular r:id="rId18"/>
    </p:embeddedFont>
    <p:embeddedFont>
      <p:font typeface="Roboto Mono" charset="1" panose="00000000000000000000"/>
      <p:regular r:id="rId19"/>
    </p:embeddedFont>
    <p:embeddedFont>
      <p:font typeface="Roboto Mono Bold" charset="1" panose="00000000000000000000"/>
      <p:regular r:id="rId20"/>
    </p:embeddedFont>
    <p:embeddedFont>
      <p:font typeface="Rubik" charset="1" panose="00000000000000000000"/>
      <p:regular r:id="rId21"/>
    </p:embeddedFont>
    <p:embeddedFont>
      <p:font typeface="Rubik Bold" charset="1" panose="00000800000000000000"/>
      <p:regular r:id="rId22"/>
    </p:embeddedFont>
    <p:embeddedFont>
      <p:font typeface="Open Sans Bold" charset="1" panose="020B0806030504020204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jpeg" Type="http://schemas.openxmlformats.org/officeDocument/2006/relationships/image"/><Relationship Id="rId3" Target="../media/image48.jpeg" Type="http://schemas.openxmlformats.org/officeDocument/2006/relationships/image"/><Relationship Id="rId4" Target="../media/image4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jpeg" Type="http://schemas.openxmlformats.org/officeDocument/2006/relationships/image"/><Relationship Id="rId3" Target="../media/image51.jpeg" Type="http://schemas.openxmlformats.org/officeDocument/2006/relationships/image"/><Relationship Id="rId4" Target="../media/image5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jpeg" Type="http://schemas.openxmlformats.org/officeDocument/2006/relationships/image"/><Relationship Id="rId3" Target="../media/image48.jpeg" Type="http://schemas.openxmlformats.org/officeDocument/2006/relationships/image"/><Relationship Id="rId4" Target="../media/image5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jpe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jpeg" Type="http://schemas.openxmlformats.org/officeDocument/2006/relationships/image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3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jpeg" Type="http://schemas.openxmlformats.org/officeDocument/2006/relationships/image"/><Relationship Id="rId3" Target="../media/image23.jpeg" Type="http://schemas.openxmlformats.org/officeDocument/2006/relationships/image"/><Relationship Id="rId4" Target="../media/image28.jpeg" Type="http://schemas.openxmlformats.org/officeDocument/2006/relationships/image"/><Relationship Id="rId5" Target="../media/image2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jpeg" Type="http://schemas.openxmlformats.org/officeDocument/2006/relationships/image"/><Relationship Id="rId12" Target="../media/image39.png" Type="http://schemas.openxmlformats.org/officeDocument/2006/relationships/image"/><Relationship Id="rId13" Target="../media/image40.svg" Type="http://schemas.openxmlformats.org/officeDocument/2006/relationships/image"/><Relationship Id="rId2" Target="../media/image30.jpeg" Type="http://schemas.openxmlformats.org/officeDocument/2006/relationships/image"/><Relationship Id="rId3" Target="../media/image23.jpeg" Type="http://schemas.openxmlformats.org/officeDocument/2006/relationships/image"/><Relationship Id="rId4" Target="../media/image31.jpeg" Type="http://schemas.openxmlformats.org/officeDocument/2006/relationships/image"/><Relationship Id="rId5" Target="../media/image32.jpeg" Type="http://schemas.openxmlformats.org/officeDocument/2006/relationships/image"/><Relationship Id="rId6" Target="../media/image33.jpeg" Type="http://schemas.openxmlformats.org/officeDocument/2006/relationships/image"/><Relationship Id="rId7" Target="../media/image34.pn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Relationship Id="rId3" Target="../media/image42.jpeg" Type="http://schemas.openxmlformats.org/officeDocument/2006/relationships/image"/><Relationship Id="rId4" Target="../media/image4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jpeg" Type="http://schemas.openxmlformats.org/officeDocument/2006/relationships/image"/><Relationship Id="rId3" Target="../media/image23.jpeg" Type="http://schemas.openxmlformats.org/officeDocument/2006/relationships/image"/><Relationship Id="rId4" Target="../media/image45.jpeg" Type="http://schemas.openxmlformats.org/officeDocument/2006/relationships/image"/><Relationship Id="rId5" Target="../media/image4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800725" y="3048000"/>
            <a:ext cx="4467225" cy="3810000"/>
            <a:chOff x="0" y="0"/>
            <a:chExt cx="5956300" cy="508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56300" cy="5080000"/>
            </a:xfrm>
            <a:custGeom>
              <a:avLst/>
              <a:gdLst/>
              <a:ahLst/>
              <a:cxnLst/>
              <a:rect r="r" b="b" t="t" l="l"/>
              <a:pathLst>
                <a:path h="5080000" w="5956300">
                  <a:moveTo>
                    <a:pt x="0" y="0"/>
                  </a:moveTo>
                  <a:lnTo>
                    <a:pt x="5956300" y="0"/>
                  </a:lnTo>
                  <a:lnTo>
                    <a:pt x="5956300" y="5080000"/>
                  </a:lnTo>
                  <a:lnTo>
                    <a:pt x="0" y="508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095625" y="4572000"/>
            <a:ext cx="10067925" cy="2476500"/>
            <a:chOff x="0" y="0"/>
            <a:chExt cx="13423900" cy="3302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423900" cy="3302000"/>
            </a:xfrm>
            <a:custGeom>
              <a:avLst/>
              <a:gdLst/>
              <a:ahLst/>
              <a:cxnLst/>
              <a:rect r="r" b="b" t="t" l="l"/>
              <a:pathLst>
                <a:path h="3302000" w="13423900">
                  <a:moveTo>
                    <a:pt x="0" y="0"/>
                  </a:moveTo>
                  <a:lnTo>
                    <a:pt x="13423900" y="0"/>
                  </a:lnTo>
                  <a:lnTo>
                    <a:pt x="13423900" y="3302000"/>
                  </a:lnTo>
                  <a:lnTo>
                    <a:pt x="0" y="330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381000" y="6858000"/>
            <a:ext cx="5619750" cy="1714500"/>
            <a:chOff x="0" y="0"/>
            <a:chExt cx="7493000" cy="2286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493000" cy="2286000"/>
            </a:xfrm>
            <a:custGeom>
              <a:avLst/>
              <a:gdLst/>
              <a:ahLst/>
              <a:cxnLst/>
              <a:rect r="r" b="b" t="t" l="l"/>
              <a:pathLst>
                <a:path h="2286000" w="7493000">
                  <a:moveTo>
                    <a:pt x="0" y="0"/>
                  </a:moveTo>
                  <a:lnTo>
                    <a:pt x="7493000" y="0"/>
                  </a:lnTo>
                  <a:lnTo>
                    <a:pt x="7493000" y="2286000"/>
                  </a:lnTo>
                  <a:lnTo>
                    <a:pt x="0" y="228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64181" y="331365"/>
            <a:ext cx="13110029" cy="2339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395"/>
              </a:lnSpc>
            </a:pPr>
            <a:r>
              <a:rPr lang="en-US" sz="9568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 Refracción de la Luz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45477" y="7314009"/>
            <a:ext cx="4388244" cy="923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946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Un análisis sobre cómo la refracción impacta en nuestra vida cotidiana.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729742" y="7512393"/>
            <a:ext cx="4867617" cy="913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7525" indent="-288762" lvl="1">
              <a:lnSpc>
                <a:spcPts val="3744"/>
              </a:lnSpc>
              <a:buFont typeface="Arial"/>
              <a:buChar char="•"/>
            </a:pPr>
            <a:r>
              <a:rPr lang="en-US" b="true" sz="2674">
                <a:solidFill>
                  <a:srgbClr val="2B4141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Israel Alejandro Macias Megia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14244" y="7081466"/>
            <a:ext cx="1024771" cy="3717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37"/>
              </a:lnSpc>
            </a:pPr>
            <a:r>
              <a:rPr lang="en-US" b="true" sz="2241">
                <a:solidFill>
                  <a:srgbClr val="2B4141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Autor: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115507" y="8646947"/>
            <a:ext cx="2143125" cy="447675"/>
            <a:chOff x="0" y="0"/>
            <a:chExt cx="2857500" cy="596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57500" cy="596900"/>
            </a:xfrm>
            <a:custGeom>
              <a:avLst/>
              <a:gdLst/>
              <a:ahLst/>
              <a:cxnLst/>
              <a:rect r="r" b="b" t="t" l="l"/>
              <a:pathLst>
                <a:path h="596900" w="2857500">
                  <a:moveTo>
                    <a:pt x="0" y="0"/>
                  </a:moveTo>
                  <a:lnTo>
                    <a:pt x="2857500" y="0"/>
                  </a:lnTo>
                  <a:lnTo>
                    <a:pt x="2857500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98" t="-1327" r="-12246" b="-799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41263" y="664969"/>
            <a:ext cx="10922137" cy="619125"/>
            <a:chOff x="0" y="0"/>
            <a:chExt cx="14562849" cy="825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562837" cy="825500"/>
            </a:xfrm>
            <a:custGeom>
              <a:avLst/>
              <a:gdLst/>
              <a:ahLst/>
              <a:cxnLst/>
              <a:rect r="r" b="b" t="t" l="l"/>
              <a:pathLst>
                <a:path h="825500" w="14562837">
                  <a:moveTo>
                    <a:pt x="0" y="0"/>
                  </a:moveTo>
                  <a:lnTo>
                    <a:pt x="14562837" y="0"/>
                  </a:lnTo>
                  <a:lnTo>
                    <a:pt x="14562837" y="825500"/>
                  </a:lnTo>
                  <a:lnTo>
                    <a:pt x="0" y="825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41263" y="612134"/>
            <a:ext cx="7925395" cy="67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b="true" sz="3999">
                <a:solidFill>
                  <a:srgbClr val="2B4141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Microscopio VS. Telescopio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760626" y="8779974"/>
            <a:ext cx="1495425" cy="247650"/>
            <a:chOff x="0" y="0"/>
            <a:chExt cx="1993900" cy="3302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93900" cy="330200"/>
            </a:xfrm>
            <a:custGeom>
              <a:avLst/>
              <a:gdLst/>
              <a:ahLst/>
              <a:cxnLst/>
              <a:rect r="r" b="b" t="t" l="l"/>
              <a:pathLst>
                <a:path h="330200" w="1993900">
                  <a:moveTo>
                    <a:pt x="0" y="0"/>
                  </a:moveTo>
                  <a:lnTo>
                    <a:pt x="1993900" y="0"/>
                  </a:lnTo>
                  <a:lnTo>
                    <a:pt x="1993900" y="330200"/>
                  </a:lnTo>
                  <a:lnTo>
                    <a:pt x="0" y="330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3284" t="-120519" r="-21747" b="-25634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89327" y="914400"/>
            <a:ext cx="7343775" cy="609600"/>
            <a:chOff x="0" y="0"/>
            <a:chExt cx="97917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791700" cy="812800"/>
            </a:xfrm>
            <a:custGeom>
              <a:avLst/>
              <a:gdLst/>
              <a:ahLst/>
              <a:cxnLst/>
              <a:rect r="r" b="b" t="t" l="l"/>
              <a:pathLst>
                <a:path h="812800" w="9791700">
                  <a:moveTo>
                    <a:pt x="0" y="0"/>
                  </a:moveTo>
                  <a:lnTo>
                    <a:pt x="9791700" y="0"/>
                  </a:lnTo>
                  <a:lnTo>
                    <a:pt x="9791700" y="812800"/>
                  </a:lnTo>
                  <a:lnTo>
                    <a:pt x="0" y="81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914400" y="807682"/>
            <a:ext cx="2438638" cy="67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b="true" sz="3999">
                <a:solidFill>
                  <a:srgbClr val="2B4141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Fórmulas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819146" y="8645976"/>
            <a:ext cx="2143125" cy="447675"/>
            <a:chOff x="0" y="0"/>
            <a:chExt cx="2857500" cy="596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857500" cy="596900"/>
            </a:xfrm>
            <a:custGeom>
              <a:avLst/>
              <a:gdLst/>
              <a:ahLst/>
              <a:cxnLst/>
              <a:rect r="r" b="b" t="t" l="l"/>
              <a:pathLst>
                <a:path h="596900" w="2857500">
                  <a:moveTo>
                    <a:pt x="0" y="0"/>
                  </a:moveTo>
                  <a:lnTo>
                    <a:pt x="2857500" y="0"/>
                  </a:lnTo>
                  <a:lnTo>
                    <a:pt x="2857500" y="596900"/>
                  </a:lnTo>
                  <a:lnTo>
                    <a:pt x="0" y="596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98" t="-1327" r="-12246" b="-799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196404" y="8814035"/>
            <a:ext cx="1062771" cy="276225"/>
            <a:chOff x="0" y="0"/>
            <a:chExt cx="1417028" cy="3683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17066" cy="368300"/>
            </a:xfrm>
            <a:custGeom>
              <a:avLst/>
              <a:gdLst/>
              <a:ahLst/>
              <a:cxnLst/>
              <a:rect r="r" b="b" t="t" l="l"/>
              <a:pathLst>
                <a:path h="368300" w="1417066">
                  <a:moveTo>
                    <a:pt x="0" y="0"/>
                  </a:moveTo>
                  <a:lnTo>
                    <a:pt x="1417066" y="0"/>
                  </a:lnTo>
                  <a:lnTo>
                    <a:pt x="1417066" y="368300"/>
                  </a:lnTo>
                  <a:lnTo>
                    <a:pt x="0" y="368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-376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3034934" y="1890617"/>
            <a:ext cx="2381250" cy="352425"/>
            <a:chOff x="0" y="0"/>
            <a:chExt cx="3175000" cy="4699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75000" cy="469900"/>
            </a:xfrm>
            <a:custGeom>
              <a:avLst/>
              <a:gdLst/>
              <a:ahLst/>
              <a:cxnLst/>
              <a:rect r="r" b="b" t="t" l="l"/>
              <a:pathLst>
                <a:path h="469900" w="3175000">
                  <a:moveTo>
                    <a:pt x="0" y="0"/>
                  </a:moveTo>
                  <a:lnTo>
                    <a:pt x="3175000" y="0"/>
                  </a:lnTo>
                  <a:lnTo>
                    <a:pt x="3175000" y="469900"/>
                  </a:lnTo>
                  <a:lnTo>
                    <a:pt x="0" y="469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933937" y="4584697"/>
            <a:ext cx="584197" cy="593341"/>
          </a:xfrm>
          <a:custGeom>
            <a:avLst/>
            <a:gdLst/>
            <a:ahLst/>
            <a:cxnLst/>
            <a:rect r="r" b="b" t="t" l="l"/>
            <a:pathLst>
              <a:path h="593341" w="584197">
                <a:moveTo>
                  <a:pt x="0" y="0"/>
                </a:moveTo>
                <a:lnTo>
                  <a:pt x="584197" y="0"/>
                </a:lnTo>
                <a:lnTo>
                  <a:pt x="584197" y="593341"/>
                </a:lnTo>
                <a:lnTo>
                  <a:pt x="0" y="593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119004" y="1678267"/>
            <a:ext cx="8454323" cy="6739042"/>
            <a:chOff x="0" y="0"/>
            <a:chExt cx="11272431" cy="898539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272393" cy="8985377"/>
            </a:xfrm>
            <a:custGeom>
              <a:avLst/>
              <a:gdLst/>
              <a:ahLst/>
              <a:cxnLst/>
              <a:rect r="r" b="b" t="t" l="l"/>
              <a:pathLst>
                <a:path h="8985377" w="11272393">
                  <a:moveTo>
                    <a:pt x="0" y="0"/>
                  </a:moveTo>
                  <a:lnTo>
                    <a:pt x="11272393" y="0"/>
                  </a:lnTo>
                  <a:lnTo>
                    <a:pt x="11272393" y="8985377"/>
                  </a:lnTo>
                  <a:lnTo>
                    <a:pt x="0" y="89853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86" t="-2045" r="-1989" b="-4525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7107574" y="1666837"/>
            <a:ext cx="8477098" cy="6761855"/>
          </a:xfrm>
          <a:custGeom>
            <a:avLst/>
            <a:gdLst/>
            <a:ahLst/>
            <a:cxnLst/>
            <a:rect r="r" b="b" t="t" l="l"/>
            <a:pathLst>
              <a:path h="6761855" w="8477098">
                <a:moveTo>
                  <a:pt x="0" y="0"/>
                </a:moveTo>
                <a:lnTo>
                  <a:pt x="8477098" y="0"/>
                </a:lnTo>
                <a:lnTo>
                  <a:pt x="8477098" y="6761855"/>
                </a:lnTo>
                <a:lnTo>
                  <a:pt x="0" y="67618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4549742" y="8605847"/>
            <a:ext cx="1600200" cy="476250"/>
            <a:chOff x="0" y="0"/>
            <a:chExt cx="2133600" cy="635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133600" cy="635000"/>
            </a:xfrm>
            <a:custGeom>
              <a:avLst/>
              <a:gdLst/>
              <a:ahLst/>
              <a:cxnLst/>
              <a:rect r="r" b="b" t="t" l="l"/>
              <a:pathLst>
                <a:path h="635000" w="2133600">
                  <a:moveTo>
                    <a:pt x="0" y="0"/>
                  </a:moveTo>
                  <a:lnTo>
                    <a:pt x="2133600" y="0"/>
                  </a:lnTo>
                  <a:lnTo>
                    <a:pt x="2133600" y="635000"/>
                  </a:lnTo>
                  <a:lnTo>
                    <a:pt x="0" y="635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9900599" y="4551359"/>
            <a:ext cx="653729" cy="662302"/>
            <a:chOff x="0" y="0"/>
            <a:chExt cx="653732" cy="66230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80645" y="63500"/>
              <a:ext cx="509524" cy="535305"/>
            </a:xfrm>
            <a:custGeom>
              <a:avLst/>
              <a:gdLst/>
              <a:ahLst/>
              <a:cxnLst/>
              <a:rect r="r" b="b" t="t" l="l"/>
              <a:pathLst>
                <a:path h="535305" w="509524">
                  <a:moveTo>
                    <a:pt x="0" y="535305"/>
                  </a:moveTo>
                  <a:lnTo>
                    <a:pt x="509524" y="535305"/>
                  </a:lnTo>
                  <a:lnTo>
                    <a:pt x="5095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63500" y="69215"/>
              <a:ext cx="267716" cy="225806"/>
            </a:xfrm>
            <a:custGeom>
              <a:avLst/>
              <a:gdLst/>
              <a:ahLst/>
              <a:cxnLst/>
              <a:rect r="r" b="b" t="t" l="l"/>
              <a:pathLst>
                <a:path h="225806" w="267716">
                  <a:moveTo>
                    <a:pt x="0" y="225806"/>
                  </a:moveTo>
                  <a:lnTo>
                    <a:pt x="267716" y="225806"/>
                  </a:lnTo>
                  <a:lnTo>
                    <a:pt x="2677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2788296" y="2794525"/>
            <a:ext cx="4255146" cy="2962363"/>
            <a:chOff x="0" y="0"/>
            <a:chExt cx="1260784" cy="87773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60784" cy="877737"/>
            </a:xfrm>
            <a:custGeom>
              <a:avLst/>
              <a:gdLst/>
              <a:ahLst/>
              <a:cxnLst/>
              <a:rect r="r" b="b" t="t" l="l"/>
              <a:pathLst>
                <a:path h="877737" w="1260784">
                  <a:moveTo>
                    <a:pt x="81874" y="0"/>
                  </a:moveTo>
                  <a:lnTo>
                    <a:pt x="1178910" y="0"/>
                  </a:lnTo>
                  <a:cubicBezTo>
                    <a:pt x="1224128" y="0"/>
                    <a:pt x="1260784" y="36656"/>
                    <a:pt x="1260784" y="81874"/>
                  </a:cubicBezTo>
                  <a:lnTo>
                    <a:pt x="1260784" y="795863"/>
                  </a:lnTo>
                  <a:cubicBezTo>
                    <a:pt x="1260784" y="841081"/>
                    <a:pt x="1224128" y="877737"/>
                    <a:pt x="1178910" y="877737"/>
                  </a:cubicBezTo>
                  <a:lnTo>
                    <a:pt x="81874" y="877737"/>
                  </a:lnTo>
                  <a:cubicBezTo>
                    <a:pt x="36656" y="877737"/>
                    <a:pt x="0" y="841081"/>
                    <a:pt x="0" y="795863"/>
                  </a:cubicBezTo>
                  <a:lnTo>
                    <a:pt x="0" y="81874"/>
                  </a:lnTo>
                  <a:cubicBezTo>
                    <a:pt x="0" y="36656"/>
                    <a:pt x="36656" y="0"/>
                    <a:pt x="81874" y="0"/>
                  </a:cubicBezTo>
                  <a:close/>
                </a:path>
              </a:pathLst>
            </a:custGeom>
            <a:solidFill>
              <a:srgbClr val="F6F7E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9525"/>
              <a:ext cx="1260784" cy="88726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00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2865551" y="1879121"/>
            <a:ext cx="2714873" cy="310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45"/>
              </a:lnSpc>
            </a:pPr>
            <a:r>
              <a:rPr lang="en-US" sz="1746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Refracción en vidrio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445974" y="2991783"/>
            <a:ext cx="3253464" cy="812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2017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La luz cambia de velocidad al entrar en un medio con diferente densidad.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917917" y="4496048"/>
            <a:ext cx="4125525" cy="1079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74"/>
              </a:lnSpc>
            </a:pPr>
            <a:r>
              <a:rPr lang="en-US" sz="2017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Este cambio de velocidad altera la trayectoria del rayo. Sin esta desviación, los rayos no podrían converger ni enfocarse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867150" y="4381500"/>
            <a:ext cx="8334375" cy="3619500"/>
            <a:chOff x="0" y="0"/>
            <a:chExt cx="11112500" cy="482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112500" cy="4826000"/>
            </a:xfrm>
            <a:custGeom>
              <a:avLst/>
              <a:gdLst/>
              <a:ahLst/>
              <a:cxnLst/>
              <a:rect r="r" b="b" t="t" l="l"/>
              <a:pathLst>
                <a:path h="4826000" w="11112500">
                  <a:moveTo>
                    <a:pt x="0" y="0"/>
                  </a:moveTo>
                  <a:lnTo>
                    <a:pt x="11112500" y="0"/>
                  </a:lnTo>
                  <a:lnTo>
                    <a:pt x="11112500" y="4826000"/>
                  </a:lnTo>
                  <a:lnTo>
                    <a:pt x="0" y="482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867150" y="2095500"/>
            <a:ext cx="5819775" cy="5905500"/>
            <a:chOff x="0" y="0"/>
            <a:chExt cx="7759700" cy="7874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759700" cy="7874000"/>
            </a:xfrm>
            <a:custGeom>
              <a:avLst/>
              <a:gdLst/>
              <a:ahLst/>
              <a:cxnLst/>
              <a:rect r="r" b="b" t="t" l="l"/>
              <a:pathLst>
                <a:path h="7874000" w="7759700">
                  <a:moveTo>
                    <a:pt x="0" y="0"/>
                  </a:moveTo>
                  <a:lnTo>
                    <a:pt x="7759700" y="0"/>
                  </a:lnTo>
                  <a:lnTo>
                    <a:pt x="7759700" y="7874000"/>
                  </a:lnTo>
                  <a:lnTo>
                    <a:pt x="0" y="787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6572250" y="3429000"/>
            <a:ext cx="2914650" cy="2857500"/>
            <a:chOff x="0" y="0"/>
            <a:chExt cx="3886200" cy="381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886200" cy="3810000"/>
            </a:xfrm>
            <a:custGeom>
              <a:avLst/>
              <a:gdLst/>
              <a:ahLst/>
              <a:cxnLst/>
              <a:rect r="r" b="b" t="t" l="l"/>
              <a:pathLst>
                <a:path h="3810000" w="3886200">
                  <a:moveTo>
                    <a:pt x="0" y="0"/>
                  </a:moveTo>
                  <a:lnTo>
                    <a:pt x="3886200" y="0"/>
                  </a:lnTo>
                  <a:lnTo>
                    <a:pt x="3886200" y="3810000"/>
                  </a:lnTo>
                  <a:lnTo>
                    <a:pt x="0" y="3810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934325" y="1905000"/>
            <a:ext cx="200025" cy="6096000"/>
            <a:chOff x="0" y="0"/>
            <a:chExt cx="266700" cy="8128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66700" cy="8128000"/>
            </a:xfrm>
            <a:custGeom>
              <a:avLst/>
              <a:gdLst/>
              <a:ahLst/>
              <a:cxnLst/>
              <a:rect r="r" b="b" t="t" l="l"/>
              <a:pathLst>
                <a:path h="8128000" w="266700">
                  <a:moveTo>
                    <a:pt x="0" y="0"/>
                  </a:moveTo>
                  <a:lnTo>
                    <a:pt x="266700" y="0"/>
                  </a:lnTo>
                  <a:lnTo>
                    <a:pt x="266700" y="8128000"/>
                  </a:lnTo>
                  <a:lnTo>
                    <a:pt x="0" y="812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90500" y="5334000"/>
            <a:ext cx="781050" cy="2667000"/>
            <a:chOff x="0" y="0"/>
            <a:chExt cx="1041400" cy="355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41400" cy="3556000"/>
            </a:xfrm>
            <a:custGeom>
              <a:avLst/>
              <a:gdLst/>
              <a:ahLst/>
              <a:cxnLst/>
              <a:rect r="r" b="b" t="t" l="l"/>
              <a:pathLst>
                <a:path h="3556000" w="1041400">
                  <a:moveTo>
                    <a:pt x="0" y="0"/>
                  </a:moveTo>
                  <a:lnTo>
                    <a:pt x="1041400" y="0"/>
                  </a:lnTo>
                  <a:lnTo>
                    <a:pt x="1041400" y="3556000"/>
                  </a:lnTo>
                  <a:lnTo>
                    <a:pt x="0" y="355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677400" y="5334000"/>
            <a:ext cx="5810250" cy="1143000"/>
            <a:chOff x="0" y="0"/>
            <a:chExt cx="7747000" cy="1524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7747000" cy="1524000"/>
            </a:xfrm>
            <a:custGeom>
              <a:avLst/>
              <a:gdLst/>
              <a:ahLst/>
              <a:cxnLst/>
              <a:rect r="r" b="b" t="t" l="l"/>
              <a:pathLst>
                <a:path h="1524000" w="7747000">
                  <a:moveTo>
                    <a:pt x="0" y="0"/>
                  </a:moveTo>
                  <a:lnTo>
                    <a:pt x="7747000" y="0"/>
                  </a:lnTo>
                  <a:lnTo>
                    <a:pt x="77470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0639425" y="6477000"/>
            <a:ext cx="4467225" cy="1143000"/>
            <a:chOff x="0" y="0"/>
            <a:chExt cx="5956300" cy="1524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5956300" cy="1524000"/>
            </a:xfrm>
            <a:custGeom>
              <a:avLst/>
              <a:gdLst/>
              <a:ahLst/>
              <a:cxnLst/>
              <a:rect r="r" b="b" t="t" l="l"/>
              <a:pathLst>
                <a:path h="1524000" w="5956300">
                  <a:moveTo>
                    <a:pt x="0" y="0"/>
                  </a:moveTo>
                  <a:lnTo>
                    <a:pt x="5956300" y="0"/>
                  </a:lnTo>
                  <a:lnTo>
                    <a:pt x="5956300" y="1524000"/>
                  </a:lnTo>
                  <a:lnTo>
                    <a:pt x="0" y="152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14400" y="4953000"/>
            <a:ext cx="2981325" cy="3276600"/>
            <a:chOff x="0" y="0"/>
            <a:chExt cx="3975100" cy="4368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975100" cy="4368800"/>
            </a:xfrm>
            <a:custGeom>
              <a:avLst/>
              <a:gdLst/>
              <a:ahLst/>
              <a:cxnLst/>
              <a:rect r="r" b="b" t="t" l="l"/>
              <a:pathLst>
                <a:path h="4368800" w="3975100">
                  <a:moveTo>
                    <a:pt x="0" y="0"/>
                  </a:moveTo>
                  <a:lnTo>
                    <a:pt x="3975100" y="0"/>
                  </a:lnTo>
                  <a:lnTo>
                    <a:pt x="3975100" y="4368800"/>
                  </a:lnTo>
                  <a:lnTo>
                    <a:pt x="0" y="4368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11627" r="-52396" b="-8720"/>
              </a:stretch>
            </a:blip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959291" y="826951"/>
            <a:ext cx="3657838" cy="67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b="true" sz="3999">
                <a:solidFill>
                  <a:srgbClr val="2B4141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Ley de Snell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725194" y="1760534"/>
            <a:ext cx="824865" cy="314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76"/>
              </a:lnSpc>
            </a:pPr>
            <a:r>
              <a:rPr lang="en-US" sz="1769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Normal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196801" y="4645152"/>
            <a:ext cx="742331" cy="277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229"/>
              </a:lnSpc>
            </a:pPr>
            <a:r>
              <a:rPr lang="en-US" sz="1592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Vidrio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990457" y="5188306"/>
            <a:ext cx="2956789" cy="31636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09"/>
              </a:lnSpc>
            </a:pPr>
            <a:r>
              <a:rPr lang="en-US" b="true" sz="1996">
                <a:solidFill>
                  <a:srgbClr val="000000"/>
                </a:solidFill>
                <a:latin typeface="Rubik Bold"/>
                <a:ea typeface="Rubik Bold"/>
                <a:cs typeface="Rubik Bold"/>
                <a:sym typeface="Rubik Bold"/>
              </a:rPr>
              <a:t>Definición:</a:t>
            </a:r>
          </a:p>
          <a:p>
            <a:pPr algn="l">
              <a:lnSpc>
                <a:spcPts val="2309"/>
              </a:lnSpc>
            </a:pPr>
            <a:r>
              <a:rPr lang="en-US" sz="1996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Describe la relación matemática exacta entre los ángulos de la luz. Si la luz pasa de un medio menos denso a uno más denso, se</a:t>
            </a:r>
          </a:p>
          <a:p>
            <a:pPr algn="l">
              <a:lnSpc>
                <a:spcPts val="2309"/>
              </a:lnSpc>
            </a:pPr>
            <a:r>
              <a:rPr lang="en-US" sz="1996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frena, pero si pasa de un medio más denso a uno menos denso, se acelera.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962074" y="5676119"/>
            <a:ext cx="5349745" cy="455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8"/>
              </a:lnSpc>
            </a:pPr>
            <a:r>
              <a:rPr lang="en-US" sz="2549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n1 × sin(θ1) = n2 × sin(θ2)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0991202" y="6715363"/>
            <a:ext cx="3699958" cy="608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875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 n1: Medio de origen (ej. Aire)</a:t>
            </a:r>
          </a:p>
          <a:p>
            <a:pPr algn="l">
              <a:lnSpc>
                <a:spcPts val="2399"/>
              </a:lnSpc>
            </a:pPr>
            <a:r>
              <a:rPr lang="en-US" sz="1875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- n2: Medio de destino (ej. Vidrio)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4198887" y="4155691"/>
            <a:ext cx="472697" cy="266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9"/>
              </a:lnSpc>
            </a:pPr>
            <a:r>
              <a:rPr lang="en-US" sz="1521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Aire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460771" y="3328978"/>
            <a:ext cx="286093" cy="325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6"/>
              </a:lnSpc>
            </a:pPr>
            <a:r>
              <a:rPr lang="en-US" b="true" sz="1840">
                <a:solidFill>
                  <a:srgbClr val="000000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θ1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8355025" y="6163618"/>
            <a:ext cx="286093" cy="325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76"/>
              </a:lnSpc>
            </a:pPr>
            <a:r>
              <a:rPr lang="en-US" b="true" sz="1840">
                <a:solidFill>
                  <a:srgbClr val="000000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θ2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710762" y="8834457"/>
            <a:ext cx="1438275" cy="228600"/>
            <a:chOff x="0" y="0"/>
            <a:chExt cx="1917700" cy="304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17700" cy="304800"/>
            </a:xfrm>
            <a:custGeom>
              <a:avLst/>
              <a:gdLst/>
              <a:ahLst/>
              <a:cxnLst/>
              <a:rect r="r" b="b" t="t" l="l"/>
              <a:pathLst>
                <a:path h="304800" w="1917700">
                  <a:moveTo>
                    <a:pt x="0" y="0"/>
                  </a:moveTo>
                  <a:lnTo>
                    <a:pt x="1917700" y="0"/>
                  </a:lnTo>
                  <a:lnTo>
                    <a:pt x="19177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383" r="-11258" b="-3711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327122" y="591798"/>
            <a:ext cx="3076575" cy="361950"/>
            <a:chOff x="0" y="0"/>
            <a:chExt cx="4102100" cy="4826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02100" cy="482600"/>
            </a:xfrm>
            <a:custGeom>
              <a:avLst/>
              <a:gdLst/>
              <a:ahLst/>
              <a:cxnLst/>
              <a:rect r="r" b="b" t="t" l="l"/>
              <a:pathLst>
                <a:path h="482600" w="4102100">
                  <a:moveTo>
                    <a:pt x="0" y="0"/>
                  </a:moveTo>
                  <a:lnTo>
                    <a:pt x="4102100" y="0"/>
                  </a:lnTo>
                  <a:lnTo>
                    <a:pt x="4102100" y="482600"/>
                  </a:lnTo>
                  <a:lnTo>
                    <a:pt x="0" y="482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6394" r="0" b="-26236"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61299" y="8834457"/>
            <a:ext cx="1495425" cy="228600"/>
            <a:chOff x="0" y="0"/>
            <a:chExt cx="1993900" cy="304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93900" cy="304800"/>
            </a:xfrm>
            <a:custGeom>
              <a:avLst/>
              <a:gdLst/>
              <a:ahLst/>
              <a:cxnLst/>
              <a:rect r="r" b="b" t="t" l="l"/>
              <a:pathLst>
                <a:path h="304800" w="1993900">
                  <a:moveTo>
                    <a:pt x="0" y="0"/>
                  </a:moveTo>
                  <a:lnTo>
                    <a:pt x="1993900" y="0"/>
                  </a:lnTo>
                  <a:lnTo>
                    <a:pt x="1993900" y="304800"/>
                  </a:lnTo>
                  <a:lnTo>
                    <a:pt x="0" y="30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5383" r="-7006" b="-37116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323016" y="587531"/>
            <a:ext cx="3105150" cy="400050"/>
            <a:chOff x="0" y="0"/>
            <a:chExt cx="4140200" cy="533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40200" cy="533400"/>
            </a:xfrm>
            <a:custGeom>
              <a:avLst/>
              <a:gdLst/>
              <a:ahLst/>
              <a:cxnLst/>
              <a:rect r="r" b="b" t="t" l="l"/>
              <a:pathLst>
                <a:path h="533400" w="4140200">
                  <a:moveTo>
                    <a:pt x="0" y="0"/>
                  </a:moveTo>
                  <a:lnTo>
                    <a:pt x="4140200" y="0"/>
                  </a:lnTo>
                  <a:lnTo>
                    <a:pt x="4140200" y="5334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459" r="0" b="-8207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61299" y="8841524"/>
            <a:ext cx="1495425" cy="180975"/>
            <a:chOff x="0" y="0"/>
            <a:chExt cx="1993900" cy="2413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93900" cy="241300"/>
            </a:xfrm>
            <a:custGeom>
              <a:avLst/>
              <a:gdLst/>
              <a:ahLst/>
              <a:cxnLst/>
              <a:rect r="r" b="b" t="t" l="l"/>
              <a:pathLst>
                <a:path h="241300" w="1993900">
                  <a:moveTo>
                    <a:pt x="0" y="0"/>
                  </a:moveTo>
                  <a:lnTo>
                    <a:pt x="1993900" y="0"/>
                  </a:lnTo>
                  <a:lnTo>
                    <a:pt x="1993900" y="241300"/>
                  </a:lnTo>
                  <a:lnTo>
                    <a:pt x="0" y="241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22552" r="-7006" b="-45868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858454" y="708822"/>
            <a:ext cx="3638550" cy="352425"/>
            <a:chOff x="0" y="0"/>
            <a:chExt cx="4851400" cy="4699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851400" cy="469900"/>
            </a:xfrm>
            <a:custGeom>
              <a:avLst/>
              <a:gdLst/>
              <a:ahLst/>
              <a:cxnLst/>
              <a:rect r="r" b="b" t="t" l="l"/>
              <a:pathLst>
                <a:path h="469900" w="4851400">
                  <a:moveTo>
                    <a:pt x="0" y="0"/>
                  </a:moveTo>
                  <a:lnTo>
                    <a:pt x="4851400" y="0"/>
                  </a:lnTo>
                  <a:lnTo>
                    <a:pt x="4851400" y="469900"/>
                  </a:lnTo>
                  <a:lnTo>
                    <a:pt x="0" y="469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115732" r="0" b="-22751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87737" y="633984"/>
            <a:ext cx="9286875" cy="419100"/>
            <a:chOff x="0" y="0"/>
            <a:chExt cx="12382500" cy="558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82500" cy="558800"/>
            </a:xfrm>
            <a:custGeom>
              <a:avLst/>
              <a:gdLst/>
              <a:ahLst/>
              <a:cxnLst/>
              <a:rect r="r" b="b" t="t" l="l"/>
              <a:pathLst>
                <a:path h="558800" w="12382500">
                  <a:moveTo>
                    <a:pt x="0" y="0"/>
                  </a:moveTo>
                  <a:lnTo>
                    <a:pt x="12382500" y="0"/>
                  </a:lnTo>
                  <a:lnTo>
                    <a:pt x="12382500" y="558800"/>
                  </a:lnTo>
                  <a:lnTo>
                    <a:pt x="0" y="558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914400" y="465506"/>
            <a:ext cx="5790914" cy="693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b="true" sz="3999">
                <a:solidFill>
                  <a:srgbClr val="2B4141"/>
                </a:solidFill>
                <a:latin typeface="Rubik Bold"/>
                <a:ea typeface="Rubik Bold"/>
                <a:cs typeface="Rubik Bold"/>
                <a:sym typeface="Rubik Bold"/>
              </a:rPr>
              <a:t>Sistemas Compuestos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69700" y="8834457"/>
            <a:ext cx="1495425" cy="190500"/>
            <a:chOff x="0" y="0"/>
            <a:chExt cx="1993900" cy="254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93900" cy="254000"/>
            </a:xfrm>
            <a:custGeom>
              <a:avLst/>
              <a:gdLst/>
              <a:ahLst/>
              <a:cxnLst/>
              <a:rect r="r" b="b" t="t" l="l"/>
              <a:pathLst>
                <a:path h="254000" w="1993900">
                  <a:moveTo>
                    <a:pt x="0" y="0"/>
                  </a:moveTo>
                  <a:lnTo>
                    <a:pt x="1993900" y="0"/>
                  </a:lnTo>
                  <a:lnTo>
                    <a:pt x="1993900" y="254000"/>
                  </a:lnTo>
                  <a:lnTo>
                    <a:pt x="0" y="254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30160" r="-7006" b="-2484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890533" y="5961812"/>
            <a:ext cx="1064895" cy="533400"/>
            <a:chOff x="0" y="0"/>
            <a:chExt cx="1419860" cy="7112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419860" cy="711200"/>
            </a:xfrm>
            <a:custGeom>
              <a:avLst/>
              <a:gdLst/>
              <a:ahLst/>
              <a:cxnLst/>
              <a:rect r="r" b="b" t="t" l="l"/>
              <a:pathLst>
                <a:path h="711200" w="1419860">
                  <a:moveTo>
                    <a:pt x="0" y="0"/>
                  </a:moveTo>
                  <a:lnTo>
                    <a:pt x="1419860" y="0"/>
                  </a:lnTo>
                  <a:lnTo>
                    <a:pt x="1419860" y="711200"/>
                  </a:lnTo>
                  <a:lnTo>
                    <a:pt x="0" y="71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334" t="-7857" r="0" b="-107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0908106" y="3928758"/>
            <a:ext cx="1028700" cy="371294"/>
            <a:chOff x="0" y="0"/>
            <a:chExt cx="1371600" cy="49505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71600" cy="495046"/>
            </a:xfrm>
            <a:custGeom>
              <a:avLst/>
              <a:gdLst/>
              <a:ahLst/>
              <a:cxnLst/>
              <a:rect r="r" b="b" t="t" l="l"/>
              <a:pathLst>
                <a:path h="495046" w="1371600">
                  <a:moveTo>
                    <a:pt x="0" y="0"/>
                  </a:moveTo>
                  <a:lnTo>
                    <a:pt x="1371600" y="0"/>
                  </a:lnTo>
                  <a:lnTo>
                    <a:pt x="1371600" y="495046"/>
                  </a:lnTo>
                  <a:lnTo>
                    <a:pt x="0" y="495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888" t="-5179" r="-3148" b="-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2708064" y="606714"/>
            <a:ext cx="2790825" cy="752475"/>
            <a:chOff x="0" y="0"/>
            <a:chExt cx="3721100" cy="10033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721100" cy="1003300"/>
            </a:xfrm>
            <a:custGeom>
              <a:avLst/>
              <a:gdLst/>
              <a:ahLst/>
              <a:cxnLst/>
              <a:rect r="r" b="b" t="t" l="l"/>
              <a:pathLst>
                <a:path h="1003300" w="3721100">
                  <a:moveTo>
                    <a:pt x="0" y="0"/>
                  </a:moveTo>
                  <a:lnTo>
                    <a:pt x="3721100" y="0"/>
                  </a:lnTo>
                  <a:lnTo>
                    <a:pt x="3721100" y="1003300"/>
                  </a:lnTo>
                  <a:lnTo>
                    <a:pt x="0" y="1003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67189" r="0" b="-66987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496233" y="5084426"/>
            <a:ext cx="114300" cy="114300"/>
            <a:chOff x="0" y="0"/>
            <a:chExt cx="152400" cy="152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52400" cy="152400"/>
            </a:xfrm>
            <a:custGeom>
              <a:avLst/>
              <a:gdLst/>
              <a:ahLst/>
              <a:cxnLst/>
              <a:rect r="r" b="b" t="t" l="l"/>
              <a:pathLst>
                <a:path h="152400" w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5432593" y="7491222"/>
            <a:ext cx="2721454" cy="28575"/>
            <a:chOff x="0" y="0"/>
            <a:chExt cx="2721445" cy="2857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21477" cy="28575"/>
            </a:xfrm>
            <a:custGeom>
              <a:avLst/>
              <a:gdLst/>
              <a:ahLst/>
              <a:cxnLst/>
              <a:rect r="r" b="b" t="t" l="l"/>
              <a:pathLst>
                <a:path h="28575" w="2721477">
                  <a:moveTo>
                    <a:pt x="0" y="0"/>
                  </a:moveTo>
                  <a:lnTo>
                    <a:pt x="2721477" y="0"/>
                  </a:lnTo>
                  <a:lnTo>
                    <a:pt x="2721477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868D8F"/>
            </a:solid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5369090" y="2652436"/>
            <a:ext cx="3814639" cy="1148315"/>
            <a:chOff x="0" y="0"/>
            <a:chExt cx="3814636" cy="114832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2734055" y="67691"/>
              <a:ext cx="967486" cy="967489"/>
            </a:xfrm>
            <a:custGeom>
              <a:avLst/>
              <a:gdLst/>
              <a:ahLst/>
              <a:cxnLst/>
              <a:rect r="r" b="b" t="t" l="l"/>
              <a:pathLst>
                <a:path h="967489" w="967486">
                  <a:moveTo>
                    <a:pt x="20193" y="0"/>
                  </a:moveTo>
                  <a:lnTo>
                    <a:pt x="967486" y="947296"/>
                  </a:lnTo>
                  <a:lnTo>
                    <a:pt x="947293" y="967489"/>
                  </a:lnTo>
                  <a:lnTo>
                    <a:pt x="0" y="20193"/>
                  </a:lnTo>
                  <a:close/>
                </a:path>
              </a:pathLst>
            </a:custGeom>
            <a:solidFill>
              <a:srgbClr val="868D8F"/>
            </a:solid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3666108" y="999874"/>
              <a:ext cx="70739" cy="70739"/>
            </a:xfrm>
            <a:custGeom>
              <a:avLst/>
              <a:gdLst/>
              <a:ahLst/>
              <a:cxnLst/>
              <a:rect r="r" b="b" t="t" l="l"/>
              <a:pathLst>
                <a:path h="70739" w="70739">
                  <a:moveTo>
                    <a:pt x="60579" y="0"/>
                  </a:moveTo>
                  <a:lnTo>
                    <a:pt x="70739" y="70739"/>
                  </a:lnTo>
                  <a:lnTo>
                    <a:pt x="0" y="60579"/>
                  </a:lnTo>
                  <a:lnTo>
                    <a:pt x="60579" y="0"/>
                  </a:lnTo>
                  <a:close/>
                </a:path>
              </a:pathLst>
            </a:custGeom>
            <a:solidFill>
              <a:srgbClr val="868D8F"/>
            </a:solid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3651882" y="985520"/>
              <a:ext cx="99331" cy="99331"/>
            </a:xfrm>
            <a:custGeom>
              <a:avLst/>
              <a:gdLst/>
              <a:ahLst/>
              <a:cxnLst/>
              <a:rect r="r" b="b" t="t" l="l"/>
              <a:pathLst>
                <a:path h="99331" w="99331">
                  <a:moveTo>
                    <a:pt x="89029" y="12322"/>
                  </a:moveTo>
                  <a:lnTo>
                    <a:pt x="99189" y="83061"/>
                  </a:lnTo>
                  <a:cubicBezTo>
                    <a:pt x="99824" y="87506"/>
                    <a:pt x="98300" y="91951"/>
                    <a:pt x="95125" y="95126"/>
                  </a:cubicBezTo>
                  <a:cubicBezTo>
                    <a:pt x="91950" y="98301"/>
                    <a:pt x="87505" y="99825"/>
                    <a:pt x="83060" y="99190"/>
                  </a:cubicBezTo>
                  <a:lnTo>
                    <a:pt x="12321" y="89030"/>
                  </a:lnTo>
                  <a:cubicBezTo>
                    <a:pt x="6987" y="88268"/>
                    <a:pt x="2542" y="84585"/>
                    <a:pt x="764" y="79378"/>
                  </a:cubicBezTo>
                  <a:cubicBezTo>
                    <a:pt x="-1014" y="74171"/>
                    <a:pt x="383" y="68583"/>
                    <a:pt x="4193" y="64773"/>
                  </a:cubicBezTo>
                  <a:lnTo>
                    <a:pt x="64772" y="4194"/>
                  </a:lnTo>
                  <a:cubicBezTo>
                    <a:pt x="68582" y="384"/>
                    <a:pt x="74297" y="-1013"/>
                    <a:pt x="79377" y="765"/>
                  </a:cubicBezTo>
                  <a:cubicBezTo>
                    <a:pt x="84457" y="2543"/>
                    <a:pt x="88267" y="6988"/>
                    <a:pt x="89029" y="12322"/>
                  </a:cubicBezTo>
                  <a:moveTo>
                    <a:pt x="60708" y="16386"/>
                  </a:moveTo>
                  <a:lnTo>
                    <a:pt x="74805" y="14354"/>
                  </a:lnTo>
                  <a:lnTo>
                    <a:pt x="84965" y="24514"/>
                  </a:lnTo>
                  <a:lnTo>
                    <a:pt x="24386" y="85093"/>
                  </a:lnTo>
                  <a:lnTo>
                    <a:pt x="14226" y="74933"/>
                  </a:lnTo>
                  <a:lnTo>
                    <a:pt x="16258" y="60836"/>
                  </a:lnTo>
                  <a:lnTo>
                    <a:pt x="86997" y="70996"/>
                  </a:lnTo>
                  <a:lnTo>
                    <a:pt x="84965" y="85093"/>
                  </a:lnTo>
                  <a:lnTo>
                    <a:pt x="70868" y="87125"/>
                  </a:lnTo>
                  <a:lnTo>
                    <a:pt x="60708" y="16386"/>
                  </a:lnTo>
                  <a:close/>
                </a:path>
              </a:pathLst>
            </a:custGeom>
            <a:solidFill>
              <a:srgbClr val="868D8F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63500" y="63500"/>
              <a:ext cx="2680715" cy="28575"/>
            </a:xfrm>
            <a:custGeom>
              <a:avLst/>
              <a:gdLst/>
              <a:ahLst/>
              <a:cxnLst/>
              <a:rect r="r" b="b" t="t" l="l"/>
              <a:pathLst>
                <a:path h="28575" w="2680715">
                  <a:moveTo>
                    <a:pt x="0" y="0"/>
                  </a:moveTo>
                  <a:lnTo>
                    <a:pt x="2680715" y="0"/>
                  </a:lnTo>
                  <a:lnTo>
                    <a:pt x="2680715" y="28575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rgbClr val="868D8F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5369090" y="5018580"/>
            <a:ext cx="4347220" cy="241297"/>
          </a:xfrm>
          <a:custGeom>
            <a:avLst/>
            <a:gdLst/>
            <a:ahLst/>
            <a:cxnLst/>
            <a:rect r="r" b="b" t="t" l="l"/>
            <a:pathLst>
              <a:path h="241297" w="4347220">
                <a:moveTo>
                  <a:pt x="0" y="0"/>
                </a:moveTo>
                <a:lnTo>
                  <a:pt x="4347220" y="0"/>
                </a:lnTo>
                <a:lnTo>
                  <a:pt x="4347220" y="241296"/>
                </a:lnTo>
                <a:lnTo>
                  <a:pt x="0" y="241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9054332" y="6508318"/>
            <a:ext cx="76200" cy="114300"/>
            <a:chOff x="0" y="0"/>
            <a:chExt cx="101600" cy="152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1600" cy="152400"/>
            </a:xfrm>
            <a:custGeom>
              <a:avLst/>
              <a:gdLst/>
              <a:ahLst/>
              <a:cxnLst/>
              <a:rect r="r" b="b" t="t" l="l"/>
              <a:pathLst>
                <a:path h="15240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152400"/>
                  </a:lnTo>
                  <a:lnTo>
                    <a:pt x="0" y="152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8113262" y="7278081"/>
            <a:ext cx="304800" cy="314325"/>
            <a:chOff x="0" y="0"/>
            <a:chExt cx="406400" cy="4191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406400" cy="419100"/>
            </a:xfrm>
            <a:custGeom>
              <a:avLst/>
              <a:gdLst/>
              <a:ahLst/>
              <a:cxnLst/>
              <a:rect r="r" b="b" t="t" l="l"/>
              <a:pathLst>
                <a:path h="4191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8383981" y="7009476"/>
            <a:ext cx="304800" cy="314325"/>
            <a:chOff x="0" y="0"/>
            <a:chExt cx="406400" cy="4191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406400" cy="419100"/>
            </a:xfrm>
            <a:custGeom>
              <a:avLst/>
              <a:gdLst/>
              <a:ahLst/>
              <a:cxnLst/>
              <a:rect r="r" b="b" t="t" l="l"/>
              <a:pathLst>
                <a:path h="4191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8113262" y="7009476"/>
            <a:ext cx="304800" cy="314325"/>
            <a:chOff x="0" y="0"/>
            <a:chExt cx="406400" cy="4191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06400" cy="419100"/>
            </a:xfrm>
            <a:custGeom>
              <a:avLst/>
              <a:gdLst/>
              <a:ahLst/>
              <a:cxnLst/>
              <a:rect r="r" b="b" t="t" l="l"/>
              <a:pathLst>
                <a:path h="4191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8654282" y="6740871"/>
            <a:ext cx="304800" cy="314325"/>
            <a:chOff x="0" y="0"/>
            <a:chExt cx="406400" cy="4191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406400" cy="419100"/>
            </a:xfrm>
            <a:custGeom>
              <a:avLst/>
              <a:gdLst/>
              <a:ahLst/>
              <a:cxnLst/>
              <a:rect r="r" b="b" t="t" l="l"/>
              <a:pathLst>
                <a:path h="4191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383981" y="6740871"/>
            <a:ext cx="304800" cy="314325"/>
            <a:chOff x="0" y="0"/>
            <a:chExt cx="406400" cy="4191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406400" cy="419100"/>
            </a:xfrm>
            <a:custGeom>
              <a:avLst/>
              <a:gdLst/>
              <a:ahLst/>
              <a:cxnLst/>
              <a:rect r="r" b="b" t="t" l="l"/>
              <a:pathLst>
                <a:path h="4191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8654282" y="6462741"/>
            <a:ext cx="304800" cy="314325"/>
            <a:chOff x="0" y="0"/>
            <a:chExt cx="406400" cy="4191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406400" cy="419100"/>
            </a:xfrm>
            <a:custGeom>
              <a:avLst/>
              <a:gdLst/>
              <a:ahLst/>
              <a:cxnLst/>
              <a:rect r="r" b="b" t="t" l="l"/>
              <a:pathLst>
                <a:path h="4191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419100"/>
                  </a:lnTo>
                  <a:lnTo>
                    <a:pt x="0" y="419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8930507" y="6540846"/>
            <a:ext cx="180975" cy="236220"/>
            <a:chOff x="0" y="0"/>
            <a:chExt cx="241300" cy="31496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41300" cy="314960"/>
            </a:xfrm>
            <a:custGeom>
              <a:avLst/>
              <a:gdLst/>
              <a:ahLst/>
              <a:cxnLst/>
              <a:rect r="r" b="b" t="t" l="l"/>
              <a:pathLst>
                <a:path h="314960" w="241300">
                  <a:moveTo>
                    <a:pt x="0" y="0"/>
                  </a:moveTo>
                  <a:lnTo>
                    <a:pt x="241300" y="0"/>
                  </a:lnTo>
                  <a:lnTo>
                    <a:pt x="241300" y="314960"/>
                  </a:lnTo>
                  <a:lnTo>
                    <a:pt x="0" y="314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33064" r="-68421" b="0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8383981" y="6243723"/>
            <a:ext cx="304800" cy="270510"/>
            <a:chOff x="0" y="0"/>
            <a:chExt cx="406400" cy="36068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406400" cy="360680"/>
            </a:xfrm>
            <a:custGeom>
              <a:avLst/>
              <a:gdLst/>
              <a:ahLst/>
              <a:cxnLst/>
              <a:rect r="r" b="b" t="t" l="l"/>
              <a:pathLst>
                <a:path h="36068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360680"/>
                  </a:lnTo>
                  <a:lnTo>
                    <a:pt x="0" y="360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16197" r="0" b="0"/>
              </a:stretch>
            </a:blipFill>
          </p:spPr>
        </p:sp>
      </p:grpSp>
      <p:grpSp>
        <p:nvGrpSpPr>
          <p:cNvPr name="Group 40" id="40"/>
          <p:cNvGrpSpPr/>
          <p:nvPr/>
        </p:nvGrpSpPr>
        <p:grpSpPr>
          <a:xfrm rot="0">
            <a:off x="8383981" y="5923302"/>
            <a:ext cx="304800" cy="266700"/>
            <a:chOff x="0" y="0"/>
            <a:chExt cx="406400" cy="3556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406400" cy="355600"/>
            </a:xfrm>
            <a:custGeom>
              <a:avLst/>
              <a:gdLst/>
              <a:ahLst/>
              <a:cxnLst/>
              <a:rect r="r" b="b" t="t" l="l"/>
              <a:pathLst>
                <a:path h="35560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355600"/>
                  </a:lnTo>
                  <a:lnTo>
                    <a:pt x="0" y="355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-17857"/>
              </a:stretch>
            </a:blip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8383981" y="5741375"/>
            <a:ext cx="304800" cy="222885"/>
            <a:chOff x="0" y="0"/>
            <a:chExt cx="406400" cy="29718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406400" cy="297180"/>
            </a:xfrm>
            <a:custGeom>
              <a:avLst/>
              <a:gdLst/>
              <a:ahLst/>
              <a:cxnLst/>
              <a:rect r="r" b="b" t="t" l="l"/>
              <a:pathLst>
                <a:path h="297180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297180"/>
                  </a:lnTo>
                  <a:lnTo>
                    <a:pt x="0" y="297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-41025" r="0" b="0"/>
              </a:stretch>
            </a:blipFill>
          </p:spPr>
        </p:sp>
      </p:grpSp>
      <p:grpSp>
        <p:nvGrpSpPr>
          <p:cNvPr name="Group 44" id="44"/>
          <p:cNvGrpSpPr/>
          <p:nvPr/>
        </p:nvGrpSpPr>
        <p:grpSpPr>
          <a:xfrm rot="0">
            <a:off x="5432593" y="5124936"/>
            <a:ext cx="4220213" cy="28575"/>
            <a:chOff x="0" y="0"/>
            <a:chExt cx="4220223" cy="28575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4220216" cy="28575"/>
            </a:xfrm>
            <a:custGeom>
              <a:avLst/>
              <a:gdLst/>
              <a:ahLst/>
              <a:cxnLst/>
              <a:rect r="r" b="b" t="t" l="l"/>
              <a:pathLst>
                <a:path h="28575" w="4220216">
                  <a:moveTo>
                    <a:pt x="0" y="28575"/>
                  </a:moveTo>
                  <a:lnTo>
                    <a:pt x="4220216" y="28575"/>
                  </a:lnTo>
                  <a:lnTo>
                    <a:pt x="42202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sp>
        <p:nvSpPr>
          <p:cNvPr name="Freeform 46" id="46"/>
          <p:cNvSpPr/>
          <p:nvPr/>
        </p:nvSpPr>
        <p:spPr>
          <a:xfrm flipH="false" flipV="false" rot="0">
            <a:off x="5369090" y="5642981"/>
            <a:ext cx="8707660" cy="1940319"/>
          </a:xfrm>
          <a:custGeom>
            <a:avLst/>
            <a:gdLst/>
            <a:ahLst/>
            <a:cxnLst/>
            <a:rect r="r" b="b" t="t" l="l"/>
            <a:pathLst>
              <a:path h="1940319" w="8707660">
                <a:moveTo>
                  <a:pt x="0" y="0"/>
                </a:moveTo>
                <a:lnTo>
                  <a:pt x="8707660" y="0"/>
                </a:lnTo>
                <a:lnTo>
                  <a:pt x="8707660" y="1940319"/>
                </a:lnTo>
                <a:lnTo>
                  <a:pt x="0" y="19403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0">
            <a:off x="914400" y="4322050"/>
            <a:ext cx="4630869" cy="499900"/>
            <a:chOff x="0" y="0"/>
            <a:chExt cx="1372109" cy="148119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1372109" cy="148119"/>
            </a:xfrm>
            <a:custGeom>
              <a:avLst/>
              <a:gdLst/>
              <a:ahLst/>
              <a:cxnLst/>
              <a:rect r="r" b="b" t="t" l="l"/>
              <a:pathLst>
                <a:path h="148119" w="1372109">
                  <a:moveTo>
                    <a:pt x="0" y="0"/>
                  </a:moveTo>
                  <a:lnTo>
                    <a:pt x="1372109" y="0"/>
                  </a:lnTo>
                  <a:lnTo>
                    <a:pt x="1372109" y="148119"/>
                  </a:lnTo>
                  <a:lnTo>
                    <a:pt x="0" y="148119"/>
                  </a:lnTo>
                  <a:close/>
                </a:path>
              </a:pathLst>
            </a:custGeom>
            <a:solidFill>
              <a:srgbClr val="F6F6F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9" id="49"/>
            <p:cNvSpPr txBox="true"/>
            <p:nvPr/>
          </p:nvSpPr>
          <p:spPr>
            <a:xfrm>
              <a:off x="0" y="-28575"/>
              <a:ext cx="1372109" cy="176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b="true" sz="17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Cristialino (30 % de la refracción):</a:t>
              </a: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914400" y="1847736"/>
            <a:ext cx="4630869" cy="499900"/>
            <a:chOff x="0" y="0"/>
            <a:chExt cx="1372109" cy="148119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1372109" cy="148119"/>
            </a:xfrm>
            <a:custGeom>
              <a:avLst/>
              <a:gdLst/>
              <a:ahLst/>
              <a:cxnLst/>
              <a:rect r="r" b="b" t="t" l="l"/>
              <a:pathLst>
                <a:path h="148119" w="1372109">
                  <a:moveTo>
                    <a:pt x="0" y="0"/>
                  </a:moveTo>
                  <a:lnTo>
                    <a:pt x="1372109" y="0"/>
                  </a:lnTo>
                  <a:lnTo>
                    <a:pt x="1372109" y="148119"/>
                  </a:lnTo>
                  <a:lnTo>
                    <a:pt x="0" y="148119"/>
                  </a:lnTo>
                  <a:close/>
                </a:path>
              </a:pathLst>
            </a:custGeom>
            <a:solidFill>
              <a:srgbClr val="F6F6F2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2" id="52"/>
            <p:cNvSpPr txBox="true"/>
            <p:nvPr/>
          </p:nvSpPr>
          <p:spPr>
            <a:xfrm>
              <a:off x="0" y="-28575"/>
              <a:ext cx="1372109" cy="17669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  <a:spcBef>
                  <a:spcPct val="0"/>
                </a:spcBef>
              </a:pPr>
              <a:r>
                <a:rPr lang="en-US" b="true" sz="17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Córnea </a:t>
              </a:r>
              <a:r>
                <a:rPr lang="en-US" b="true" sz="170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(70 % de la refracción):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05900"/>
            <a:chOff x="0" y="0"/>
            <a:chExt cx="21678900" cy="121412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41200"/>
            </a:xfrm>
            <a:custGeom>
              <a:avLst/>
              <a:gdLst/>
              <a:ahLst/>
              <a:cxnLst/>
              <a:rect r="r" b="b" t="t" l="l"/>
              <a:pathLst>
                <a:path h="121412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41200"/>
                  </a:lnTo>
                  <a:lnTo>
                    <a:pt x="0" y="1214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048137" y="8660759"/>
            <a:ext cx="2209800" cy="419100"/>
            <a:chOff x="0" y="0"/>
            <a:chExt cx="2946400" cy="558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46400" cy="558800"/>
            </a:xfrm>
            <a:custGeom>
              <a:avLst/>
              <a:gdLst/>
              <a:ahLst/>
              <a:cxnLst/>
              <a:rect r="r" b="b" t="t" l="l"/>
              <a:pathLst>
                <a:path h="558800" w="2946400">
                  <a:moveTo>
                    <a:pt x="0" y="0"/>
                  </a:moveTo>
                  <a:lnTo>
                    <a:pt x="2946400" y="0"/>
                  </a:lnTo>
                  <a:lnTo>
                    <a:pt x="2946400" y="558800"/>
                  </a:lnTo>
                  <a:lnTo>
                    <a:pt x="0" y="558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41263" y="570109"/>
            <a:ext cx="9410700" cy="685800"/>
            <a:chOff x="0" y="0"/>
            <a:chExt cx="12547600" cy="914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547600" cy="914400"/>
            </a:xfrm>
            <a:custGeom>
              <a:avLst/>
              <a:gdLst/>
              <a:ahLst/>
              <a:cxnLst/>
              <a:rect r="r" b="b" t="t" l="l"/>
              <a:pathLst>
                <a:path h="914400" w="12547600">
                  <a:moveTo>
                    <a:pt x="0" y="0"/>
                  </a:moveTo>
                  <a:lnTo>
                    <a:pt x="12547600" y="0"/>
                  </a:lnTo>
                  <a:lnTo>
                    <a:pt x="12547600" y="9144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041263" y="586826"/>
            <a:ext cx="9449395" cy="67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b="true" sz="3999">
                <a:solidFill>
                  <a:srgbClr val="2B4141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Errores de Refracción en el Ojo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6259175" cy="9144000"/>
            <a:chOff x="0" y="0"/>
            <a:chExt cx="21678900" cy="12192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678900" cy="12192000"/>
            </a:xfrm>
            <a:custGeom>
              <a:avLst/>
              <a:gdLst/>
              <a:ahLst/>
              <a:cxnLst/>
              <a:rect r="r" b="b" t="t" l="l"/>
              <a:pathLst>
                <a:path h="12192000" w="21678900">
                  <a:moveTo>
                    <a:pt x="0" y="0"/>
                  </a:moveTo>
                  <a:lnTo>
                    <a:pt x="21678900" y="0"/>
                  </a:lnTo>
                  <a:lnTo>
                    <a:pt x="21678900" y="12192000"/>
                  </a:lnTo>
                  <a:lnTo>
                    <a:pt x="0" y="121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654232" y="8834457"/>
            <a:ext cx="1495425" cy="200025"/>
            <a:chOff x="0" y="0"/>
            <a:chExt cx="1993900" cy="2667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993900" cy="266700"/>
            </a:xfrm>
            <a:custGeom>
              <a:avLst/>
              <a:gdLst/>
              <a:ahLst/>
              <a:cxnLst/>
              <a:rect r="r" b="b" t="t" l="l"/>
              <a:pathLst>
                <a:path h="266700" w="1993900">
                  <a:moveTo>
                    <a:pt x="0" y="0"/>
                  </a:moveTo>
                  <a:lnTo>
                    <a:pt x="1993900" y="0"/>
                  </a:lnTo>
                  <a:lnTo>
                    <a:pt x="1993900" y="266700"/>
                  </a:lnTo>
                  <a:lnTo>
                    <a:pt x="0" y="266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14414" r="-7006" b="-28442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762300" y="632508"/>
            <a:ext cx="2581275" cy="742950"/>
            <a:chOff x="0" y="0"/>
            <a:chExt cx="3441700" cy="9906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441700" cy="990600"/>
            </a:xfrm>
            <a:custGeom>
              <a:avLst/>
              <a:gdLst/>
              <a:ahLst/>
              <a:cxnLst/>
              <a:rect r="r" b="b" t="t" l="l"/>
              <a:pathLst>
                <a:path h="990600" w="3441700">
                  <a:moveTo>
                    <a:pt x="0" y="0"/>
                  </a:moveTo>
                  <a:lnTo>
                    <a:pt x="3441700" y="0"/>
                  </a:lnTo>
                  <a:lnTo>
                    <a:pt x="3441700" y="990600"/>
                  </a:lnTo>
                  <a:lnTo>
                    <a:pt x="0" y="990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99956" r="0" b="-100043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86079" y="591207"/>
            <a:ext cx="9925050" cy="762000"/>
            <a:chOff x="0" y="0"/>
            <a:chExt cx="13233400" cy="1016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233400" cy="1016000"/>
            </a:xfrm>
            <a:custGeom>
              <a:avLst/>
              <a:gdLst/>
              <a:ahLst/>
              <a:cxnLst/>
              <a:rect r="r" b="b" t="t" l="l"/>
              <a:pathLst>
                <a:path h="1016000" w="13233400">
                  <a:moveTo>
                    <a:pt x="0" y="0"/>
                  </a:moveTo>
                  <a:lnTo>
                    <a:pt x="13233400" y="0"/>
                  </a:lnTo>
                  <a:lnTo>
                    <a:pt x="13233400" y="1016000"/>
                  </a:lnTo>
                  <a:lnTo>
                    <a:pt x="0" y="10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63290" r="0" b="-98296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786079" y="685848"/>
            <a:ext cx="3048183" cy="67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b="true" sz="3999">
                <a:solidFill>
                  <a:srgbClr val="2B4141"/>
                </a:solidFill>
                <a:latin typeface="Roboto Mono Bold"/>
                <a:ea typeface="Roboto Mono Bold"/>
                <a:cs typeface="Roboto Mono Bold"/>
                <a:sym typeface="Roboto Mono Bold"/>
              </a:rPr>
              <a:t>La Cámara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DAHK2tdRsLo</dc:identifier>
  <dcterms:modified xsi:type="dcterms:W3CDTF">2011-08-01T06:04:30Z</dcterms:modified>
  <cp:revision>1</cp:revision>
  <dc:title>LA REFRACCIÓN DE LA LUZ.pdf</dc:title>
</cp:coreProperties>
</file>