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18288000" cy="10287000"/>
  <p:notesSz cx="6858000" cy="9144000"/>
  <p:embeddedFontLst>
    <p:embeddedFont>
      <p:font typeface="Anton" charset="1" panose="00000500000000000000"/>
      <p:regular r:id="rId17"/>
    </p:embeddedFont>
    <p:embeddedFont>
      <p:font typeface="Inter" charset="1" panose="020B0502030000000004"/>
      <p:regular r:id="rId18"/>
    </p:embeddedFont>
    <p:embeddedFont>
      <p:font typeface="Inter Bold" charset="1" panose="020B0802030000000004"/>
      <p:regular r:id="rId19"/>
    </p:embeddedFont>
    <p:embeddedFont>
      <p:font typeface="Inter Bold Italics" charset="1" panose="020B0802030000000004"/>
      <p:regular r:id="rId20"/>
    </p:embeddedFont>
    <p:embeddedFont>
      <p:font typeface="Open Sans" charset="1" panose="020B0606030504020204"/>
      <p:regular r:id="rId21"/>
    </p:embeddedFont>
    <p:embeddedFont>
      <p:font typeface="Open Sans Bold" charset="1" panose="020B0806030504020204"/>
      <p:regular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fonts/font21.fntdata" Type="http://schemas.openxmlformats.org/officeDocument/2006/relationships/font"/><Relationship Id="rId22" Target="fonts/font22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https://www.uv.mx/personal/slonngi/files/2016/03/tesina2.pdf" TargetMode="External" Type="http://schemas.openxmlformats.org/officeDocument/2006/relationships/hyperlink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4497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5400000">
            <a:off x="3291358" y="4563338"/>
            <a:ext cx="22211183" cy="8117178"/>
          </a:xfrm>
          <a:custGeom>
            <a:avLst/>
            <a:gdLst/>
            <a:ahLst/>
            <a:cxnLst/>
            <a:rect r="r" b="b" t="t" l="l"/>
            <a:pathLst>
              <a:path h="8117178" w="22211183">
                <a:moveTo>
                  <a:pt x="0" y="0"/>
                </a:moveTo>
                <a:lnTo>
                  <a:pt x="22211182" y="0"/>
                </a:lnTo>
                <a:lnTo>
                  <a:pt x="22211182" y="8117178"/>
                </a:lnTo>
                <a:lnTo>
                  <a:pt x="0" y="81171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028700" y="1511299"/>
            <a:ext cx="12919853" cy="36322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000"/>
              </a:lnSpc>
            </a:pPr>
            <a:r>
              <a:rPr lang="en-US" sz="14000" spc="-252">
                <a:solidFill>
                  <a:srgbClr val="FFFFFF"/>
                </a:solidFill>
                <a:latin typeface="Anton"/>
                <a:ea typeface="Anton"/>
                <a:cs typeface="Anton"/>
                <a:sym typeface="Anton"/>
              </a:rPr>
              <a:t>GUÍA PARA ELABORAR TU TESINA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028700" y="7605752"/>
            <a:ext cx="8115300" cy="1016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056"/>
              </a:lnSpc>
            </a:pPr>
            <a:r>
              <a:rPr lang="en-US" sz="2897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Universidad de Colima</a:t>
            </a:r>
          </a:p>
          <a:p>
            <a:pPr algn="l">
              <a:lnSpc>
                <a:spcPts val="4056"/>
              </a:lnSpc>
            </a:pPr>
            <a:r>
              <a:rPr lang="en-US" sz="2897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De: José Manuel García Gerardo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028700" y="5983107"/>
            <a:ext cx="10121303" cy="7544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105"/>
              </a:lnSpc>
            </a:pPr>
            <a:r>
              <a:rPr lang="en-US" sz="4361" b="true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NIVEL ACADÉMICO MEDIO SUPERIOR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816771"/>
            <a:ext cx="16230600" cy="25971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999"/>
              </a:lnSpc>
            </a:pPr>
            <a:r>
              <a:rPr lang="en-US" sz="9999" spc="-179">
                <a:solidFill>
                  <a:srgbClr val="24497B"/>
                </a:solidFill>
                <a:latin typeface="Anton"/>
                <a:ea typeface="Anton"/>
                <a:cs typeface="Anton"/>
                <a:sym typeface="Anton"/>
              </a:rPr>
              <a:t>CONCLUSIONES Y REFERENCIAS BIBLIOGRÁFICAS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0" y="9578005"/>
            <a:ext cx="18288000" cy="2135666"/>
            <a:chOff x="0" y="0"/>
            <a:chExt cx="4816593" cy="56248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816592" cy="562480"/>
            </a:xfrm>
            <a:custGeom>
              <a:avLst/>
              <a:gdLst/>
              <a:ahLst/>
              <a:cxnLst/>
              <a:rect r="r" b="b" t="t" l="l"/>
              <a:pathLst>
                <a:path h="562480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562480"/>
                  </a:lnTo>
                  <a:lnTo>
                    <a:pt x="0" y="562480"/>
                  </a:lnTo>
                  <a:close/>
                </a:path>
              </a:pathLst>
            </a:custGeom>
            <a:solidFill>
              <a:srgbClr val="24497B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816593" cy="6005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38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028700" y="3766346"/>
            <a:ext cx="16230600" cy="2238987"/>
            <a:chOff x="0" y="0"/>
            <a:chExt cx="21640800" cy="2985316"/>
          </a:xfrm>
        </p:grpSpPr>
        <p:grpSp>
          <p:nvGrpSpPr>
            <p:cNvPr name="Group 7" id="7"/>
            <p:cNvGrpSpPr/>
            <p:nvPr/>
          </p:nvGrpSpPr>
          <p:grpSpPr>
            <a:xfrm rot="0">
              <a:off x="212641" y="280418"/>
              <a:ext cx="21428159" cy="2704898"/>
              <a:chOff x="0" y="0"/>
              <a:chExt cx="4232723" cy="534301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4232723" cy="534301"/>
              </a:xfrm>
              <a:custGeom>
                <a:avLst/>
                <a:gdLst/>
                <a:ahLst/>
                <a:cxnLst/>
                <a:rect r="r" b="b" t="t" l="l"/>
                <a:pathLst>
                  <a:path h="534301" w="4232723">
                    <a:moveTo>
                      <a:pt x="24568" y="0"/>
                    </a:moveTo>
                    <a:lnTo>
                      <a:pt x="4208154" y="0"/>
                    </a:lnTo>
                    <a:cubicBezTo>
                      <a:pt x="4221723" y="0"/>
                      <a:pt x="4232723" y="11000"/>
                      <a:pt x="4232723" y="24568"/>
                    </a:cubicBezTo>
                    <a:lnTo>
                      <a:pt x="4232723" y="509733"/>
                    </a:lnTo>
                    <a:cubicBezTo>
                      <a:pt x="4232723" y="523301"/>
                      <a:pt x="4221723" y="534301"/>
                      <a:pt x="4208154" y="534301"/>
                    </a:cubicBezTo>
                    <a:lnTo>
                      <a:pt x="24568" y="534301"/>
                    </a:lnTo>
                    <a:cubicBezTo>
                      <a:pt x="11000" y="534301"/>
                      <a:pt x="0" y="523301"/>
                      <a:pt x="0" y="509733"/>
                    </a:cubicBezTo>
                    <a:lnTo>
                      <a:pt x="0" y="24568"/>
                    </a:lnTo>
                    <a:cubicBezTo>
                      <a:pt x="0" y="11000"/>
                      <a:pt x="11000" y="0"/>
                      <a:pt x="24568" y="0"/>
                    </a:cubicBezTo>
                    <a:close/>
                  </a:path>
                </a:pathLst>
              </a:custGeom>
              <a:solidFill>
                <a:srgbClr val="24497B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9" id="9"/>
              <p:cNvSpPr txBox="true"/>
              <p:nvPr/>
            </p:nvSpPr>
            <p:spPr>
              <a:xfrm>
                <a:off x="0" y="-66675"/>
                <a:ext cx="4232723" cy="60097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899"/>
                  </a:lnSpc>
                </a:pPr>
              </a:p>
            </p:txBody>
          </p:sp>
        </p:grpSp>
        <p:grpSp>
          <p:nvGrpSpPr>
            <p:cNvPr name="Group 10" id="10"/>
            <p:cNvGrpSpPr/>
            <p:nvPr/>
          </p:nvGrpSpPr>
          <p:grpSpPr>
            <a:xfrm rot="0">
              <a:off x="0" y="0"/>
              <a:ext cx="9632115" cy="1055793"/>
              <a:chOff x="0" y="0"/>
              <a:chExt cx="1902640" cy="208552"/>
            </a:xfrm>
          </p:grpSpPr>
          <p:sp>
            <p:nvSpPr>
              <p:cNvPr name="Freeform 11" id="11"/>
              <p:cNvSpPr/>
              <p:nvPr/>
            </p:nvSpPr>
            <p:spPr>
              <a:xfrm flipH="false" flipV="false" rot="0">
                <a:off x="0" y="0"/>
                <a:ext cx="1902640" cy="208552"/>
              </a:xfrm>
              <a:custGeom>
                <a:avLst/>
                <a:gdLst/>
                <a:ahLst/>
                <a:cxnLst/>
                <a:rect r="r" b="b" t="t" l="l"/>
                <a:pathLst>
                  <a:path h="208552" w="1902640">
                    <a:moveTo>
                      <a:pt x="54656" y="0"/>
                    </a:moveTo>
                    <a:lnTo>
                      <a:pt x="1847984" y="0"/>
                    </a:lnTo>
                    <a:cubicBezTo>
                      <a:pt x="1862480" y="0"/>
                      <a:pt x="1876382" y="5758"/>
                      <a:pt x="1886632" y="16008"/>
                    </a:cubicBezTo>
                    <a:cubicBezTo>
                      <a:pt x="1896882" y="26258"/>
                      <a:pt x="1902640" y="40160"/>
                      <a:pt x="1902640" y="54656"/>
                    </a:cubicBezTo>
                    <a:lnTo>
                      <a:pt x="1902640" y="153896"/>
                    </a:lnTo>
                    <a:cubicBezTo>
                      <a:pt x="1902640" y="168392"/>
                      <a:pt x="1896882" y="182294"/>
                      <a:pt x="1886632" y="192543"/>
                    </a:cubicBezTo>
                    <a:cubicBezTo>
                      <a:pt x="1876382" y="202793"/>
                      <a:pt x="1862480" y="208552"/>
                      <a:pt x="1847984" y="208552"/>
                    </a:cubicBezTo>
                    <a:lnTo>
                      <a:pt x="54656" y="208552"/>
                    </a:lnTo>
                    <a:cubicBezTo>
                      <a:pt x="40160" y="208552"/>
                      <a:pt x="26258" y="202793"/>
                      <a:pt x="16008" y="192543"/>
                    </a:cubicBezTo>
                    <a:cubicBezTo>
                      <a:pt x="5758" y="182294"/>
                      <a:pt x="0" y="168392"/>
                      <a:pt x="0" y="153896"/>
                    </a:cubicBezTo>
                    <a:lnTo>
                      <a:pt x="0" y="54656"/>
                    </a:lnTo>
                    <a:cubicBezTo>
                      <a:pt x="0" y="40160"/>
                      <a:pt x="5758" y="26258"/>
                      <a:pt x="16008" y="16008"/>
                    </a:cubicBezTo>
                    <a:cubicBezTo>
                      <a:pt x="26258" y="5758"/>
                      <a:pt x="40160" y="0"/>
                      <a:pt x="54656" y="0"/>
                    </a:cubicBezTo>
                    <a:close/>
                  </a:path>
                </a:pathLst>
              </a:custGeom>
              <a:solidFill>
                <a:srgbClr val="77D5FF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12" id="12"/>
              <p:cNvSpPr txBox="true"/>
              <p:nvPr/>
            </p:nvSpPr>
            <p:spPr>
              <a:xfrm>
                <a:off x="0" y="-66675"/>
                <a:ext cx="1902640" cy="275227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899"/>
                  </a:lnSpc>
                </a:pPr>
              </a:p>
            </p:txBody>
          </p:sp>
        </p:grpSp>
        <p:sp>
          <p:nvSpPr>
            <p:cNvPr name="TextBox 13" id="13"/>
            <p:cNvSpPr txBox="true"/>
            <p:nvPr/>
          </p:nvSpPr>
          <p:spPr>
            <a:xfrm rot="0">
              <a:off x="0" y="-95250"/>
              <a:ext cx="9407674" cy="115104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79"/>
                </a:lnSpc>
              </a:pPr>
              <a:r>
                <a:rPr lang="en-US" b="true" sz="5199">
                  <a:solidFill>
                    <a:srgbClr val="24497B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Conclusiones</a:t>
              </a:r>
            </a:p>
          </p:txBody>
        </p:sp>
      </p:grpSp>
      <p:sp>
        <p:nvSpPr>
          <p:cNvPr name="TextBox 14" id="14"/>
          <p:cNvSpPr txBox="true"/>
          <p:nvPr/>
        </p:nvSpPr>
        <p:spPr>
          <a:xfrm rot="0">
            <a:off x="1388998" y="3950856"/>
            <a:ext cx="15510003" cy="1780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                                                             </a:t>
            </a:r>
            <a:r>
              <a:rPr lang="en-US" sz="3399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Lo que se busca es dar una </a:t>
            </a:r>
            <a:r>
              <a:rPr lang="en-US" sz="3399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respuesta al problema planteado. Por lo que es necesario hacer una valoración de los objetivos y ver si éstos se lograron o no.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1028700" y="6360321"/>
            <a:ext cx="16230600" cy="2238987"/>
            <a:chOff x="0" y="0"/>
            <a:chExt cx="21640800" cy="2985316"/>
          </a:xfrm>
        </p:grpSpPr>
        <p:grpSp>
          <p:nvGrpSpPr>
            <p:cNvPr name="Group 16" id="16"/>
            <p:cNvGrpSpPr/>
            <p:nvPr/>
          </p:nvGrpSpPr>
          <p:grpSpPr>
            <a:xfrm rot="0">
              <a:off x="212641" y="280418"/>
              <a:ext cx="21428159" cy="2704898"/>
              <a:chOff x="0" y="0"/>
              <a:chExt cx="4232723" cy="534301"/>
            </a:xfrm>
          </p:grpSpPr>
          <p:sp>
            <p:nvSpPr>
              <p:cNvPr name="Freeform 17" id="17"/>
              <p:cNvSpPr/>
              <p:nvPr/>
            </p:nvSpPr>
            <p:spPr>
              <a:xfrm flipH="false" flipV="false" rot="0">
                <a:off x="0" y="0"/>
                <a:ext cx="4232723" cy="534301"/>
              </a:xfrm>
              <a:custGeom>
                <a:avLst/>
                <a:gdLst/>
                <a:ahLst/>
                <a:cxnLst/>
                <a:rect r="r" b="b" t="t" l="l"/>
                <a:pathLst>
                  <a:path h="534301" w="4232723">
                    <a:moveTo>
                      <a:pt x="24568" y="0"/>
                    </a:moveTo>
                    <a:lnTo>
                      <a:pt x="4208154" y="0"/>
                    </a:lnTo>
                    <a:cubicBezTo>
                      <a:pt x="4221723" y="0"/>
                      <a:pt x="4232723" y="11000"/>
                      <a:pt x="4232723" y="24568"/>
                    </a:cubicBezTo>
                    <a:lnTo>
                      <a:pt x="4232723" y="509733"/>
                    </a:lnTo>
                    <a:cubicBezTo>
                      <a:pt x="4232723" y="523301"/>
                      <a:pt x="4221723" y="534301"/>
                      <a:pt x="4208154" y="534301"/>
                    </a:cubicBezTo>
                    <a:lnTo>
                      <a:pt x="24568" y="534301"/>
                    </a:lnTo>
                    <a:cubicBezTo>
                      <a:pt x="11000" y="534301"/>
                      <a:pt x="0" y="523301"/>
                      <a:pt x="0" y="509733"/>
                    </a:cubicBezTo>
                    <a:lnTo>
                      <a:pt x="0" y="24568"/>
                    </a:lnTo>
                    <a:cubicBezTo>
                      <a:pt x="0" y="11000"/>
                      <a:pt x="11000" y="0"/>
                      <a:pt x="24568" y="0"/>
                    </a:cubicBezTo>
                    <a:close/>
                  </a:path>
                </a:pathLst>
              </a:custGeom>
              <a:solidFill>
                <a:srgbClr val="24497B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18" id="18"/>
              <p:cNvSpPr txBox="true"/>
              <p:nvPr/>
            </p:nvSpPr>
            <p:spPr>
              <a:xfrm>
                <a:off x="0" y="-66675"/>
                <a:ext cx="4232723" cy="60097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899"/>
                  </a:lnSpc>
                </a:pPr>
              </a:p>
            </p:txBody>
          </p:sp>
        </p:grpSp>
        <p:grpSp>
          <p:nvGrpSpPr>
            <p:cNvPr name="Group 19" id="19"/>
            <p:cNvGrpSpPr/>
            <p:nvPr/>
          </p:nvGrpSpPr>
          <p:grpSpPr>
            <a:xfrm rot="0">
              <a:off x="0" y="0"/>
              <a:ext cx="9632115" cy="1055793"/>
              <a:chOff x="0" y="0"/>
              <a:chExt cx="1902640" cy="208552"/>
            </a:xfrm>
          </p:grpSpPr>
          <p:sp>
            <p:nvSpPr>
              <p:cNvPr name="Freeform 20" id="20"/>
              <p:cNvSpPr/>
              <p:nvPr/>
            </p:nvSpPr>
            <p:spPr>
              <a:xfrm flipH="false" flipV="false" rot="0">
                <a:off x="0" y="0"/>
                <a:ext cx="1902640" cy="208552"/>
              </a:xfrm>
              <a:custGeom>
                <a:avLst/>
                <a:gdLst/>
                <a:ahLst/>
                <a:cxnLst/>
                <a:rect r="r" b="b" t="t" l="l"/>
                <a:pathLst>
                  <a:path h="208552" w="1902640">
                    <a:moveTo>
                      <a:pt x="54656" y="0"/>
                    </a:moveTo>
                    <a:lnTo>
                      <a:pt x="1847984" y="0"/>
                    </a:lnTo>
                    <a:cubicBezTo>
                      <a:pt x="1862480" y="0"/>
                      <a:pt x="1876382" y="5758"/>
                      <a:pt x="1886632" y="16008"/>
                    </a:cubicBezTo>
                    <a:cubicBezTo>
                      <a:pt x="1896882" y="26258"/>
                      <a:pt x="1902640" y="40160"/>
                      <a:pt x="1902640" y="54656"/>
                    </a:cubicBezTo>
                    <a:lnTo>
                      <a:pt x="1902640" y="153896"/>
                    </a:lnTo>
                    <a:cubicBezTo>
                      <a:pt x="1902640" y="168392"/>
                      <a:pt x="1896882" y="182294"/>
                      <a:pt x="1886632" y="192543"/>
                    </a:cubicBezTo>
                    <a:cubicBezTo>
                      <a:pt x="1876382" y="202793"/>
                      <a:pt x="1862480" y="208552"/>
                      <a:pt x="1847984" y="208552"/>
                    </a:cubicBezTo>
                    <a:lnTo>
                      <a:pt x="54656" y="208552"/>
                    </a:lnTo>
                    <a:cubicBezTo>
                      <a:pt x="40160" y="208552"/>
                      <a:pt x="26258" y="202793"/>
                      <a:pt x="16008" y="192543"/>
                    </a:cubicBezTo>
                    <a:cubicBezTo>
                      <a:pt x="5758" y="182294"/>
                      <a:pt x="0" y="168392"/>
                      <a:pt x="0" y="153896"/>
                    </a:cubicBezTo>
                    <a:lnTo>
                      <a:pt x="0" y="54656"/>
                    </a:lnTo>
                    <a:cubicBezTo>
                      <a:pt x="0" y="40160"/>
                      <a:pt x="5758" y="26258"/>
                      <a:pt x="16008" y="16008"/>
                    </a:cubicBezTo>
                    <a:cubicBezTo>
                      <a:pt x="26258" y="5758"/>
                      <a:pt x="40160" y="0"/>
                      <a:pt x="54656" y="0"/>
                    </a:cubicBezTo>
                    <a:close/>
                  </a:path>
                </a:pathLst>
              </a:custGeom>
              <a:solidFill>
                <a:srgbClr val="77D5FF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21" id="21"/>
              <p:cNvSpPr txBox="true"/>
              <p:nvPr/>
            </p:nvSpPr>
            <p:spPr>
              <a:xfrm>
                <a:off x="0" y="-66675"/>
                <a:ext cx="1902640" cy="275227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899"/>
                  </a:lnSpc>
                </a:pPr>
              </a:p>
            </p:txBody>
          </p:sp>
        </p:grpSp>
        <p:sp>
          <p:nvSpPr>
            <p:cNvPr name="TextBox 22" id="22"/>
            <p:cNvSpPr txBox="true"/>
            <p:nvPr/>
          </p:nvSpPr>
          <p:spPr>
            <a:xfrm rot="0">
              <a:off x="0" y="-95250"/>
              <a:ext cx="9407674" cy="115104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7279"/>
                </a:lnSpc>
              </a:pPr>
              <a:r>
                <a:rPr lang="en-US" sz="5199" b="true">
                  <a:solidFill>
                    <a:srgbClr val="24497B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Bibliografías</a:t>
              </a:r>
            </a:p>
          </p:txBody>
        </p:sp>
      </p:grpSp>
      <p:sp>
        <p:nvSpPr>
          <p:cNvPr name="TextBox 23" id="23"/>
          <p:cNvSpPr txBox="true"/>
          <p:nvPr/>
        </p:nvSpPr>
        <p:spPr>
          <a:xfrm rot="0">
            <a:off x="1388998" y="6556207"/>
            <a:ext cx="15510003" cy="1780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                                                             Esta</a:t>
            </a:r>
            <a:r>
              <a:rPr lang="en-US" sz="3399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sección es absolutamente n</a:t>
            </a:r>
            <a:r>
              <a:rPr lang="en-US" sz="3399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ecesaria debido a que ahí se encuentran los datos de las fuentes que fueron citadas y que apoyaron el estudio.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1219200"/>
            <a:ext cx="16230600" cy="13303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999"/>
              </a:lnSpc>
            </a:pPr>
            <a:r>
              <a:rPr lang="en-US" sz="9999" spc="-179">
                <a:solidFill>
                  <a:srgbClr val="24497B"/>
                </a:solidFill>
                <a:latin typeface="Anton"/>
                <a:ea typeface="Anton"/>
                <a:cs typeface="Anton"/>
                <a:sym typeface="Anton"/>
              </a:rPr>
              <a:t>EN CONCLUSIÓN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0" y="9578005"/>
            <a:ext cx="18288000" cy="2135666"/>
            <a:chOff x="0" y="0"/>
            <a:chExt cx="4816593" cy="56248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816592" cy="562480"/>
            </a:xfrm>
            <a:custGeom>
              <a:avLst/>
              <a:gdLst/>
              <a:ahLst/>
              <a:cxnLst/>
              <a:rect r="r" b="b" t="t" l="l"/>
              <a:pathLst>
                <a:path h="562480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562480"/>
                  </a:lnTo>
                  <a:lnTo>
                    <a:pt x="0" y="562480"/>
                  </a:lnTo>
                  <a:close/>
                </a:path>
              </a:pathLst>
            </a:custGeom>
            <a:solidFill>
              <a:srgbClr val="24497B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816593" cy="6005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38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028700" y="2719145"/>
            <a:ext cx="16230600" cy="23806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Como vimos, elaborar una t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esina resulta más sencillo cuando se sigue una metodología organizada. Delimitar adecuadamente el tema y utilizar fuentes confiables facilita el desarrollo de la investigación. Investigar no consiste solo en reunir información, sino en analizarla, comprenderla y generar conocimiento.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28700" y="6715312"/>
            <a:ext cx="16230600" cy="1780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Lonngi Villanueva, S. (2016). Guía para la elaboración de la tesina. Universidad Veracruzana. </a:t>
            </a:r>
          </a:p>
          <a:p>
            <a:pPr algn="l">
              <a:lnSpc>
                <a:spcPts val="4759"/>
              </a:lnSpc>
            </a:pPr>
            <a:r>
              <a:rPr lang="en-US" sz="3399" u="sng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  <a:hlinkClick r:id="rId2" tooltip="https://www.uv.mx/personal/slonngi/files/2016/03/tesina2.pdf"/>
              </a:rPr>
              <a:t>https://www.uv.mx/personal/slonngi/files/2016/03/tesina2.pdf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028700" y="5572592"/>
            <a:ext cx="5040086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b="true">
                <a:solidFill>
                  <a:srgbClr val="24497B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Referencia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1304925"/>
            <a:ext cx="9613762" cy="19434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615"/>
              </a:lnSpc>
            </a:pPr>
            <a:r>
              <a:rPr lang="en-US" sz="14615" spc="-263">
                <a:solidFill>
                  <a:srgbClr val="24497B"/>
                </a:solidFill>
                <a:latin typeface="Anton"/>
                <a:ea typeface="Anton"/>
                <a:cs typeface="Anton"/>
                <a:sym typeface="Anton"/>
              </a:rPr>
              <a:t>INTRODUCCIÓN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028700" y="4023734"/>
            <a:ext cx="11242276" cy="21379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7"/>
              </a:lnSpc>
            </a:pPr>
            <a:r>
              <a:rPr lang="en-US" sz="2455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Un</a:t>
            </a:r>
            <a:r>
              <a:rPr lang="en-US" sz="2455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a tesina es un trabajo de investigación académica, documental o práctico, su tamaño es menor que la de una tesis doctoral o de maestría. Su objetivo principal es demostrar que el estudiante posee habilidades para investigar, analizar críticamente y organizar información de manera sistemática sobre un tema específico.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7282652" y="7025568"/>
            <a:ext cx="4806881" cy="4324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35"/>
              </a:lnSpc>
            </a:pPr>
            <a:r>
              <a:rPr lang="en-US" sz="3235" spc="-58">
                <a:solidFill>
                  <a:srgbClr val="24497B"/>
                </a:solidFill>
                <a:latin typeface="Anton"/>
                <a:ea typeface="Anton"/>
                <a:cs typeface="Anton"/>
                <a:sym typeface="Anton"/>
              </a:rPr>
              <a:t>El objetivo es...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7282652" y="7572587"/>
            <a:ext cx="9976648" cy="8362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365"/>
              </a:lnSpc>
            </a:pPr>
            <a:r>
              <a:rPr lang="en-US" sz="2403" i="true" b="true">
                <a:solidFill>
                  <a:srgbClr val="000000"/>
                </a:solidFill>
                <a:latin typeface="Inter Bold Italics"/>
                <a:ea typeface="Inter Bold Italics"/>
                <a:cs typeface="Inter Bold Italics"/>
                <a:sym typeface="Inter Bold Italics"/>
              </a:rPr>
              <a:t>Que el alumno sea capaz de desarrollar su propia tesina de nivel académico medio superior.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-514350" y="9603531"/>
            <a:ext cx="22951717" cy="3086100"/>
            <a:chOff x="0" y="0"/>
            <a:chExt cx="6044897" cy="812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6044897" cy="812800"/>
            </a:xfrm>
            <a:custGeom>
              <a:avLst/>
              <a:gdLst/>
              <a:ahLst/>
              <a:cxnLst/>
              <a:rect r="r" b="b" t="t" l="l"/>
              <a:pathLst>
                <a:path h="812800" w="6044897">
                  <a:moveTo>
                    <a:pt x="0" y="0"/>
                  </a:moveTo>
                  <a:lnTo>
                    <a:pt x="6044897" y="0"/>
                  </a:lnTo>
                  <a:lnTo>
                    <a:pt x="6044897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24497B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6044897" cy="850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38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028700" y="3648469"/>
            <a:ext cx="4806881" cy="4324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35"/>
              </a:lnSpc>
            </a:pPr>
            <a:r>
              <a:rPr lang="en-US" sz="3235" spc="-58">
                <a:solidFill>
                  <a:srgbClr val="24497B"/>
                </a:solidFill>
                <a:latin typeface="Anton"/>
                <a:ea typeface="Anton"/>
                <a:cs typeface="Anton"/>
                <a:sym typeface="Anton"/>
              </a:rPr>
              <a:t>¿Qué es una tesina?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9578005"/>
            <a:ext cx="18288000" cy="2135666"/>
            <a:chOff x="0" y="0"/>
            <a:chExt cx="4816593" cy="56248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562480"/>
            </a:xfrm>
            <a:custGeom>
              <a:avLst/>
              <a:gdLst/>
              <a:ahLst/>
              <a:cxnLst/>
              <a:rect r="r" b="b" t="t" l="l"/>
              <a:pathLst>
                <a:path h="562480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562480"/>
                  </a:lnTo>
                  <a:lnTo>
                    <a:pt x="0" y="562480"/>
                  </a:lnTo>
                  <a:close/>
                </a:path>
              </a:pathLst>
            </a:custGeom>
            <a:solidFill>
              <a:srgbClr val="24497B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816593" cy="6005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38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0" y="2712810"/>
            <a:ext cx="7055755" cy="1062326"/>
            <a:chOff x="0" y="0"/>
            <a:chExt cx="9407674" cy="1416434"/>
          </a:xfrm>
        </p:grpSpPr>
        <p:grpSp>
          <p:nvGrpSpPr>
            <p:cNvPr name="Group 6" id="6"/>
            <p:cNvGrpSpPr/>
            <p:nvPr/>
          </p:nvGrpSpPr>
          <p:grpSpPr>
            <a:xfrm rot="0">
              <a:off x="203200" y="203200"/>
              <a:ext cx="9204474" cy="1213234"/>
              <a:chOff x="0" y="0"/>
              <a:chExt cx="1818168" cy="239651"/>
            </a:xfrm>
          </p:grpSpPr>
          <p:sp>
            <p:nvSpPr>
              <p:cNvPr name="Freeform 7" id="7"/>
              <p:cNvSpPr/>
              <p:nvPr/>
            </p:nvSpPr>
            <p:spPr>
              <a:xfrm flipH="false" flipV="false" rot="0">
                <a:off x="0" y="0"/>
                <a:ext cx="1818168" cy="239651"/>
              </a:xfrm>
              <a:custGeom>
                <a:avLst/>
                <a:gdLst/>
                <a:ahLst/>
                <a:cxnLst/>
                <a:rect r="r" b="b" t="t" l="l"/>
                <a:pathLst>
                  <a:path h="239651" w="1818168">
                    <a:moveTo>
                      <a:pt x="57195" y="0"/>
                    </a:moveTo>
                    <a:lnTo>
                      <a:pt x="1760973" y="0"/>
                    </a:lnTo>
                    <a:cubicBezTo>
                      <a:pt x="1776142" y="0"/>
                      <a:pt x="1790690" y="6026"/>
                      <a:pt x="1801416" y="16752"/>
                    </a:cubicBezTo>
                    <a:cubicBezTo>
                      <a:pt x="1812142" y="27478"/>
                      <a:pt x="1818168" y="42026"/>
                      <a:pt x="1818168" y="57195"/>
                    </a:cubicBezTo>
                    <a:lnTo>
                      <a:pt x="1818168" y="182456"/>
                    </a:lnTo>
                    <a:cubicBezTo>
                      <a:pt x="1818168" y="197625"/>
                      <a:pt x="1812142" y="212173"/>
                      <a:pt x="1801416" y="222899"/>
                    </a:cubicBezTo>
                    <a:cubicBezTo>
                      <a:pt x="1790690" y="233625"/>
                      <a:pt x="1776142" y="239651"/>
                      <a:pt x="1760973" y="239651"/>
                    </a:cubicBezTo>
                    <a:lnTo>
                      <a:pt x="57195" y="239651"/>
                    </a:lnTo>
                    <a:cubicBezTo>
                      <a:pt x="42026" y="239651"/>
                      <a:pt x="27478" y="233625"/>
                      <a:pt x="16752" y="222899"/>
                    </a:cubicBezTo>
                    <a:cubicBezTo>
                      <a:pt x="6026" y="212173"/>
                      <a:pt x="0" y="197625"/>
                      <a:pt x="0" y="182456"/>
                    </a:cubicBezTo>
                    <a:lnTo>
                      <a:pt x="0" y="57195"/>
                    </a:lnTo>
                    <a:cubicBezTo>
                      <a:pt x="0" y="42026"/>
                      <a:pt x="6026" y="27478"/>
                      <a:pt x="16752" y="16752"/>
                    </a:cubicBezTo>
                    <a:cubicBezTo>
                      <a:pt x="27478" y="6026"/>
                      <a:pt x="42026" y="0"/>
                      <a:pt x="57195" y="0"/>
                    </a:cubicBezTo>
                    <a:close/>
                  </a:path>
                </a:pathLst>
              </a:custGeom>
              <a:solidFill>
                <a:srgbClr val="24497B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8" id="8"/>
              <p:cNvSpPr txBox="true"/>
              <p:nvPr/>
            </p:nvSpPr>
            <p:spPr>
              <a:xfrm>
                <a:off x="0" y="-66675"/>
                <a:ext cx="1818168" cy="30632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899"/>
                  </a:lnSpc>
                </a:pPr>
              </a:p>
            </p:txBody>
          </p:sp>
        </p:grpSp>
        <p:grpSp>
          <p:nvGrpSpPr>
            <p:cNvPr name="Group 9" id="9"/>
            <p:cNvGrpSpPr/>
            <p:nvPr/>
          </p:nvGrpSpPr>
          <p:grpSpPr>
            <a:xfrm rot="0">
              <a:off x="0" y="0"/>
              <a:ext cx="9204474" cy="1213234"/>
              <a:chOff x="0" y="0"/>
              <a:chExt cx="1818168" cy="239651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1818168" cy="239651"/>
              </a:xfrm>
              <a:custGeom>
                <a:avLst/>
                <a:gdLst/>
                <a:ahLst/>
                <a:cxnLst/>
                <a:rect r="r" b="b" t="t" l="l"/>
                <a:pathLst>
                  <a:path h="239651" w="1818168">
                    <a:moveTo>
                      <a:pt x="57195" y="0"/>
                    </a:moveTo>
                    <a:lnTo>
                      <a:pt x="1760973" y="0"/>
                    </a:lnTo>
                    <a:cubicBezTo>
                      <a:pt x="1776142" y="0"/>
                      <a:pt x="1790690" y="6026"/>
                      <a:pt x="1801416" y="16752"/>
                    </a:cubicBezTo>
                    <a:cubicBezTo>
                      <a:pt x="1812142" y="27478"/>
                      <a:pt x="1818168" y="42026"/>
                      <a:pt x="1818168" y="57195"/>
                    </a:cubicBezTo>
                    <a:lnTo>
                      <a:pt x="1818168" y="182456"/>
                    </a:lnTo>
                    <a:cubicBezTo>
                      <a:pt x="1818168" y="197625"/>
                      <a:pt x="1812142" y="212173"/>
                      <a:pt x="1801416" y="222899"/>
                    </a:cubicBezTo>
                    <a:cubicBezTo>
                      <a:pt x="1790690" y="233625"/>
                      <a:pt x="1776142" y="239651"/>
                      <a:pt x="1760973" y="239651"/>
                    </a:cubicBezTo>
                    <a:lnTo>
                      <a:pt x="57195" y="239651"/>
                    </a:lnTo>
                    <a:cubicBezTo>
                      <a:pt x="42026" y="239651"/>
                      <a:pt x="27478" y="233625"/>
                      <a:pt x="16752" y="222899"/>
                    </a:cubicBezTo>
                    <a:cubicBezTo>
                      <a:pt x="6026" y="212173"/>
                      <a:pt x="0" y="197625"/>
                      <a:pt x="0" y="182456"/>
                    </a:cubicBezTo>
                    <a:lnTo>
                      <a:pt x="0" y="57195"/>
                    </a:lnTo>
                    <a:cubicBezTo>
                      <a:pt x="0" y="42026"/>
                      <a:pt x="6026" y="27478"/>
                      <a:pt x="16752" y="16752"/>
                    </a:cubicBezTo>
                    <a:cubicBezTo>
                      <a:pt x="27478" y="6026"/>
                      <a:pt x="42026" y="0"/>
                      <a:pt x="57195" y="0"/>
                    </a:cubicBezTo>
                    <a:close/>
                  </a:path>
                </a:pathLst>
              </a:custGeom>
              <a:solidFill>
                <a:srgbClr val="77D5FF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66675"/>
                <a:ext cx="1818168" cy="30632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899"/>
                  </a:lnSpc>
                </a:pPr>
              </a:p>
            </p:txBody>
          </p:sp>
        </p:grpSp>
      </p:grpSp>
      <p:sp>
        <p:nvSpPr>
          <p:cNvPr name="TextBox 12" id="12"/>
          <p:cNvSpPr txBox="true"/>
          <p:nvPr/>
        </p:nvSpPr>
        <p:spPr>
          <a:xfrm rot="0">
            <a:off x="1028700" y="1219200"/>
            <a:ext cx="16230600" cy="13303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999"/>
              </a:lnSpc>
            </a:pPr>
            <a:r>
              <a:rPr lang="en-US" sz="9999" spc="-179">
                <a:solidFill>
                  <a:srgbClr val="24497B"/>
                </a:solidFill>
                <a:latin typeface="Anton"/>
                <a:ea typeface="Anton"/>
                <a:cs typeface="Anton"/>
                <a:sym typeface="Anton"/>
              </a:rPr>
              <a:t>PORTADA: ¿QUÉ ES LO QUE LLEVA?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98059" y="2844240"/>
            <a:ext cx="5702201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) Nomb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 de la universidad</a:t>
            </a:r>
          </a:p>
        </p:txBody>
      </p:sp>
      <p:grpSp>
        <p:nvGrpSpPr>
          <p:cNvPr name="Group 14" id="14"/>
          <p:cNvGrpSpPr/>
          <p:nvPr/>
        </p:nvGrpSpPr>
        <p:grpSpPr>
          <a:xfrm rot="0">
            <a:off x="0" y="3975161"/>
            <a:ext cx="18288000" cy="1171074"/>
            <a:chOff x="0" y="0"/>
            <a:chExt cx="24384000" cy="1561433"/>
          </a:xfrm>
        </p:grpSpPr>
        <p:grpSp>
          <p:nvGrpSpPr>
            <p:cNvPr name="Group 15" id="15"/>
            <p:cNvGrpSpPr/>
            <p:nvPr/>
          </p:nvGrpSpPr>
          <p:grpSpPr>
            <a:xfrm rot="0">
              <a:off x="388899" y="231162"/>
              <a:ext cx="23995101" cy="1330270"/>
              <a:chOff x="0" y="0"/>
              <a:chExt cx="4739773" cy="262769"/>
            </a:xfrm>
          </p:grpSpPr>
          <p:sp>
            <p:nvSpPr>
              <p:cNvPr name="Freeform 16" id="16"/>
              <p:cNvSpPr/>
              <p:nvPr/>
            </p:nvSpPr>
            <p:spPr>
              <a:xfrm flipH="false" flipV="false" rot="0">
                <a:off x="0" y="0"/>
                <a:ext cx="4739773" cy="262769"/>
              </a:xfrm>
              <a:custGeom>
                <a:avLst/>
                <a:gdLst/>
                <a:ahLst/>
                <a:cxnLst/>
                <a:rect r="r" b="b" t="t" l="l"/>
                <a:pathLst>
                  <a:path h="262769" w="4739773">
                    <a:moveTo>
                      <a:pt x="21940" y="0"/>
                    </a:moveTo>
                    <a:lnTo>
                      <a:pt x="4717833" y="0"/>
                    </a:lnTo>
                    <a:cubicBezTo>
                      <a:pt x="4729950" y="0"/>
                      <a:pt x="4739773" y="9823"/>
                      <a:pt x="4739773" y="21940"/>
                    </a:cubicBezTo>
                    <a:lnTo>
                      <a:pt x="4739773" y="240829"/>
                    </a:lnTo>
                    <a:cubicBezTo>
                      <a:pt x="4739773" y="252947"/>
                      <a:pt x="4729950" y="262769"/>
                      <a:pt x="4717833" y="262769"/>
                    </a:cubicBezTo>
                    <a:lnTo>
                      <a:pt x="21940" y="262769"/>
                    </a:lnTo>
                    <a:cubicBezTo>
                      <a:pt x="9823" y="262769"/>
                      <a:pt x="0" y="252947"/>
                      <a:pt x="0" y="240829"/>
                    </a:cubicBezTo>
                    <a:lnTo>
                      <a:pt x="0" y="21940"/>
                    </a:lnTo>
                    <a:cubicBezTo>
                      <a:pt x="0" y="9823"/>
                      <a:pt x="9823" y="0"/>
                      <a:pt x="21940" y="0"/>
                    </a:cubicBezTo>
                    <a:close/>
                  </a:path>
                </a:pathLst>
              </a:custGeom>
              <a:solidFill>
                <a:srgbClr val="24497B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17" id="17"/>
              <p:cNvSpPr txBox="true"/>
              <p:nvPr/>
            </p:nvSpPr>
            <p:spPr>
              <a:xfrm>
                <a:off x="0" y="-66675"/>
                <a:ext cx="4739773" cy="329444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479"/>
                  </a:lnSpc>
                </a:pPr>
              </a:p>
            </p:txBody>
          </p:sp>
        </p:grpSp>
        <p:grpSp>
          <p:nvGrpSpPr>
            <p:cNvPr name="Group 18" id="18"/>
            <p:cNvGrpSpPr/>
            <p:nvPr/>
          </p:nvGrpSpPr>
          <p:grpSpPr>
            <a:xfrm rot="0">
              <a:off x="0" y="0"/>
              <a:ext cx="23902581" cy="1380188"/>
              <a:chOff x="0" y="0"/>
              <a:chExt cx="4721498" cy="272630"/>
            </a:xfrm>
          </p:grpSpPr>
          <p:sp>
            <p:nvSpPr>
              <p:cNvPr name="Freeform 19" id="19"/>
              <p:cNvSpPr/>
              <p:nvPr/>
            </p:nvSpPr>
            <p:spPr>
              <a:xfrm flipH="false" flipV="false" rot="0">
                <a:off x="0" y="0"/>
                <a:ext cx="4721497" cy="272630"/>
              </a:xfrm>
              <a:custGeom>
                <a:avLst/>
                <a:gdLst/>
                <a:ahLst/>
                <a:cxnLst/>
                <a:rect r="r" b="b" t="t" l="l"/>
                <a:pathLst>
                  <a:path h="272630" w="4721497">
                    <a:moveTo>
                      <a:pt x="22025" y="0"/>
                    </a:moveTo>
                    <a:lnTo>
                      <a:pt x="4699472" y="0"/>
                    </a:lnTo>
                    <a:cubicBezTo>
                      <a:pt x="4705314" y="0"/>
                      <a:pt x="4710916" y="2320"/>
                      <a:pt x="4715047" y="6451"/>
                    </a:cubicBezTo>
                    <a:cubicBezTo>
                      <a:pt x="4719177" y="10581"/>
                      <a:pt x="4721497" y="16183"/>
                      <a:pt x="4721497" y="22025"/>
                    </a:cubicBezTo>
                    <a:lnTo>
                      <a:pt x="4721497" y="250605"/>
                    </a:lnTo>
                    <a:cubicBezTo>
                      <a:pt x="4721497" y="256446"/>
                      <a:pt x="4719177" y="262048"/>
                      <a:pt x="4715047" y="266179"/>
                    </a:cubicBezTo>
                    <a:cubicBezTo>
                      <a:pt x="4710916" y="270309"/>
                      <a:pt x="4705314" y="272630"/>
                      <a:pt x="4699472" y="272630"/>
                    </a:cubicBezTo>
                    <a:lnTo>
                      <a:pt x="22025" y="272630"/>
                    </a:lnTo>
                    <a:cubicBezTo>
                      <a:pt x="16183" y="272630"/>
                      <a:pt x="10581" y="270309"/>
                      <a:pt x="6451" y="266179"/>
                    </a:cubicBezTo>
                    <a:cubicBezTo>
                      <a:pt x="2320" y="262048"/>
                      <a:pt x="0" y="256446"/>
                      <a:pt x="0" y="250605"/>
                    </a:cubicBezTo>
                    <a:lnTo>
                      <a:pt x="0" y="22025"/>
                    </a:lnTo>
                    <a:cubicBezTo>
                      <a:pt x="0" y="16183"/>
                      <a:pt x="2320" y="10581"/>
                      <a:pt x="6451" y="6451"/>
                    </a:cubicBezTo>
                    <a:cubicBezTo>
                      <a:pt x="10581" y="2320"/>
                      <a:pt x="16183" y="0"/>
                      <a:pt x="22025" y="0"/>
                    </a:cubicBezTo>
                    <a:close/>
                  </a:path>
                </a:pathLst>
              </a:custGeom>
              <a:solidFill>
                <a:srgbClr val="77D5FF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20" id="20"/>
              <p:cNvSpPr txBox="true"/>
              <p:nvPr/>
            </p:nvSpPr>
            <p:spPr>
              <a:xfrm>
                <a:off x="0" y="-66675"/>
                <a:ext cx="4721498" cy="33930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479"/>
                  </a:lnSpc>
                </a:pPr>
              </a:p>
            </p:txBody>
          </p:sp>
        </p:grpSp>
      </p:grpSp>
      <p:sp>
        <p:nvSpPr>
          <p:cNvPr name="TextBox 21" id="21"/>
          <p:cNvSpPr txBox="true"/>
          <p:nvPr/>
        </p:nvSpPr>
        <p:spPr>
          <a:xfrm rot="0">
            <a:off x="210893" y="4245420"/>
            <a:ext cx="17606814" cy="5638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33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</a:t>
            </a:r>
            <a:r>
              <a:rPr lang="en-US" sz="33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) Título del tema (debe ser sintético y </a:t>
            </a:r>
            <a:r>
              <a:rPr lang="en-US" sz="33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reflejar de manera general el contenido del trabajo)</a:t>
            </a:r>
          </a:p>
        </p:txBody>
      </p:sp>
      <p:grpSp>
        <p:nvGrpSpPr>
          <p:cNvPr name="Group 22" id="22"/>
          <p:cNvGrpSpPr/>
          <p:nvPr/>
        </p:nvGrpSpPr>
        <p:grpSpPr>
          <a:xfrm rot="0">
            <a:off x="0" y="5369209"/>
            <a:ext cx="7055755" cy="1062326"/>
            <a:chOff x="0" y="0"/>
            <a:chExt cx="9407674" cy="1416434"/>
          </a:xfrm>
        </p:grpSpPr>
        <p:grpSp>
          <p:nvGrpSpPr>
            <p:cNvPr name="Group 23" id="23"/>
            <p:cNvGrpSpPr/>
            <p:nvPr/>
          </p:nvGrpSpPr>
          <p:grpSpPr>
            <a:xfrm rot="0">
              <a:off x="203200" y="203200"/>
              <a:ext cx="9204474" cy="1213234"/>
              <a:chOff x="0" y="0"/>
              <a:chExt cx="1818168" cy="239651"/>
            </a:xfrm>
          </p:grpSpPr>
          <p:sp>
            <p:nvSpPr>
              <p:cNvPr name="Freeform 24" id="24"/>
              <p:cNvSpPr/>
              <p:nvPr/>
            </p:nvSpPr>
            <p:spPr>
              <a:xfrm flipH="false" flipV="false" rot="0">
                <a:off x="0" y="0"/>
                <a:ext cx="1818168" cy="239651"/>
              </a:xfrm>
              <a:custGeom>
                <a:avLst/>
                <a:gdLst/>
                <a:ahLst/>
                <a:cxnLst/>
                <a:rect r="r" b="b" t="t" l="l"/>
                <a:pathLst>
                  <a:path h="239651" w="1818168">
                    <a:moveTo>
                      <a:pt x="57195" y="0"/>
                    </a:moveTo>
                    <a:lnTo>
                      <a:pt x="1760973" y="0"/>
                    </a:lnTo>
                    <a:cubicBezTo>
                      <a:pt x="1776142" y="0"/>
                      <a:pt x="1790690" y="6026"/>
                      <a:pt x="1801416" y="16752"/>
                    </a:cubicBezTo>
                    <a:cubicBezTo>
                      <a:pt x="1812142" y="27478"/>
                      <a:pt x="1818168" y="42026"/>
                      <a:pt x="1818168" y="57195"/>
                    </a:cubicBezTo>
                    <a:lnTo>
                      <a:pt x="1818168" y="182456"/>
                    </a:lnTo>
                    <a:cubicBezTo>
                      <a:pt x="1818168" y="197625"/>
                      <a:pt x="1812142" y="212173"/>
                      <a:pt x="1801416" y="222899"/>
                    </a:cubicBezTo>
                    <a:cubicBezTo>
                      <a:pt x="1790690" y="233625"/>
                      <a:pt x="1776142" y="239651"/>
                      <a:pt x="1760973" y="239651"/>
                    </a:cubicBezTo>
                    <a:lnTo>
                      <a:pt x="57195" y="239651"/>
                    </a:lnTo>
                    <a:cubicBezTo>
                      <a:pt x="42026" y="239651"/>
                      <a:pt x="27478" y="233625"/>
                      <a:pt x="16752" y="222899"/>
                    </a:cubicBezTo>
                    <a:cubicBezTo>
                      <a:pt x="6026" y="212173"/>
                      <a:pt x="0" y="197625"/>
                      <a:pt x="0" y="182456"/>
                    </a:cubicBezTo>
                    <a:lnTo>
                      <a:pt x="0" y="57195"/>
                    </a:lnTo>
                    <a:cubicBezTo>
                      <a:pt x="0" y="42026"/>
                      <a:pt x="6026" y="27478"/>
                      <a:pt x="16752" y="16752"/>
                    </a:cubicBezTo>
                    <a:cubicBezTo>
                      <a:pt x="27478" y="6026"/>
                      <a:pt x="42026" y="0"/>
                      <a:pt x="57195" y="0"/>
                    </a:cubicBezTo>
                    <a:close/>
                  </a:path>
                </a:pathLst>
              </a:custGeom>
              <a:solidFill>
                <a:srgbClr val="24497B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25" id="25"/>
              <p:cNvSpPr txBox="true"/>
              <p:nvPr/>
            </p:nvSpPr>
            <p:spPr>
              <a:xfrm>
                <a:off x="0" y="-66675"/>
                <a:ext cx="1818168" cy="30632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899"/>
                  </a:lnSpc>
                </a:pPr>
              </a:p>
            </p:txBody>
          </p:sp>
        </p:grpSp>
        <p:grpSp>
          <p:nvGrpSpPr>
            <p:cNvPr name="Group 26" id="26"/>
            <p:cNvGrpSpPr/>
            <p:nvPr/>
          </p:nvGrpSpPr>
          <p:grpSpPr>
            <a:xfrm rot="0">
              <a:off x="0" y="0"/>
              <a:ext cx="9204474" cy="1213234"/>
              <a:chOff x="0" y="0"/>
              <a:chExt cx="1818168" cy="239651"/>
            </a:xfrm>
          </p:grpSpPr>
          <p:sp>
            <p:nvSpPr>
              <p:cNvPr name="Freeform 27" id="27"/>
              <p:cNvSpPr/>
              <p:nvPr/>
            </p:nvSpPr>
            <p:spPr>
              <a:xfrm flipH="false" flipV="false" rot="0">
                <a:off x="0" y="0"/>
                <a:ext cx="1818168" cy="239651"/>
              </a:xfrm>
              <a:custGeom>
                <a:avLst/>
                <a:gdLst/>
                <a:ahLst/>
                <a:cxnLst/>
                <a:rect r="r" b="b" t="t" l="l"/>
                <a:pathLst>
                  <a:path h="239651" w="1818168">
                    <a:moveTo>
                      <a:pt x="57195" y="0"/>
                    </a:moveTo>
                    <a:lnTo>
                      <a:pt x="1760973" y="0"/>
                    </a:lnTo>
                    <a:cubicBezTo>
                      <a:pt x="1776142" y="0"/>
                      <a:pt x="1790690" y="6026"/>
                      <a:pt x="1801416" y="16752"/>
                    </a:cubicBezTo>
                    <a:cubicBezTo>
                      <a:pt x="1812142" y="27478"/>
                      <a:pt x="1818168" y="42026"/>
                      <a:pt x="1818168" y="57195"/>
                    </a:cubicBezTo>
                    <a:lnTo>
                      <a:pt x="1818168" y="182456"/>
                    </a:lnTo>
                    <a:cubicBezTo>
                      <a:pt x="1818168" y="197625"/>
                      <a:pt x="1812142" y="212173"/>
                      <a:pt x="1801416" y="222899"/>
                    </a:cubicBezTo>
                    <a:cubicBezTo>
                      <a:pt x="1790690" y="233625"/>
                      <a:pt x="1776142" y="239651"/>
                      <a:pt x="1760973" y="239651"/>
                    </a:cubicBezTo>
                    <a:lnTo>
                      <a:pt x="57195" y="239651"/>
                    </a:lnTo>
                    <a:cubicBezTo>
                      <a:pt x="42026" y="239651"/>
                      <a:pt x="27478" y="233625"/>
                      <a:pt x="16752" y="222899"/>
                    </a:cubicBezTo>
                    <a:cubicBezTo>
                      <a:pt x="6026" y="212173"/>
                      <a:pt x="0" y="197625"/>
                      <a:pt x="0" y="182456"/>
                    </a:cubicBezTo>
                    <a:lnTo>
                      <a:pt x="0" y="57195"/>
                    </a:lnTo>
                    <a:cubicBezTo>
                      <a:pt x="0" y="42026"/>
                      <a:pt x="6026" y="27478"/>
                      <a:pt x="16752" y="16752"/>
                    </a:cubicBezTo>
                    <a:cubicBezTo>
                      <a:pt x="27478" y="6026"/>
                      <a:pt x="42026" y="0"/>
                      <a:pt x="57195" y="0"/>
                    </a:cubicBezTo>
                    <a:close/>
                  </a:path>
                </a:pathLst>
              </a:custGeom>
              <a:solidFill>
                <a:srgbClr val="77D5FF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28" id="28"/>
              <p:cNvSpPr txBox="true"/>
              <p:nvPr/>
            </p:nvSpPr>
            <p:spPr>
              <a:xfrm>
                <a:off x="0" y="-66675"/>
                <a:ext cx="1818168" cy="30632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899"/>
                  </a:lnSpc>
                </a:pPr>
              </a:p>
            </p:txBody>
          </p:sp>
        </p:grpSp>
      </p:grpSp>
      <p:sp>
        <p:nvSpPr>
          <p:cNvPr name="TextBox 29" id="29"/>
          <p:cNvSpPr txBox="true"/>
          <p:nvPr/>
        </p:nvSpPr>
        <p:spPr>
          <a:xfrm rot="0">
            <a:off x="481464" y="5521609"/>
            <a:ext cx="5068193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) G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rado al que se aspira </a:t>
            </a:r>
          </a:p>
        </p:txBody>
      </p:sp>
      <p:grpSp>
        <p:nvGrpSpPr>
          <p:cNvPr name="Group 30" id="30"/>
          <p:cNvGrpSpPr/>
          <p:nvPr/>
        </p:nvGrpSpPr>
        <p:grpSpPr>
          <a:xfrm rot="0">
            <a:off x="0" y="6631560"/>
            <a:ext cx="7744504" cy="1062326"/>
            <a:chOff x="0" y="0"/>
            <a:chExt cx="10326005" cy="1416434"/>
          </a:xfrm>
        </p:grpSpPr>
        <p:grpSp>
          <p:nvGrpSpPr>
            <p:cNvPr name="Group 31" id="31"/>
            <p:cNvGrpSpPr/>
            <p:nvPr/>
          </p:nvGrpSpPr>
          <p:grpSpPr>
            <a:xfrm rot="0">
              <a:off x="223035" y="203200"/>
              <a:ext cx="10102970" cy="1213234"/>
              <a:chOff x="0" y="0"/>
              <a:chExt cx="1995648" cy="239651"/>
            </a:xfrm>
          </p:grpSpPr>
          <p:sp>
            <p:nvSpPr>
              <p:cNvPr name="Freeform 32" id="32"/>
              <p:cNvSpPr/>
              <p:nvPr/>
            </p:nvSpPr>
            <p:spPr>
              <a:xfrm flipH="false" flipV="false" rot="0">
                <a:off x="0" y="0"/>
                <a:ext cx="1995648" cy="239651"/>
              </a:xfrm>
              <a:custGeom>
                <a:avLst/>
                <a:gdLst/>
                <a:ahLst/>
                <a:cxnLst/>
                <a:rect r="r" b="b" t="t" l="l"/>
                <a:pathLst>
                  <a:path h="239651" w="1995648">
                    <a:moveTo>
                      <a:pt x="52108" y="0"/>
                    </a:moveTo>
                    <a:lnTo>
                      <a:pt x="1943540" y="0"/>
                    </a:lnTo>
                    <a:cubicBezTo>
                      <a:pt x="1972319" y="0"/>
                      <a:pt x="1995648" y="23330"/>
                      <a:pt x="1995648" y="52108"/>
                    </a:cubicBezTo>
                    <a:lnTo>
                      <a:pt x="1995648" y="187543"/>
                    </a:lnTo>
                    <a:cubicBezTo>
                      <a:pt x="1995648" y="216321"/>
                      <a:pt x="1972319" y="239651"/>
                      <a:pt x="1943540" y="239651"/>
                    </a:cubicBezTo>
                    <a:lnTo>
                      <a:pt x="52108" y="239651"/>
                    </a:lnTo>
                    <a:cubicBezTo>
                      <a:pt x="38288" y="239651"/>
                      <a:pt x="25034" y="234161"/>
                      <a:pt x="15262" y="224389"/>
                    </a:cubicBezTo>
                    <a:cubicBezTo>
                      <a:pt x="5490" y="214617"/>
                      <a:pt x="0" y="201363"/>
                      <a:pt x="0" y="187543"/>
                    </a:cubicBezTo>
                    <a:lnTo>
                      <a:pt x="0" y="52108"/>
                    </a:lnTo>
                    <a:cubicBezTo>
                      <a:pt x="0" y="23330"/>
                      <a:pt x="23330" y="0"/>
                      <a:pt x="52108" y="0"/>
                    </a:cubicBezTo>
                    <a:close/>
                  </a:path>
                </a:pathLst>
              </a:custGeom>
              <a:solidFill>
                <a:srgbClr val="24497B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33" id="33"/>
              <p:cNvSpPr txBox="true"/>
              <p:nvPr/>
            </p:nvSpPr>
            <p:spPr>
              <a:xfrm>
                <a:off x="0" y="-66675"/>
                <a:ext cx="1995648" cy="30632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899"/>
                  </a:lnSpc>
                </a:pPr>
              </a:p>
            </p:txBody>
          </p:sp>
        </p:grpSp>
        <p:grpSp>
          <p:nvGrpSpPr>
            <p:cNvPr name="Group 34" id="34"/>
            <p:cNvGrpSpPr/>
            <p:nvPr/>
          </p:nvGrpSpPr>
          <p:grpSpPr>
            <a:xfrm rot="0">
              <a:off x="0" y="0"/>
              <a:ext cx="10102970" cy="1213234"/>
              <a:chOff x="0" y="0"/>
              <a:chExt cx="1995648" cy="239651"/>
            </a:xfrm>
          </p:grpSpPr>
          <p:sp>
            <p:nvSpPr>
              <p:cNvPr name="Freeform 35" id="35"/>
              <p:cNvSpPr/>
              <p:nvPr/>
            </p:nvSpPr>
            <p:spPr>
              <a:xfrm flipH="false" flipV="false" rot="0">
                <a:off x="0" y="0"/>
                <a:ext cx="1995648" cy="239651"/>
              </a:xfrm>
              <a:custGeom>
                <a:avLst/>
                <a:gdLst/>
                <a:ahLst/>
                <a:cxnLst/>
                <a:rect r="r" b="b" t="t" l="l"/>
                <a:pathLst>
                  <a:path h="239651" w="1995648">
                    <a:moveTo>
                      <a:pt x="52108" y="0"/>
                    </a:moveTo>
                    <a:lnTo>
                      <a:pt x="1943540" y="0"/>
                    </a:lnTo>
                    <a:cubicBezTo>
                      <a:pt x="1972319" y="0"/>
                      <a:pt x="1995648" y="23330"/>
                      <a:pt x="1995648" y="52108"/>
                    </a:cubicBezTo>
                    <a:lnTo>
                      <a:pt x="1995648" y="187543"/>
                    </a:lnTo>
                    <a:cubicBezTo>
                      <a:pt x="1995648" y="216321"/>
                      <a:pt x="1972319" y="239651"/>
                      <a:pt x="1943540" y="239651"/>
                    </a:cubicBezTo>
                    <a:lnTo>
                      <a:pt x="52108" y="239651"/>
                    </a:lnTo>
                    <a:cubicBezTo>
                      <a:pt x="38288" y="239651"/>
                      <a:pt x="25034" y="234161"/>
                      <a:pt x="15262" y="224389"/>
                    </a:cubicBezTo>
                    <a:cubicBezTo>
                      <a:pt x="5490" y="214617"/>
                      <a:pt x="0" y="201363"/>
                      <a:pt x="0" y="187543"/>
                    </a:cubicBezTo>
                    <a:lnTo>
                      <a:pt x="0" y="52108"/>
                    </a:lnTo>
                    <a:cubicBezTo>
                      <a:pt x="0" y="23330"/>
                      <a:pt x="23330" y="0"/>
                      <a:pt x="52108" y="0"/>
                    </a:cubicBezTo>
                    <a:close/>
                  </a:path>
                </a:pathLst>
              </a:custGeom>
              <a:solidFill>
                <a:srgbClr val="77D5FF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36" id="36"/>
              <p:cNvSpPr txBox="true"/>
              <p:nvPr/>
            </p:nvSpPr>
            <p:spPr>
              <a:xfrm>
                <a:off x="0" y="-66675"/>
                <a:ext cx="1995648" cy="30632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899"/>
                  </a:lnSpc>
                </a:pPr>
              </a:p>
            </p:txBody>
          </p:sp>
        </p:grpSp>
      </p:grpSp>
      <p:sp>
        <p:nvSpPr>
          <p:cNvPr name="TextBox 37" id="37"/>
          <p:cNvSpPr txBox="true"/>
          <p:nvPr/>
        </p:nvSpPr>
        <p:spPr>
          <a:xfrm rot="0">
            <a:off x="440611" y="6783960"/>
            <a:ext cx="6566892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) Nomb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 y matrícula del autor.</a:t>
            </a:r>
          </a:p>
        </p:txBody>
      </p:sp>
      <p:grpSp>
        <p:nvGrpSpPr>
          <p:cNvPr name="Group 38" id="38"/>
          <p:cNvGrpSpPr/>
          <p:nvPr/>
        </p:nvGrpSpPr>
        <p:grpSpPr>
          <a:xfrm rot="0">
            <a:off x="0" y="7893911"/>
            <a:ext cx="8280600" cy="1062326"/>
            <a:chOff x="0" y="0"/>
            <a:chExt cx="11040800" cy="1416434"/>
          </a:xfrm>
        </p:grpSpPr>
        <p:grpSp>
          <p:nvGrpSpPr>
            <p:cNvPr name="Group 39" id="39"/>
            <p:cNvGrpSpPr/>
            <p:nvPr/>
          </p:nvGrpSpPr>
          <p:grpSpPr>
            <a:xfrm rot="0">
              <a:off x="238475" y="203200"/>
              <a:ext cx="10802325" cy="1213234"/>
              <a:chOff x="0" y="0"/>
              <a:chExt cx="2133793" cy="239651"/>
            </a:xfrm>
          </p:grpSpPr>
          <p:sp>
            <p:nvSpPr>
              <p:cNvPr name="Freeform 40" id="40"/>
              <p:cNvSpPr/>
              <p:nvPr/>
            </p:nvSpPr>
            <p:spPr>
              <a:xfrm flipH="false" flipV="false" rot="0">
                <a:off x="0" y="0"/>
                <a:ext cx="2133793" cy="239651"/>
              </a:xfrm>
              <a:custGeom>
                <a:avLst/>
                <a:gdLst/>
                <a:ahLst/>
                <a:cxnLst/>
                <a:rect r="r" b="b" t="t" l="l"/>
                <a:pathLst>
                  <a:path h="239651" w="2133793">
                    <a:moveTo>
                      <a:pt x="48735" y="0"/>
                    </a:moveTo>
                    <a:lnTo>
                      <a:pt x="2085058" y="0"/>
                    </a:lnTo>
                    <a:cubicBezTo>
                      <a:pt x="2097983" y="0"/>
                      <a:pt x="2110379" y="5135"/>
                      <a:pt x="2119518" y="14274"/>
                    </a:cubicBezTo>
                    <a:cubicBezTo>
                      <a:pt x="2128658" y="23414"/>
                      <a:pt x="2133793" y="35810"/>
                      <a:pt x="2133793" y="48735"/>
                    </a:cubicBezTo>
                    <a:lnTo>
                      <a:pt x="2133793" y="190916"/>
                    </a:lnTo>
                    <a:cubicBezTo>
                      <a:pt x="2133793" y="203842"/>
                      <a:pt x="2128658" y="216237"/>
                      <a:pt x="2119518" y="225377"/>
                    </a:cubicBezTo>
                    <a:cubicBezTo>
                      <a:pt x="2110379" y="234517"/>
                      <a:pt x="2097983" y="239651"/>
                      <a:pt x="2085058" y="239651"/>
                    </a:cubicBezTo>
                    <a:lnTo>
                      <a:pt x="48735" y="239651"/>
                    </a:lnTo>
                    <a:cubicBezTo>
                      <a:pt x="35810" y="239651"/>
                      <a:pt x="23414" y="234517"/>
                      <a:pt x="14274" y="225377"/>
                    </a:cubicBezTo>
                    <a:cubicBezTo>
                      <a:pt x="5135" y="216237"/>
                      <a:pt x="0" y="203842"/>
                      <a:pt x="0" y="190916"/>
                    </a:cubicBezTo>
                    <a:lnTo>
                      <a:pt x="0" y="48735"/>
                    </a:lnTo>
                    <a:cubicBezTo>
                      <a:pt x="0" y="35810"/>
                      <a:pt x="5135" y="23414"/>
                      <a:pt x="14274" y="14274"/>
                    </a:cubicBezTo>
                    <a:cubicBezTo>
                      <a:pt x="23414" y="5135"/>
                      <a:pt x="35810" y="0"/>
                      <a:pt x="48735" y="0"/>
                    </a:cubicBezTo>
                    <a:close/>
                  </a:path>
                </a:pathLst>
              </a:custGeom>
              <a:solidFill>
                <a:srgbClr val="24497B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41" id="41"/>
              <p:cNvSpPr txBox="true"/>
              <p:nvPr/>
            </p:nvSpPr>
            <p:spPr>
              <a:xfrm>
                <a:off x="0" y="-66675"/>
                <a:ext cx="2133793" cy="30632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899"/>
                  </a:lnSpc>
                </a:pPr>
              </a:p>
            </p:txBody>
          </p:sp>
        </p:grpSp>
        <p:grpSp>
          <p:nvGrpSpPr>
            <p:cNvPr name="Group 42" id="42"/>
            <p:cNvGrpSpPr/>
            <p:nvPr/>
          </p:nvGrpSpPr>
          <p:grpSpPr>
            <a:xfrm rot="0">
              <a:off x="0" y="0"/>
              <a:ext cx="10802325" cy="1213234"/>
              <a:chOff x="0" y="0"/>
              <a:chExt cx="2133793" cy="239651"/>
            </a:xfrm>
          </p:grpSpPr>
          <p:sp>
            <p:nvSpPr>
              <p:cNvPr name="Freeform 43" id="43"/>
              <p:cNvSpPr/>
              <p:nvPr/>
            </p:nvSpPr>
            <p:spPr>
              <a:xfrm flipH="false" flipV="false" rot="0">
                <a:off x="0" y="0"/>
                <a:ext cx="2133793" cy="239651"/>
              </a:xfrm>
              <a:custGeom>
                <a:avLst/>
                <a:gdLst/>
                <a:ahLst/>
                <a:cxnLst/>
                <a:rect r="r" b="b" t="t" l="l"/>
                <a:pathLst>
                  <a:path h="239651" w="2133793">
                    <a:moveTo>
                      <a:pt x="48735" y="0"/>
                    </a:moveTo>
                    <a:lnTo>
                      <a:pt x="2085058" y="0"/>
                    </a:lnTo>
                    <a:cubicBezTo>
                      <a:pt x="2097983" y="0"/>
                      <a:pt x="2110379" y="5135"/>
                      <a:pt x="2119518" y="14274"/>
                    </a:cubicBezTo>
                    <a:cubicBezTo>
                      <a:pt x="2128658" y="23414"/>
                      <a:pt x="2133793" y="35810"/>
                      <a:pt x="2133793" y="48735"/>
                    </a:cubicBezTo>
                    <a:lnTo>
                      <a:pt x="2133793" y="190916"/>
                    </a:lnTo>
                    <a:cubicBezTo>
                      <a:pt x="2133793" y="203842"/>
                      <a:pt x="2128658" y="216237"/>
                      <a:pt x="2119518" y="225377"/>
                    </a:cubicBezTo>
                    <a:cubicBezTo>
                      <a:pt x="2110379" y="234517"/>
                      <a:pt x="2097983" y="239651"/>
                      <a:pt x="2085058" y="239651"/>
                    </a:cubicBezTo>
                    <a:lnTo>
                      <a:pt x="48735" y="239651"/>
                    </a:lnTo>
                    <a:cubicBezTo>
                      <a:pt x="35810" y="239651"/>
                      <a:pt x="23414" y="234517"/>
                      <a:pt x="14274" y="225377"/>
                    </a:cubicBezTo>
                    <a:cubicBezTo>
                      <a:pt x="5135" y="216237"/>
                      <a:pt x="0" y="203842"/>
                      <a:pt x="0" y="190916"/>
                    </a:cubicBezTo>
                    <a:lnTo>
                      <a:pt x="0" y="48735"/>
                    </a:lnTo>
                    <a:cubicBezTo>
                      <a:pt x="0" y="35810"/>
                      <a:pt x="5135" y="23414"/>
                      <a:pt x="14274" y="14274"/>
                    </a:cubicBezTo>
                    <a:cubicBezTo>
                      <a:pt x="23414" y="5135"/>
                      <a:pt x="35810" y="0"/>
                      <a:pt x="48735" y="0"/>
                    </a:cubicBezTo>
                    <a:close/>
                  </a:path>
                </a:pathLst>
              </a:custGeom>
              <a:solidFill>
                <a:srgbClr val="77D5FF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44" id="44"/>
              <p:cNvSpPr txBox="true"/>
              <p:nvPr/>
            </p:nvSpPr>
            <p:spPr>
              <a:xfrm>
                <a:off x="0" y="-66675"/>
                <a:ext cx="2133793" cy="30632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899"/>
                  </a:lnSpc>
                </a:pPr>
              </a:p>
            </p:txBody>
          </p:sp>
        </p:grpSp>
      </p:grpSp>
      <p:sp>
        <p:nvSpPr>
          <p:cNvPr name="TextBox 45" id="45"/>
          <p:cNvSpPr txBox="true"/>
          <p:nvPr/>
        </p:nvSpPr>
        <p:spPr>
          <a:xfrm rot="0">
            <a:off x="440611" y="8046311"/>
            <a:ext cx="7674689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g) Lugar, mes y año de presentación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1219200"/>
            <a:ext cx="16230600" cy="13303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999"/>
              </a:lnSpc>
            </a:pPr>
            <a:r>
              <a:rPr lang="en-US" sz="9999" spc="-179">
                <a:solidFill>
                  <a:srgbClr val="24497B"/>
                </a:solidFill>
                <a:latin typeface="Anton"/>
                <a:ea typeface="Anton"/>
                <a:cs typeface="Anton"/>
                <a:sym typeface="Anton"/>
              </a:rPr>
              <a:t>INTRODUCCIÓN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0" y="9578005"/>
            <a:ext cx="18288000" cy="2135666"/>
            <a:chOff x="0" y="0"/>
            <a:chExt cx="4816593" cy="56248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816592" cy="562480"/>
            </a:xfrm>
            <a:custGeom>
              <a:avLst/>
              <a:gdLst/>
              <a:ahLst/>
              <a:cxnLst/>
              <a:rect r="r" b="b" t="t" l="l"/>
              <a:pathLst>
                <a:path h="562480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562480"/>
                  </a:lnTo>
                  <a:lnTo>
                    <a:pt x="0" y="562480"/>
                  </a:lnTo>
                  <a:close/>
                </a:path>
              </a:pathLst>
            </a:custGeom>
            <a:solidFill>
              <a:srgbClr val="24497B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816593" cy="6005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38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028700" y="2675699"/>
            <a:ext cx="16230600" cy="35807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Consiste en una descripción clara y concisa del problema que se investi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gó. Debe proporcionar la información necesaria acerca del contenido general de la tesina.</a:t>
            </a:r>
          </a:p>
          <a:p>
            <a:pPr algn="l">
              <a:lnSpc>
                <a:spcPts val="4759"/>
              </a:lnSpc>
            </a:pPr>
          </a:p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Se </a:t>
            </a:r>
            <a:r>
              <a:rPr lang="en-US" b="true" sz="33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trata de explicar en menos de tres páginas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bajo qué circunstancias se decidió y se realizó la investigación, qué se ha pretendido demostrar o alcanzar y cómo se ha estructurado el contenido de la tesina.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1219200"/>
            <a:ext cx="16230600" cy="25971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999"/>
              </a:lnSpc>
            </a:pPr>
            <a:r>
              <a:rPr lang="en-US" sz="9999" spc="-179">
                <a:solidFill>
                  <a:srgbClr val="24497B"/>
                </a:solidFill>
                <a:latin typeface="Anton"/>
                <a:ea typeface="Anton"/>
                <a:cs typeface="Anton"/>
                <a:sym typeface="Anton"/>
              </a:rPr>
              <a:t>DELIMITACIÓN Y PLANTEAMIENTO DEL PROBLEMA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0" y="9578005"/>
            <a:ext cx="18288000" cy="2135666"/>
            <a:chOff x="0" y="0"/>
            <a:chExt cx="4816593" cy="56248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816592" cy="562480"/>
            </a:xfrm>
            <a:custGeom>
              <a:avLst/>
              <a:gdLst/>
              <a:ahLst/>
              <a:cxnLst/>
              <a:rect r="r" b="b" t="t" l="l"/>
              <a:pathLst>
                <a:path h="562480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562480"/>
                  </a:lnTo>
                  <a:lnTo>
                    <a:pt x="0" y="562480"/>
                  </a:lnTo>
                  <a:close/>
                </a:path>
              </a:pathLst>
            </a:custGeom>
            <a:solidFill>
              <a:srgbClr val="24497B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816593" cy="6005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38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028700" y="3919855"/>
            <a:ext cx="16230600" cy="1180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El problema deberá cumplir una serie de condiciones que de alguna forma justifiquen el esfuerzo necesario para resolverlo.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28700" y="6168390"/>
            <a:ext cx="15494050" cy="29806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¿Cuáles son los hechos anterio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res que guardan relación con el problema?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¿Cuál es la situación actual?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¿Cuál es la relevancia del problema?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¿Qué pasa?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¿Por qué estará pasando?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028700" y="5176520"/>
            <a:ext cx="15494050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b="true" sz="5199">
                <a:solidFill>
                  <a:srgbClr val="24497B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Preguntas clave: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1219200"/>
            <a:ext cx="9613762" cy="13303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999"/>
              </a:lnSpc>
            </a:pPr>
            <a:r>
              <a:rPr lang="en-US" sz="9999" spc="-179">
                <a:solidFill>
                  <a:srgbClr val="24497B"/>
                </a:solidFill>
                <a:latin typeface="Anton"/>
                <a:ea typeface="Anton"/>
                <a:cs typeface="Anton"/>
                <a:sym typeface="Anton"/>
              </a:rPr>
              <a:t>JUSTIFICACIÓN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0" y="9578005"/>
            <a:ext cx="18288000" cy="2135666"/>
            <a:chOff x="0" y="0"/>
            <a:chExt cx="4816593" cy="56248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816592" cy="562480"/>
            </a:xfrm>
            <a:custGeom>
              <a:avLst/>
              <a:gdLst/>
              <a:ahLst/>
              <a:cxnLst/>
              <a:rect r="r" b="b" t="t" l="l"/>
              <a:pathLst>
                <a:path h="562480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562480"/>
                  </a:lnTo>
                  <a:lnTo>
                    <a:pt x="0" y="562480"/>
                  </a:lnTo>
                  <a:close/>
                </a:path>
              </a:pathLst>
            </a:custGeom>
            <a:solidFill>
              <a:srgbClr val="24497B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816593" cy="6005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38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028700" y="2753721"/>
            <a:ext cx="16230600" cy="1780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Plant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eará las razones que dan motivo a la investigación, así como las aportaciones que se obtendrán de ella y su importancia, se define el ¿Por qué? Y ¿Para qué?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28700" y="4819967"/>
            <a:ext cx="16230600" cy="41808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 b="true">
                <a:solidFill>
                  <a:srgbClr val="24497B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Funciones que cumple la justificación del p</a:t>
            </a:r>
            <a:r>
              <a:rPr lang="en-US" sz="3399" b="true">
                <a:solidFill>
                  <a:srgbClr val="24497B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roblema:</a:t>
            </a:r>
            <a:r>
              <a:rPr lang="en-US" b="true" sz="33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Describe cuáles son los motivos para hacer el estudio propuesto. ¿Por qué se hace? ¿Por qué este tema y no otro?... 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Justifica los beneficios sociales y/o institucionales. ¿Para qué se hace? ¿Para qué será útil su aplicación?... 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Demuestra la factibilidad de llevar a cabo la investigación. ¿Cómo deberá aplicarse?...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249100" y="8331759"/>
            <a:ext cx="7998502" cy="1062326"/>
            <a:chOff x="0" y="0"/>
            <a:chExt cx="10664669" cy="1416434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230350" y="203200"/>
              <a:ext cx="10434319" cy="1213234"/>
              <a:chOff x="0" y="0"/>
              <a:chExt cx="2061100" cy="239651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2061100" cy="239651"/>
              </a:xfrm>
              <a:custGeom>
                <a:avLst/>
                <a:gdLst/>
                <a:ahLst/>
                <a:cxnLst/>
                <a:rect r="r" b="b" t="t" l="l"/>
                <a:pathLst>
                  <a:path h="239651" w="2061100">
                    <a:moveTo>
                      <a:pt x="50454" y="0"/>
                    </a:moveTo>
                    <a:lnTo>
                      <a:pt x="2010646" y="0"/>
                    </a:lnTo>
                    <a:cubicBezTo>
                      <a:pt x="2024027" y="0"/>
                      <a:pt x="2036861" y="5316"/>
                      <a:pt x="2046322" y="14778"/>
                    </a:cubicBezTo>
                    <a:cubicBezTo>
                      <a:pt x="2055784" y="24239"/>
                      <a:pt x="2061100" y="37073"/>
                      <a:pt x="2061100" y="50454"/>
                    </a:cubicBezTo>
                    <a:lnTo>
                      <a:pt x="2061100" y="189197"/>
                    </a:lnTo>
                    <a:cubicBezTo>
                      <a:pt x="2061100" y="202579"/>
                      <a:pt x="2055784" y="215412"/>
                      <a:pt x="2046322" y="224874"/>
                    </a:cubicBezTo>
                    <a:cubicBezTo>
                      <a:pt x="2036861" y="234336"/>
                      <a:pt x="2024027" y="239651"/>
                      <a:pt x="2010646" y="239651"/>
                    </a:cubicBezTo>
                    <a:lnTo>
                      <a:pt x="50454" y="239651"/>
                    </a:lnTo>
                    <a:cubicBezTo>
                      <a:pt x="37073" y="239651"/>
                      <a:pt x="24239" y="234336"/>
                      <a:pt x="14778" y="224874"/>
                    </a:cubicBezTo>
                    <a:cubicBezTo>
                      <a:pt x="5316" y="215412"/>
                      <a:pt x="0" y="202579"/>
                      <a:pt x="0" y="189197"/>
                    </a:cubicBezTo>
                    <a:lnTo>
                      <a:pt x="0" y="50454"/>
                    </a:lnTo>
                    <a:cubicBezTo>
                      <a:pt x="0" y="37073"/>
                      <a:pt x="5316" y="24239"/>
                      <a:pt x="14778" y="14778"/>
                    </a:cubicBezTo>
                    <a:cubicBezTo>
                      <a:pt x="24239" y="5316"/>
                      <a:pt x="37073" y="0"/>
                      <a:pt x="50454" y="0"/>
                    </a:cubicBezTo>
                    <a:close/>
                  </a:path>
                </a:pathLst>
              </a:custGeom>
              <a:solidFill>
                <a:srgbClr val="24497B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0" y="-66675"/>
                <a:ext cx="2061100" cy="30632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899"/>
                  </a:lnSpc>
                </a:pPr>
              </a:p>
            </p:txBody>
          </p:sp>
        </p:grpSp>
        <p:grpSp>
          <p:nvGrpSpPr>
            <p:cNvPr name="Group 6" id="6"/>
            <p:cNvGrpSpPr/>
            <p:nvPr/>
          </p:nvGrpSpPr>
          <p:grpSpPr>
            <a:xfrm rot="0">
              <a:off x="0" y="0"/>
              <a:ext cx="10434319" cy="1213234"/>
              <a:chOff x="0" y="0"/>
              <a:chExt cx="2061100" cy="239651"/>
            </a:xfrm>
          </p:grpSpPr>
          <p:sp>
            <p:nvSpPr>
              <p:cNvPr name="Freeform 7" id="7"/>
              <p:cNvSpPr/>
              <p:nvPr/>
            </p:nvSpPr>
            <p:spPr>
              <a:xfrm flipH="false" flipV="false" rot="0">
                <a:off x="0" y="0"/>
                <a:ext cx="2061100" cy="239651"/>
              </a:xfrm>
              <a:custGeom>
                <a:avLst/>
                <a:gdLst/>
                <a:ahLst/>
                <a:cxnLst/>
                <a:rect r="r" b="b" t="t" l="l"/>
                <a:pathLst>
                  <a:path h="239651" w="2061100">
                    <a:moveTo>
                      <a:pt x="50454" y="0"/>
                    </a:moveTo>
                    <a:lnTo>
                      <a:pt x="2010646" y="0"/>
                    </a:lnTo>
                    <a:cubicBezTo>
                      <a:pt x="2024027" y="0"/>
                      <a:pt x="2036861" y="5316"/>
                      <a:pt x="2046322" y="14778"/>
                    </a:cubicBezTo>
                    <a:cubicBezTo>
                      <a:pt x="2055784" y="24239"/>
                      <a:pt x="2061100" y="37073"/>
                      <a:pt x="2061100" y="50454"/>
                    </a:cubicBezTo>
                    <a:lnTo>
                      <a:pt x="2061100" y="189197"/>
                    </a:lnTo>
                    <a:cubicBezTo>
                      <a:pt x="2061100" y="202579"/>
                      <a:pt x="2055784" y="215412"/>
                      <a:pt x="2046322" y="224874"/>
                    </a:cubicBezTo>
                    <a:cubicBezTo>
                      <a:pt x="2036861" y="234336"/>
                      <a:pt x="2024027" y="239651"/>
                      <a:pt x="2010646" y="239651"/>
                    </a:cubicBezTo>
                    <a:lnTo>
                      <a:pt x="50454" y="239651"/>
                    </a:lnTo>
                    <a:cubicBezTo>
                      <a:pt x="37073" y="239651"/>
                      <a:pt x="24239" y="234336"/>
                      <a:pt x="14778" y="224874"/>
                    </a:cubicBezTo>
                    <a:cubicBezTo>
                      <a:pt x="5316" y="215412"/>
                      <a:pt x="0" y="202579"/>
                      <a:pt x="0" y="189197"/>
                    </a:cubicBezTo>
                    <a:lnTo>
                      <a:pt x="0" y="50454"/>
                    </a:lnTo>
                    <a:cubicBezTo>
                      <a:pt x="0" y="37073"/>
                      <a:pt x="5316" y="24239"/>
                      <a:pt x="14778" y="14778"/>
                    </a:cubicBezTo>
                    <a:cubicBezTo>
                      <a:pt x="24239" y="5316"/>
                      <a:pt x="37073" y="0"/>
                      <a:pt x="50454" y="0"/>
                    </a:cubicBezTo>
                    <a:close/>
                  </a:path>
                </a:pathLst>
              </a:custGeom>
              <a:solidFill>
                <a:srgbClr val="77D5FF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8" id="8"/>
              <p:cNvSpPr txBox="true"/>
              <p:nvPr/>
            </p:nvSpPr>
            <p:spPr>
              <a:xfrm>
                <a:off x="0" y="-66675"/>
                <a:ext cx="2061100" cy="30632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899"/>
                  </a:lnSpc>
                </a:pPr>
              </a:p>
            </p:txBody>
          </p:sp>
        </p:grpSp>
      </p:grpSp>
      <p:grpSp>
        <p:nvGrpSpPr>
          <p:cNvPr name="Group 9" id="9"/>
          <p:cNvGrpSpPr/>
          <p:nvPr/>
        </p:nvGrpSpPr>
        <p:grpSpPr>
          <a:xfrm rot="0">
            <a:off x="1249100" y="7085513"/>
            <a:ext cx="7998502" cy="1062326"/>
            <a:chOff x="0" y="0"/>
            <a:chExt cx="10664669" cy="1416434"/>
          </a:xfrm>
        </p:grpSpPr>
        <p:grpSp>
          <p:nvGrpSpPr>
            <p:cNvPr name="Group 10" id="10"/>
            <p:cNvGrpSpPr/>
            <p:nvPr/>
          </p:nvGrpSpPr>
          <p:grpSpPr>
            <a:xfrm rot="0">
              <a:off x="230350" y="203200"/>
              <a:ext cx="10434319" cy="1213234"/>
              <a:chOff x="0" y="0"/>
              <a:chExt cx="2061100" cy="239651"/>
            </a:xfrm>
          </p:grpSpPr>
          <p:sp>
            <p:nvSpPr>
              <p:cNvPr name="Freeform 11" id="11"/>
              <p:cNvSpPr/>
              <p:nvPr/>
            </p:nvSpPr>
            <p:spPr>
              <a:xfrm flipH="false" flipV="false" rot="0">
                <a:off x="0" y="0"/>
                <a:ext cx="2061100" cy="239651"/>
              </a:xfrm>
              <a:custGeom>
                <a:avLst/>
                <a:gdLst/>
                <a:ahLst/>
                <a:cxnLst/>
                <a:rect r="r" b="b" t="t" l="l"/>
                <a:pathLst>
                  <a:path h="239651" w="2061100">
                    <a:moveTo>
                      <a:pt x="50454" y="0"/>
                    </a:moveTo>
                    <a:lnTo>
                      <a:pt x="2010646" y="0"/>
                    </a:lnTo>
                    <a:cubicBezTo>
                      <a:pt x="2024027" y="0"/>
                      <a:pt x="2036861" y="5316"/>
                      <a:pt x="2046322" y="14778"/>
                    </a:cubicBezTo>
                    <a:cubicBezTo>
                      <a:pt x="2055784" y="24239"/>
                      <a:pt x="2061100" y="37073"/>
                      <a:pt x="2061100" y="50454"/>
                    </a:cubicBezTo>
                    <a:lnTo>
                      <a:pt x="2061100" y="189197"/>
                    </a:lnTo>
                    <a:cubicBezTo>
                      <a:pt x="2061100" y="202579"/>
                      <a:pt x="2055784" y="215412"/>
                      <a:pt x="2046322" y="224874"/>
                    </a:cubicBezTo>
                    <a:cubicBezTo>
                      <a:pt x="2036861" y="234336"/>
                      <a:pt x="2024027" y="239651"/>
                      <a:pt x="2010646" y="239651"/>
                    </a:cubicBezTo>
                    <a:lnTo>
                      <a:pt x="50454" y="239651"/>
                    </a:lnTo>
                    <a:cubicBezTo>
                      <a:pt x="37073" y="239651"/>
                      <a:pt x="24239" y="234336"/>
                      <a:pt x="14778" y="224874"/>
                    </a:cubicBezTo>
                    <a:cubicBezTo>
                      <a:pt x="5316" y="215412"/>
                      <a:pt x="0" y="202579"/>
                      <a:pt x="0" y="189197"/>
                    </a:cubicBezTo>
                    <a:lnTo>
                      <a:pt x="0" y="50454"/>
                    </a:lnTo>
                    <a:cubicBezTo>
                      <a:pt x="0" y="37073"/>
                      <a:pt x="5316" y="24239"/>
                      <a:pt x="14778" y="14778"/>
                    </a:cubicBezTo>
                    <a:cubicBezTo>
                      <a:pt x="24239" y="5316"/>
                      <a:pt x="37073" y="0"/>
                      <a:pt x="50454" y="0"/>
                    </a:cubicBezTo>
                    <a:close/>
                  </a:path>
                </a:pathLst>
              </a:custGeom>
              <a:solidFill>
                <a:srgbClr val="24497B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12" id="12"/>
              <p:cNvSpPr txBox="true"/>
              <p:nvPr/>
            </p:nvSpPr>
            <p:spPr>
              <a:xfrm>
                <a:off x="0" y="-66675"/>
                <a:ext cx="2061100" cy="30632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899"/>
                  </a:lnSpc>
                </a:pPr>
              </a:p>
            </p:txBody>
          </p:sp>
        </p:grpSp>
        <p:grpSp>
          <p:nvGrpSpPr>
            <p:cNvPr name="Group 13" id="13"/>
            <p:cNvGrpSpPr/>
            <p:nvPr/>
          </p:nvGrpSpPr>
          <p:grpSpPr>
            <a:xfrm rot="0">
              <a:off x="0" y="0"/>
              <a:ext cx="10434319" cy="1213234"/>
              <a:chOff x="0" y="0"/>
              <a:chExt cx="2061100" cy="239651"/>
            </a:xfrm>
          </p:grpSpPr>
          <p:sp>
            <p:nvSpPr>
              <p:cNvPr name="Freeform 14" id="14"/>
              <p:cNvSpPr/>
              <p:nvPr/>
            </p:nvSpPr>
            <p:spPr>
              <a:xfrm flipH="false" flipV="false" rot="0">
                <a:off x="0" y="0"/>
                <a:ext cx="2061100" cy="239651"/>
              </a:xfrm>
              <a:custGeom>
                <a:avLst/>
                <a:gdLst/>
                <a:ahLst/>
                <a:cxnLst/>
                <a:rect r="r" b="b" t="t" l="l"/>
                <a:pathLst>
                  <a:path h="239651" w="2061100">
                    <a:moveTo>
                      <a:pt x="50454" y="0"/>
                    </a:moveTo>
                    <a:lnTo>
                      <a:pt x="2010646" y="0"/>
                    </a:lnTo>
                    <a:cubicBezTo>
                      <a:pt x="2024027" y="0"/>
                      <a:pt x="2036861" y="5316"/>
                      <a:pt x="2046322" y="14778"/>
                    </a:cubicBezTo>
                    <a:cubicBezTo>
                      <a:pt x="2055784" y="24239"/>
                      <a:pt x="2061100" y="37073"/>
                      <a:pt x="2061100" y="50454"/>
                    </a:cubicBezTo>
                    <a:lnTo>
                      <a:pt x="2061100" y="189197"/>
                    </a:lnTo>
                    <a:cubicBezTo>
                      <a:pt x="2061100" y="202579"/>
                      <a:pt x="2055784" y="215412"/>
                      <a:pt x="2046322" y="224874"/>
                    </a:cubicBezTo>
                    <a:cubicBezTo>
                      <a:pt x="2036861" y="234336"/>
                      <a:pt x="2024027" y="239651"/>
                      <a:pt x="2010646" y="239651"/>
                    </a:cubicBezTo>
                    <a:lnTo>
                      <a:pt x="50454" y="239651"/>
                    </a:lnTo>
                    <a:cubicBezTo>
                      <a:pt x="37073" y="239651"/>
                      <a:pt x="24239" y="234336"/>
                      <a:pt x="14778" y="224874"/>
                    </a:cubicBezTo>
                    <a:cubicBezTo>
                      <a:pt x="5316" y="215412"/>
                      <a:pt x="0" y="202579"/>
                      <a:pt x="0" y="189197"/>
                    </a:cubicBezTo>
                    <a:lnTo>
                      <a:pt x="0" y="50454"/>
                    </a:lnTo>
                    <a:cubicBezTo>
                      <a:pt x="0" y="37073"/>
                      <a:pt x="5316" y="24239"/>
                      <a:pt x="14778" y="14778"/>
                    </a:cubicBezTo>
                    <a:cubicBezTo>
                      <a:pt x="24239" y="5316"/>
                      <a:pt x="37073" y="0"/>
                      <a:pt x="50454" y="0"/>
                    </a:cubicBezTo>
                    <a:close/>
                  </a:path>
                </a:pathLst>
              </a:custGeom>
              <a:solidFill>
                <a:srgbClr val="77D5FF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15" id="15"/>
              <p:cNvSpPr txBox="true"/>
              <p:nvPr/>
            </p:nvSpPr>
            <p:spPr>
              <a:xfrm>
                <a:off x="0" y="-66675"/>
                <a:ext cx="2061100" cy="30632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899"/>
                  </a:lnSpc>
                </a:pPr>
              </a:p>
            </p:txBody>
          </p:sp>
        </p:grpSp>
      </p:grpSp>
      <p:grpSp>
        <p:nvGrpSpPr>
          <p:cNvPr name="Group 16" id="16"/>
          <p:cNvGrpSpPr/>
          <p:nvPr/>
        </p:nvGrpSpPr>
        <p:grpSpPr>
          <a:xfrm rot="0">
            <a:off x="1249100" y="5881399"/>
            <a:ext cx="8681202" cy="1062326"/>
            <a:chOff x="0" y="0"/>
            <a:chExt cx="11574936" cy="1416434"/>
          </a:xfrm>
        </p:grpSpPr>
        <p:grpSp>
          <p:nvGrpSpPr>
            <p:cNvPr name="Group 17" id="17"/>
            <p:cNvGrpSpPr/>
            <p:nvPr/>
          </p:nvGrpSpPr>
          <p:grpSpPr>
            <a:xfrm rot="0">
              <a:off x="250012" y="203200"/>
              <a:ext cx="11324925" cy="1213234"/>
              <a:chOff x="0" y="0"/>
              <a:chExt cx="2237022" cy="239651"/>
            </a:xfrm>
          </p:grpSpPr>
          <p:sp>
            <p:nvSpPr>
              <p:cNvPr name="Freeform 18" id="18"/>
              <p:cNvSpPr/>
              <p:nvPr/>
            </p:nvSpPr>
            <p:spPr>
              <a:xfrm flipH="false" flipV="false" rot="0">
                <a:off x="0" y="0"/>
                <a:ext cx="2237022" cy="239651"/>
              </a:xfrm>
              <a:custGeom>
                <a:avLst/>
                <a:gdLst/>
                <a:ahLst/>
                <a:cxnLst/>
                <a:rect r="r" b="b" t="t" l="l"/>
                <a:pathLst>
                  <a:path h="239651" w="2237022">
                    <a:moveTo>
                      <a:pt x="46486" y="0"/>
                    </a:moveTo>
                    <a:lnTo>
                      <a:pt x="2190536" y="0"/>
                    </a:lnTo>
                    <a:cubicBezTo>
                      <a:pt x="2216210" y="0"/>
                      <a:pt x="2237022" y="20812"/>
                      <a:pt x="2237022" y="46486"/>
                    </a:cubicBezTo>
                    <a:lnTo>
                      <a:pt x="2237022" y="193165"/>
                    </a:lnTo>
                    <a:cubicBezTo>
                      <a:pt x="2237022" y="218839"/>
                      <a:pt x="2216210" y="239651"/>
                      <a:pt x="2190536" y="239651"/>
                    </a:cubicBezTo>
                    <a:lnTo>
                      <a:pt x="46486" y="239651"/>
                    </a:lnTo>
                    <a:cubicBezTo>
                      <a:pt x="20812" y="239651"/>
                      <a:pt x="0" y="218839"/>
                      <a:pt x="0" y="193165"/>
                    </a:cubicBezTo>
                    <a:lnTo>
                      <a:pt x="0" y="46486"/>
                    </a:lnTo>
                    <a:cubicBezTo>
                      <a:pt x="0" y="20812"/>
                      <a:pt x="20812" y="0"/>
                      <a:pt x="46486" y="0"/>
                    </a:cubicBezTo>
                    <a:close/>
                  </a:path>
                </a:pathLst>
              </a:custGeom>
              <a:solidFill>
                <a:srgbClr val="24497B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19" id="19"/>
              <p:cNvSpPr txBox="true"/>
              <p:nvPr/>
            </p:nvSpPr>
            <p:spPr>
              <a:xfrm>
                <a:off x="0" y="-66675"/>
                <a:ext cx="2237022" cy="30632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899"/>
                  </a:lnSpc>
                </a:pPr>
              </a:p>
            </p:txBody>
          </p:sp>
        </p:grpSp>
        <p:grpSp>
          <p:nvGrpSpPr>
            <p:cNvPr name="Group 20" id="20"/>
            <p:cNvGrpSpPr/>
            <p:nvPr/>
          </p:nvGrpSpPr>
          <p:grpSpPr>
            <a:xfrm rot="0">
              <a:off x="0" y="0"/>
              <a:ext cx="11324925" cy="1213234"/>
              <a:chOff x="0" y="0"/>
              <a:chExt cx="2237022" cy="239651"/>
            </a:xfrm>
          </p:grpSpPr>
          <p:sp>
            <p:nvSpPr>
              <p:cNvPr name="Freeform 21" id="21"/>
              <p:cNvSpPr/>
              <p:nvPr/>
            </p:nvSpPr>
            <p:spPr>
              <a:xfrm flipH="false" flipV="false" rot="0">
                <a:off x="0" y="0"/>
                <a:ext cx="2237022" cy="239651"/>
              </a:xfrm>
              <a:custGeom>
                <a:avLst/>
                <a:gdLst/>
                <a:ahLst/>
                <a:cxnLst/>
                <a:rect r="r" b="b" t="t" l="l"/>
                <a:pathLst>
                  <a:path h="239651" w="2237022">
                    <a:moveTo>
                      <a:pt x="46486" y="0"/>
                    </a:moveTo>
                    <a:lnTo>
                      <a:pt x="2190536" y="0"/>
                    </a:lnTo>
                    <a:cubicBezTo>
                      <a:pt x="2216210" y="0"/>
                      <a:pt x="2237022" y="20812"/>
                      <a:pt x="2237022" y="46486"/>
                    </a:cubicBezTo>
                    <a:lnTo>
                      <a:pt x="2237022" y="193165"/>
                    </a:lnTo>
                    <a:cubicBezTo>
                      <a:pt x="2237022" y="218839"/>
                      <a:pt x="2216210" y="239651"/>
                      <a:pt x="2190536" y="239651"/>
                    </a:cubicBezTo>
                    <a:lnTo>
                      <a:pt x="46486" y="239651"/>
                    </a:lnTo>
                    <a:cubicBezTo>
                      <a:pt x="20812" y="239651"/>
                      <a:pt x="0" y="218839"/>
                      <a:pt x="0" y="193165"/>
                    </a:cubicBezTo>
                    <a:lnTo>
                      <a:pt x="0" y="46486"/>
                    </a:lnTo>
                    <a:cubicBezTo>
                      <a:pt x="0" y="20812"/>
                      <a:pt x="20812" y="0"/>
                      <a:pt x="46486" y="0"/>
                    </a:cubicBezTo>
                    <a:close/>
                  </a:path>
                </a:pathLst>
              </a:custGeom>
              <a:solidFill>
                <a:srgbClr val="77D5FF"/>
              </a:solidFill>
              <a:ln cap="rnd">
                <a:noFill/>
                <a:prstDash val="solid"/>
                <a:round/>
              </a:ln>
            </p:spPr>
          </p:sp>
          <p:sp>
            <p:nvSpPr>
              <p:cNvPr name="TextBox 22" id="22"/>
              <p:cNvSpPr txBox="true"/>
              <p:nvPr/>
            </p:nvSpPr>
            <p:spPr>
              <a:xfrm>
                <a:off x="0" y="-66675"/>
                <a:ext cx="2237022" cy="30632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l">
                  <a:lnSpc>
                    <a:spcPts val="4899"/>
                  </a:lnSpc>
                </a:pPr>
              </a:p>
            </p:txBody>
          </p:sp>
        </p:grpSp>
      </p:grpSp>
      <p:sp>
        <p:nvSpPr>
          <p:cNvPr name="TextBox 23" id="23"/>
          <p:cNvSpPr txBox="true"/>
          <p:nvPr/>
        </p:nvSpPr>
        <p:spPr>
          <a:xfrm rot="0">
            <a:off x="1028700" y="1219200"/>
            <a:ext cx="9613762" cy="13303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999"/>
              </a:lnSpc>
            </a:pPr>
            <a:r>
              <a:rPr lang="en-US" sz="9999" spc="-179">
                <a:solidFill>
                  <a:srgbClr val="24497B"/>
                </a:solidFill>
                <a:latin typeface="Anton"/>
                <a:ea typeface="Anton"/>
                <a:cs typeface="Anton"/>
                <a:sym typeface="Anton"/>
              </a:rPr>
              <a:t>OBJETIVOS</a:t>
            </a:r>
          </a:p>
        </p:txBody>
      </p:sp>
      <p:grpSp>
        <p:nvGrpSpPr>
          <p:cNvPr name="Group 24" id="24"/>
          <p:cNvGrpSpPr/>
          <p:nvPr/>
        </p:nvGrpSpPr>
        <p:grpSpPr>
          <a:xfrm rot="0">
            <a:off x="0" y="9578005"/>
            <a:ext cx="18288000" cy="2135666"/>
            <a:chOff x="0" y="0"/>
            <a:chExt cx="4816593" cy="562480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4816592" cy="562480"/>
            </a:xfrm>
            <a:custGeom>
              <a:avLst/>
              <a:gdLst/>
              <a:ahLst/>
              <a:cxnLst/>
              <a:rect r="r" b="b" t="t" l="l"/>
              <a:pathLst>
                <a:path h="562480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562480"/>
                  </a:lnTo>
                  <a:lnTo>
                    <a:pt x="0" y="562480"/>
                  </a:lnTo>
                  <a:close/>
                </a:path>
              </a:pathLst>
            </a:custGeom>
            <a:solidFill>
              <a:srgbClr val="24497B"/>
            </a:solidFill>
          </p:spPr>
        </p:sp>
        <p:sp>
          <p:nvSpPr>
            <p:cNvPr name="TextBox 26" id="26"/>
            <p:cNvSpPr txBox="true"/>
            <p:nvPr/>
          </p:nvSpPr>
          <p:spPr>
            <a:xfrm>
              <a:off x="0" y="-38100"/>
              <a:ext cx="4816593" cy="6005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38"/>
                </a:lnSpc>
              </a:pPr>
            </a:p>
          </p:txBody>
        </p:sp>
      </p:grpSp>
      <p:sp>
        <p:nvSpPr>
          <p:cNvPr name="TextBox 27" id="27"/>
          <p:cNvSpPr txBox="true"/>
          <p:nvPr/>
        </p:nvSpPr>
        <p:spPr>
          <a:xfrm rot="0">
            <a:off x="1028700" y="2698621"/>
            <a:ext cx="16230600" cy="1780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Los objetivos exp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resarán lo que se pretende lograr al final de la investigación, es decir, fijarán los alcances del problema. Estos deberán ser concretos, evaluables y relevantes. 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028700" y="4819967"/>
            <a:ext cx="16230600" cy="41808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reguntas a las que debe de responder la formulación de los objetivos:</a:t>
            </a:r>
          </a:p>
          <a:p>
            <a:pPr algn="l">
              <a:lnSpc>
                <a:spcPts val="4759"/>
              </a:lnSpc>
            </a:pP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¿Qué quiero hacer en la investigación?</a:t>
            </a:r>
          </a:p>
          <a:p>
            <a:pPr algn="l">
              <a:lnSpc>
                <a:spcPts val="4759"/>
              </a:lnSpc>
            </a:pP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¿Qué es lo que busco conocer?</a:t>
            </a:r>
          </a:p>
          <a:p>
            <a:pPr algn="l">
              <a:lnSpc>
                <a:spcPts val="4759"/>
              </a:lnSpc>
            </a:pP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¿A dónde quiero llegar? 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1219200"/>
            <a:ext cx="16230600" cy="13303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999"/>
              </a:lnSpc>
            </a:pPr>
            <a:r>
              <a:rPr lang="en-US" sz="9999" spc="-179">
                <a:solidFill>
                  <a:srgbClr val="24497B"/>
                </a:solidFill>
                <a:latin typeface="Anton"/>
                <a:ea typeface="Anton"/>
                <a:cs typeface="Anton"/>
                <a:sym typeface="Anton"/>
              </a:rPr>
              <a:t>MARCO TEÓRICO CONCEPTUAL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0" y="9578005"/>
            <a:ext cx="18288000" cy="2135666"/>
            <a:chOff x="0" y="0"/>
            <a:chExt cx="4816593" cy="56248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816592" cy="562480"/>
            </a:xfrm>
            <a:custGeom>
              <a:avLst/>
              <a:gdLst/>
              <a:ahLst/>
              <a:cxnLst/>
              <a:rect r="r" b="b" t="t" l="l"/>
              <a:pathLst>
                <a:path h="562480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562480"/>
                  </a:lnTo>
                  <a:lnTo>
                    <a:pt x="0" y="562480"/>
                  </a:lnTo>
                  <a:close/>
                </a:path>
              </a:pathLst>
            </a:custGeom>
            <a:solidFill>
              <a:srgbClr val="24497B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816593" cy="6005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38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028700" y="2646135"/>
            <a:ext cx="16230600" cy="41808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Se describen las teorías, enfoques teóricos, postulados, conceptos, etc. que sustentan el abordaje y/o construcción del objeto de estudio y toda la investigación en 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general. </a:t>
            </a:r>
          </a:p>
          <a:p>
            <a:pPr algn="l">
              <a:lnSpc>
                <a:spcPts val="4759"/>
              </a:lnSpc>
            </a:pPr>
          </a:p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Este apartado es muy importante, ya que proporciona un carácter de seriedad académica y separa lo que sería una indagación de sentido común de una verdadera investigación.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1219200"/>
            <a:ext cx="16230600" cy="13303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999"/>
              </a:lnSpc>
            </a:pPr>
            <a:r>
              <a:rPr lang="en-US" sz="9999" spc="-179">
                <a:solidFill>
                  <a:srgbClr val="24497B"/>
                </a:solidFill>
                <a:latin typeface="Anton"/>
                <a:ea typeface="Anton"/>
                <a:cs typeface="Anton"/>
                <a:sym typeface="Anton"/>
              </a:rPr>
              <a:t>METODOLOGÍA DE LA INVESTIGACIÓN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0" y="9578005"/>
            <a:ext cx="18288000" cy="2135666"/>
            <a:chOff x="0" y="0"/>
            <a:chExt cx="4816593" cy="56248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816592" cy="562480"/>
            </a:xfrm>
            <a:custGeom>
              <a:avLst/>
              <a:gdLst/>
              <a:ahLst/>
              <a:cxnLst/>
              <a:rect r="r" b="b" t="t" l="l"/>
              <a:pathLst>
                <a:path h="562480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562480"/>
                  </a:lnTo>
                  <a:lnTo>
                    <a:pt x="0" y="562480"/>
                  </a:lnTo>
                  <a:close/>
                </a:path>
              </a:pathLst>
            </a:custGeom>
            <a:solidFill>
              <a:srgbClr val="24497B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816593" cy="60058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38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028700" y="2637502"/>
            <a:ext cx="16230600" cy="1780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 un proceso sistemático que permite organizar y desarrollar un estudio de manera ordenada. Se divide principalmente en dos enfoques: el c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ualitativo y 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el 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cuantitativo.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28700" y="4819967"/>
            <a:ext cx="16230600" cy="41808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Los métodos </a:t>
            </a:r>
            <a:r>
              <a:rPr lang="en-US" sz="33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cualitativos 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son p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ropios de las ciencias sociales y humanas, porque se centran no en la cantidad o lo numérico sino en la “calidad”: opiniones, experiencias, testimonios que permitan dar cuenta de actitudes, comportamientos, hábitos, etc. </a:t>
            </a:r>
          </a:p>
          <a:p>
            <a:pPr algn="l">
              <a:lnSpc>
                <a:spcPts val="4759"/>
              </a:lnSpc>
            </a:pPr>
          </a:p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Sin embargo, muchas veces las ciencias sociales o humanas también se valen de métodos </a:t>
            </a:r>
            <a:r>
              <a:rPr lang="en-US" b="true" sz="33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cuantitativos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para obtener cantidades, porcentajes o estadísticas.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DAHKdaJpBv0</dc:identifier>
  <dcterms:modified xsi:type="dcterms:W3CDTF">2011-08-01T06:04:30Z</dcterms:modified>
  <cp:revision>1</cp:revision>
  <dc:title>Guía para elaborar tu tesina</dc:title>
</cp:coreProperties>
</file>