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78" r:id="rId2"/>
    <p:sldId id="259" r:id="rId3"/>
    <p:sldId id="258" r:id="rId4"/>
    <p:sldId id="260" r:id="rId5"/>
    <p:sldId id="261" r:id="rId6"/>
    <p:sldId id="274" r:id="rId7"/>
    <p:sldId id="275" r:id="rId8"/>
    <p:sldId id="264" r:id="rId9"/>
    <p:sldId id="265" r:id="rId10"/>
    <p:sldId id="266" r:id="rId11"/>
    <p:sldId id="267" r:id="rId12"/>
    <p:sldId id="268" r:id="rId13"/>
    <p:sldId id="269" r:id="rId14"/>
    <p:sldId id="276" r:id="rId15"/>
    <p:sldId id="271" r:id="rId16"/>
    <p:sldId id="272" r:id="rId17"/>
  </p:sldIdLst>
  <p:sldSz cx="18288000" cy="10287000"/>
  <p:notesSz cx="6858000" cy="9144000"/>
  <p:embeddedFontLst>
    <p:embeddedFont>
      <p:font typeface="Open Sans" panose="020B0606030504020204" pitchFamily="34" charset="0"/>
      <p:regular r:id="rId19"/>
      <p:bold r:id="rId20"/>
      <p:italic r:id="rId21"/>
      <p:boldItalic r:id="rId22"/>
    </p:embeddedFont>
    <p:embeddedFont>
      <p:font typeface="Open Sans Bold" panose="020B0806030504020204" pitchFamily="34" charset="0"/>
      <p:bold r:id="rId23"/>
    </p:embeddedFont>
    <p:embeddedFont>
      <p:font typeface="Ruda" panose="020B0604020202020204" charset="0"/>
      <p:regular r:id="rId24"/>
    </p:embeddedFont>
    <p:embeddedFont>
      <p:font typeface="Ruda Ultra-Bold" panose="020B0604020202020204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98" autoAdjust="0"/>
    <p:restoredTop sz="96327" autoAdjust="0"/>
  </p:normalViewPr>
  <p:slideViewPr>
    <p:cSldViewPr>
      <p:cViewPr>
        <p:scale>
          <a:sx n="40" d="100"/>
          <a:sy n="40" d="100"/>
        </p:scale>
        <p:origin x="252" y="4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DD1A2D-80B4-B346-B20A-FAECC172468B}" type="datetimeFigureOut">
              <a:rPr lang="es-MX" smtClean="0"/>
              <a:t>21/08/2026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0A1FB-EE1F-C942-9A8A-333174E0F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1017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0A1FB-EE1F-C942-9A8A-333174E0F9D1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5253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clean_modern_presentation_slide_cover_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287999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39192" y="9806941"/>
            <a:ext cx="3228769" cy="2654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464646"/>
                </a:solidFill>
                <a:latin typeface="Calibri"/>
              </a:defRPr>
            </a:pPr>
            <a:r>
              <a:rPr sz="1125"/>
              <a:t>Imagen de portada generada con IA (OpenAI, 2026).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78764" y="487881"/>
            <a:ext cx="8209236" cy="9258300"/>
            <a:chOff x="0" y="0"/>
            <a:chExt cx="12192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2500" b="12500"/>
            <a:stretch>
              <a:fillRect/>
            </a:stretch>
          </p:blipFill>
          <p:spPr>
            <a:xfrm>
              <a:off x="0" y="0"/>
              <a:ext cx="12192000" cy="13716000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601980" y="2247900"/>
            <a:ext cx="8883700" cy="52861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44865" lvl="1" indent="-272432">
              <a:lnSpc>
                <a:spcPct val="150000"/>
              </a:lnSpc>
              <a:buFont typeface="Arial"/>
              <a:buChar char="•"/>
            </a:pPr>
            <a:r>
              <a:rPr lang="es-ES_tradnl" sz="2900" dirty="0">
                <a:solidFill>
                  <a:srgbClr val="000000"/>
                </a:solidFill>
                <a:ea typeface="Open Sans"/>
                <a:cs typeface="Arial" panose="020B0604020202020204" pitchFamily="34" charset="0"/>
                <a:sym typeface="Open Sans"/>
              </a:rPr>
              <a:t>¿Por qué unas personas confían en el gobierno y otras no?</a:t>
            </a:r>
          </a:p>
          <a:p>
            <a:pPr marL="544865" lvl="1" indent="-272432">
              <a:lnSpc>
                <a:spcPct val="150000"/>
              </a:lnSpc>
              <a:buFont typeface="Arial"/>
              <a:buChar char="•"/>
            </a:pPr>
            <a:r>
              <a:rPr lang="es-ES_tradnl" sz="2900" dirty="0">
                <a:solidFill>
                  <a:srgbClr val="000000"/>
                </a:solidFill>
                <a:ea typeface="Open Sans"/>
                <a:cs typeface="Arial" panose="020B0604020202020204" pitchFamily="34" charset="0"/>
                <a:sym typeface="Open Sans"/>
              </a:rPr>
              <a:t>¿Por qué existen las desigualdades?</a:t>
            </a:r>
          </a:p>
          <a:p>
            <a:pPr marL="544865" lvl="1" indent="-272432">
              <a:lnSpc>
                <a:spcPct val="150000"/>
              </a:lnSpc>
              <a:buFont typeface="Arial"/>
              <a:buChar char="•"/>
            </a:pPr>
            <a:r>
              <a:rPr lang="es-ES_tradnl" sz="2900" dirty="0">
                <a:solidFill>
                  <a:srgbClr val="000000"/>
                </a:solidFill>
                <a:ea typeface="Open Sans"/>
                <a:cs typeface="Arial" panose="020B0604020202020204" pitchFamily="34" charset="0"/>
                <a:sym typeface="Open Sans"/>
              </a:rPr>
              <a:t>¿Por qué obedecemos leyes?</a:t>
            </a:r>
          </a:p>
          <a:p>
            <a:pPr marL="544865" lvl="1" indent="-272432">
              <a:lnSpc>
                <a:spcPct val="150000"/>
              </a:lnSpc>
              <a:buFont typeface="Arial"/>
              <a:buChar char="•"/>
            </a:pPr>
            <a:r>
              <a:rPr lang="es-ES_tradnl" sz="2900" dirty="0">
                <a:solidFill>
                  <a:srgbClr val="000000"/>
                </a:solidFill>
                <a:ea typeface="Open Sans"/>
                <a:cs typeface="Arial" panose="020B0604020202020204" pitchFamily="34" charset="0"/>
                <a:sym typeface="Open Sans"/>
              </a:rPr>
              <a:t>¿Por qué usamos redes sociales de determinada manera?</a:t>
            </a:r>
          </a:p>
          <a:p>
            <a:pPr marL="544865" lvl="1" indent="-272432">
              <a:lnSpc>
                <a:spcPct val="150000"/>
              </a:lnSpc>
              <a:buFont typeface="Arial"/>
              <a:buChar char="•"/>
            </a:pPr>
            <a:r>
              <a:rPr lang="es-ES_tradnl" sz="2900" dirty="0">
                <a:solidFill>
                  <a:srgbClr val="000000"/>
                </a:solidFill>
                <a:ea typeface="Open Sans"/>
                <a:cs typeface="Arial" panose="020B0604020202020204" pitchFamily="34" charset="0"/>
                <a:sym typeface="Open Sans"/>
              </a:rPr>
              <a:t>¿Por qué cambian las costumbres?</a:t>
            </a:r>
          </a:p>
          <a:p>
            <a:pPr>
              <a:lnSpc>
                <a:spcPct val="150000"/>
              </a:lnSpc>
            </a:pPr>
            <a:endParaRPr lang="es-ES_tradnl" sz="2900" dirty="0">
              <a:solidFill>
                <a:srgbClr val="000000"/>
              </a:solidFill>
              <a:ea typeface="Open Sans"/>
              <a:cs typeface="Open Sans"/>
              <a:sym typeface="Open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81907" y="822767"/>
            <a:ext cx="9523845" cy="683007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406404" lvl="1" algn="ctr">
              <a:lnSpc>
                <a:spcPct val="150000"/>
              </a:lnSpc>
            </a:pPr>
            <a:r>
              <a:rPr lang="en-US" sz="3300" b="1" dirty="0">
                <a:latin typeface="+mj-lt"/>
                <a:ea typeface="+mj-ea"/>
                <a:cs typeface="Arial" panose="020B0604020202020204" pitchFamily="34" charset="0"/>
                <a:sym typeface="Open Sans"/>
              </a:rPr>
              <a:t>PREGUNTAS SOBRE LO QUE DAMOS POR HECHO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1833243" y="191670"/>
            <a:ext cx="5957317" cy="2486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  <a:sym typeface="Open Sans"/>
              </a:rPr>
              <a:t>¿POR QUÉ EL MUNDO FUNCIONA COMO FUNCIONA?</a:t>
            </a:r>
          </a:p>
        </p:txBody>
      </p:sp>
      <p:cxnSp>
        <p:nvCxnSpPr>
          <p:cNvPr id="2063" name="Straight Connector 2062">
            <a:extLst>
              <a:ext uri="{FF2B5EF4-FFF2-40B4-BE49-F238E27FC236}">
                <a16:creationId xmlns:a16="http://schemas.microsoft.com/office/drawing/2014/main" id="{822A5670-0F7B-4199-AEAB-33FBA9CEA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80440" y="-1"/>
            <a:ext cx="0" cy="6857999"/>
          </a:xfrm>
          <a:prstGeom prst="line">
            <a:avLst/>
          </a:prstGeom>
          <a:ln w="3810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 descr="Atascado y estresado: cómo afecta el tráfico a tu salud - The New York Times">
            <a:extLst>
              <a:ext uri="{FF2B5EF4-FFF2-40B4-BE49-F238E27FC236}">
                <a16:creationId xmlns:a16="http://schemas.microsoft.com/office/drawing/2014/main" id="{DF36F5FB-744A-F4C1-DC48-E2A30B35F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9555" y="726250"/>
            <a:ext cx="3942427" cy="215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5" name="Straight Connector 2064">
            <a:extLst>
              <a:ext uri="{FF2B5EF4-FFF2-40B4-BE49-F238E27FC236}">
                <a16:creationId xmlns:a16="http://schemas.microsoft.com/office/drawing/2014/main" id="{8BB1744D-A7DF-4B65-B6E3-DCF12BB2D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80440" y="3343155"/>
            <a:ext cx="4315553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6" name="Picture 8" descr="Servicio de red social - Wikipedia, la enciclopedia libre">
            <a:extLst>
              <a:ext uri="{FF2B5EF4-FFF2-40B4-BE49-F238E27FC236}">
                <a16:creationId xmlns:a16="http://schemas.microsoft.com/office/drawing/2014/main" id="{702C79CB-BA3D-6499-A087-B68C5804F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3978" y="3777610"/>
            <a:ext cx="3942429" cy="241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67" name="Straight Connector 2066">
            <a:extLst>
              <a:ext uri="{FF2B5EF4-FFF2-40B4-BE49-F238E27FC236}">
                <a16:creationId xmlns:a16="http://schemas.microsoft.com/office/drawing/2014/main" id="{882DD753-EA38-4E86-91FB-05041A44A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851857"/>
            <a:ext cx="11295993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8" name="Picture 10" descr="Nuestro trabajo para proteger la integridad de las elecciones en Coahuila e  Hidalgo | Acerca de Meta">
            <a:extLst>
              <a:ext uri="{FF2B5EF4-FFF2-40B4-BE49-F238E27FC236}">
                <a16:creationId xmlns:a16="http://schemas.microsoft.com/office/drawing/2014/main" id="{843B93C6-B1B5-20DB-D497-99D18E31A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913" y="7520921"/>
            <a:ext cx="3331580" cy="186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Uso del móvil en el aula: ¿a favor o en contra? | idDOCENTE">
            <a:extLst>
              <a:ext uri="{FF2B5EF4-FFF2-40B4-BE49-F238E27FC236}">
                <a16:creationId xmlns:a16="http://schemas.microsoft.com/office/drawing/2014/main" id="{7C3F6319-A0C6-6516-1B1A-D161CB7C6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3392" y="7367749"/>
            <a:ext cx="4568282" cy="217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4"/>
          <p:cNvSpPr txBox="1"/>
          <p:nvPr/>
        </p:nvSpPr>
        <p:spPr>
          <a:xfrm>
            <a:off x="12115807" y="2886127"/>
            <a:ext cx="5424908" cy="63881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_tradnl" sz="3000" dirty="0">
                <a:sym typeface="Open Sans"/>
              </a:rPr>
              <a:t>Muchos fenómenos cotidianos pueden convertirse en preguntas sobre la sociedad y la política:</a:t>
            </a:r>
          </a:p>
          <a:p>
            <a:pPr marL="544865" lvl="1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3000" dirty="0">
                <a:sym typeface="Open Sans"/>
              </a:rPr>
              <a:t>Uso del celular </a:t>
            </a:r>
          </a:p>
          <a:p>
            <a:pPr marL="544865" lvl="1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3000" dirty="0">
                <a:sym typeface="Open Sans"/>
              </a:rPr>
              <a:t>Una manifestación </a:t>
            </a:r>
          </a:p>
          <a:p>
            <a:pPr marL="544865" lvl="1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3000" dirty="0">
                <a:sym typeface="Open Sans"/>
              </a:rPr>
              <a:t>Tráfico </a:t>
            </a:r>
          </a:p>
          <a:p>
            <a:pPr marL="544865" lvl="1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3000" dirty="0">
                <a:sym typeface="Open Sans"/>
              </a:rPr>
              <a:t>Elecciones </a:t>
            </a:r>
          </a:p>
          <a:p>
            <a:pPr marL="544865" lvl="1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_tradnl" sz="3000" dirty="0">
                <a:sym typeface="Open Sans"/>
              </a:rPr>
              <a:t>Redes sociales </a:t>
            </a:r>
          </a:p>
        </p:txBody>
      </p:sp>
      <p:cxnSp>
        <p:nvCxnSpPr>
          <p:cNvPr id="2069" name="Straight Connector 2068">
            <a:extLst>
              <a:ext uri="{FF2B5EF4-FFF2-40B4-BE49-F238E27FC236}">
                <a16:creationId xmlns:a16="http://schemas.microsoft.com/office/drawing/2014/main" id="{6DA63E78-7704-45EF-B5D3-EADDF5D82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2595393" y="8560218"/>
            <a:ext cx="3429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2">
            <a:extLst>
              <a:ext uri="{FF2B5EF4-FFF2-40B4-BE49-F238E27FC236}">
                <a16:creationId xmlns:a16="http://schemas.microsoft.com/office/drawing/2014/main" id="{AEADCEA6-EFF8-C87C-0432-0529C9752ACE}"/>
              </a:ext>
            </a:extLst>
          </p:cNvPr>
          <p:cNvGrpSpPr/>
          <p:nvPr/>
        </p:nvGrpSpPr>
        <p:grpSpPr>
          <a:xfrm>
            <a:off x="1277164" y="507844"/>
            <a:ext cx="4598856" cy="5713288"/>
            <a:chOff x="0" y="0"/>
            <a:chExt cx="7520858" cy="10269794"/>
          </a:xfrm>
        </p:grpSpPr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492E7A3D-8154-D6D6-F9FF-D698FE78E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1583" b="11583"/>
            <a:stretch>
              <a:fillRect/>
            </a:stretch>
          </p:blipFill>
          <p:spPr>
            <a:xfrm>
              <a:off x="0" y="0"/>
              <a:ext cx="7520858" cy="102697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1555718"/>
            <a:ext cx="8821723" cy="4236684"/>
            <a:chOff x="0" y="0"/>
            <a:chExt cx="11762298" cy="564891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7982" b="17982"/>
            <a:stretch>
              <a:fillRect/>
            </a:stretch>
          </p:blipFill>
          <p:spPr>
            <a:xfrm>
              <a:off x="0" y="0"/>
              <a:ext cx="11762298" cy="5648911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143000" y="8885134"/>
            <a:ext cx="16637001" cy="430887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ea typeface="Open Sans Bold"/>
                <a:cs typeface="Arial" panose="020B0604020202020204" pitchFamily="34" charset="0"/>
                <a:sym typeface="Open Sans Bold"/>
              </a:rPr>
              <a:t>LA TEORÍA SOCIAL INTENTA EXPLICAR AQUELLO QUE NORMALMENTE DAMOS POR HECHO</a:t>
            </a:r>
            <a:r>
              <a:rPr lang="en-US" sz="2800" dirty="0">
                <a:solidFill>
                  <a:srgbClr val="000000"/>
                </a:solidFill>
                <a:ea typeface="Open Sans"/>
                <a:cs typeface="Arial" panose="020B0604020202020204" pitchFamily="34" charset="0"/>
                <a:sym typeface="Open Sans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56161" y="1191717"/>
            <a:ext cx="7270009" cy="1107996"/>
          </a:xfrm>
          <a:prstGeom prst="rect">
            <a:avLst/>
          </a:prstGeom>
        </p:spPr>
        <p:txBody>
          <a:bodyPr lIns="0" tIns="0" rIns="0" bIns="0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+mj-lt"/>
                <a:ea typeface="Open Sans"/>
                <a:cs typeface="Arial" panose="020B0604020202020204" pitchFamily="34" charset="0"/>
                <a:sym typeface="Open Sans"/>
              </a:rPr>
              <a:t>¿QUÉ ESTUDIA LA TEORÍA SOCIAL?</a:t>
            </a:r>
          </a:p>
          <a:p>
            <a:pPr algn="ctr"/>
            <a:endParaRPr lang="en-US" sz="3600" b="1" dirty="0">
              <a:solidFill>
                <a:srgbClr val="000000"/>
              </a:solidFill>
              <a:latin typeface="+mj-lt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29897" y="2638892"/>
            <a:ext cx="8203079" cy="5818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22996" lvl="1" algn="l">
              <a:lnSpc>
                <a:spcPct val="150000"/>
              </a:lnSpc>
            </a:pPr>
            <a:r>
              <a:rPr lang="es-ES_tradnl" sz="3200" dirty="0">
                <a:solidFill>
                  <a:srgbClr val="000000"/>
                </a:solidFill>
                <a:ea typeface="Open Sans"/>
                <a:cs typeface="Arial" panose="020B0604020202020204" pitchFamily="34" charset="0"/>
                <a:sym typeface="Open Sans"/>
              </a:rPr>
              <a:t>La teoría social busca explicar:</a:t>
            </a:r>
          </a:p>
          <a:p>
            <a:pPr marL="845992" lvl="1" indent="-422996" algn="l">
              <a:lnSpc>
                <a:spcPct val="150000"/>
              </a:lnSpc>
              <a:buFont typeface="Arial"/>
              <a:buChar char="•"/>
            </a:pPr>
            <a:r>
              <a:rPr lang="es-ES_tradnl" sz="3200" dirty="0">
                <a:solidFill>
                  <a:srgbClr val="000000"/>
                </a:solidFill>
                <a:ea typeface="Open Sans"/>
                <a:cs typeface="Arial" panose="020B0604020202020204" pitchFamily="34" charset="0"/>
                <a:sym typeface="Open Sans"/>
              </a:rPr>
              <a:t>Cómo se organiza la sociedad</a:t>
            </a:r>
          </a:p>
          <a:p>
            <a:pPr marL="845992" lvl="1" indent="-422996" algn="l">
              <a:lnSpc>
                <a:spcPct val="150000"/>
              </a:lnSpc>
              <a:buFont typeface="Arial"/>
              <a:buChar char="•"/>
            </a:pPr>
            <a:r>
              <a:rPr lang="es-ES_tradnl" sz="3200" dirty="0">
                <a:solidFill>
                  <a:srgbClr val="000000"/>
                </a:solidFill>
                <a:ea typeface="Open Sans"/>
                <a:cs typeface="Arial" panose="020B0604020202020204" pitchFamily="34" charset="0"/>
                <a:sym typeface="Open Sans"/>
              </a:rPr>
              <a:t>Por qué existen instituciones</a:t>
            </a:r>
          </a:p>
          <a:p>
            <a:pPr marL="845992" lvl="1" indent="-422996" algn="l">
              <a:lnSpc>
                <a:spcPct val="150000"/>
              </a:lnSpc>
              <a:buFont typeface="Arial"/>
              <a:buChar char="•"/>
            </a:pPr>
            <a:r>
              <a:rPr lang="es-ES_tradnl" sz="3200" dirty="0">
                <a:solidFill>
                  <a:srgbClr val="000000"/>
                </a:solidFill>
                <a:ea typeface="Open Sans"/>
                <a:cs typeface="Arial" panose="020B0604020202020204" pitchFamily="34" charset="0"/>
                <a:sym typeface="Open Sans"/>
              </a:rPr>
              <a:t>Cómo surgen los conflictos</a:t>
            </a:r>
          </a:p>
          <a:p>
            <a:pPr marL="845992" lvl="1" indent="-422996" algn="l">
              <a:lnSpc>
                <a:spcPct val="150000"/>
              </a:lnSpc>
              <a:buFont typeface="Arial"/>
              <a:buChar char="•"/>
            </a:pPr>
            <a:r>
              <a:rPr lang="es-ES_tradnl" sz="3200" dirty="0">
                <a:solidFill>
                  <a:srgbClr val="000000"/>
                </a:solidFill>
                <a:ea typeface="Open Sans"/>
                <a:cs typeface="Arial" panose="020B0604020202020204" pitchFamily="34" charset="0"/>
                <a:sym typeface="Open Sans"/>
              </a:rPr>
              <a:t>Por qué las personas actúan de determinadas maneras</a:t>
            </a:r>
          </a:p>
          <a:p>
            <a:pPr marL="845992" lvl="1" indent="-422996" algn="l">
              <a:lnSpc>
                <a:spcPct val="150000"/>
              </a:lnSpc>
              <a:buFont typeface="Arial"/>
              <a:buChar char="•"/>
            </a:pPr>
            <a:r>
              <a:rPr lang="es-ES_tradnl" sz="3200" dirty="0">
                <a:solidFill>
                  <a:srgbClr val="000000"/>
                </a:solidFill>
                <a:ea typeface="Open Sans"/>
                <a:cs typeface="Arial" panose="020B0604020202020204" pitchFamily="34" charset="0"/>
                <a:sym typeface="Open Sans"/>
              </a:rPr>
              <a:t>Cómo y por qué cambian las sociedades</a:t>
            </a:r>
          </a:p>
          <a:p>
            <a:pPr algn="l">
              <a:lnSpc>
                <a:spcPct val="150000"/>
              </a:lnSpc>
            </a:pPr>
            <a:endParaRPr lang="es-ES_tradnl" sz="3200" dirty="0">
              <a:solidFill>
                <a:srgbClr val="000000"/>
              </a:solidFill>
              <a:ea typeface="Open Sans"/>
              <a:cs typeface="Arial" panose="020B0604020202020204" pitchFamily="34" charset="0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3170338" y="660400"/>
            <a:ext cx="9060896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5"/>
              </a:lnSpc>
            </a:pPr>
            <a:r>
              <a:rPr lang="es-ES_tradnl" sz="3600" b="1" i="1" dirty="0">
                <a:solidFill>
                  <a:srgbClr val="000000"/>
                </a:solidFill>
                <a:latin typeface="+mj-lt"/>
                <a:ea typeface="Open Sans Bold Italics"/>
                <a:cs typeface="Arial" panose="020B0604020202020204" pitchFamily="34" charset="0"/>
                <a:sym typeface="Open Sans Bold Italics"/>
              </a:rPr>
              <a:t>¿DÓNDE ENCONTRAMOS TEORÍA SOCIAL?</a:t>
            </a:r>
          </a:p>
        </p:txBody>
      </p:sp>
      <p:graphicFrame>
        <p:nvGraphicFramePr>
          <p:cNvPr id="7" name="Tabla 7">
            <a:extLst>
              <a:ext uri="{FF2B5EF4-FFF2-40B4-BE49-F238E27FC236}">
                <a16:creationId xmlns:a16="http://schemas.microsoft.com/office/drawing/2014/main" id="{C3DD1C2C-397B-D5B5-2504-32A788F78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385991"/>
              </p:ext>
            </p:extLst>
          </p:nvPr>
        </p:nvGraphicFramePr>
        <p:xfrm>
          <a:off x="1556874" y="1735279"/>
          <a:ext cx="10666753" cy="442067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877473">
                  <a:extLst>
                    <a:ext uri="{9D8B030D-6E8A-4147-A177-3AD203B41FA5}">
                      <a16:colId xmlns:a16="http://schemas.microsoft.com/office/drawing/2014/main" val="1465539183"/>
                    </a:ext>
                  </a:extLst>
                </a:gridCol>
                <a:gridCol w="6789280">
                  <a:extLst>
                    <a:ext uri="{9D8B030D-6E8A-4147-A177-3AD203B41FA5}">
                      <a16:colId xmlns:a16="http://schemas.microsoft.com/office/drawing/2014/main" val="758371619"/>
                    </a:ext>
                  </a:extLst>
                </a:gridCol>
              </a:tblGrid>
              <a:tr h="5875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2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Situación cotidiana</a:t>
                      </a:r>
                      <a:endParaRPr lang="es-MX" sz="2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6440" marR="116440" marT="58220" marB="5822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2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Pregunta de teoría social</a:t>
                      </a:r>
                      <a:endParaRPr lang="es-MX" sz="2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6440" marR="116440" marT="58220" marB="58220" anchor="ctr"/>
                </a:tc>
                <a:extLst>
                  <a:ext uri="{0D108BD9-81ED-4DB2-BD59-A6C34878D82A}">
                    <a16:rowId xmlns:a16="http://schemas.microsoft.com/office/drawing/2014/main" val="2061538015"/>
                  </a:ext>
                </a:extLst>
              </a:tr>
              <a:tr h="10285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2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TikTok</a:t>
                      </a:r>
                      <a:endParaRPr lang="es-MX" sz="28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6440" marR="116440" marT="58220" marB="5822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2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¿Cómo influyen las redes en nuestras relaciones?</a:t>
                      </a:r>
                      <a:endParaRPr lang="es-MX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6440" marR="116440" marT="58220" marB="58220" anchor="ctr"/>
                </a:tc>
                <a:extLst>
                  <a:ext uri="{0D108BD9-81ED-4DB2-BD59-A6C34878D82A}">
                    <a16:rowId xmlns:a16="http://schemas.microsoft.com/office/drawing/2014/main" val="829645003"/>
                  </a:ext>
                </a:extLst>
              </a:tr>
              <a:tr h="5875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2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Elecciones</a:t>
                      </a:r>
                      <a:endParaRPr lang="es-MX" sz="28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6440" marR="116440" marT="58220" marB="5822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2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¿Por qué votamos?</a:t>
                      </a:r>
                      <a:endParaRPr lang="es-MX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6440" marR="116440" marT="58220" marB="58220" anchor="ctr"/>
                </a:tc>
                <a:extLst>
                  <a:ext uri="{0D108BD9-81ED-4DB2-BD59-A6C34878D82A}">
                    <a16:rowId xmlns:a16="http://schemas.microsoft.com/office/drawing/2014/main" val="2710211082"/>
                  </a:ext>
                </a:extLst>
              </a:tr>
              <a:tr h="5875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2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Violencia</a:t>
                      </a:r>
                      <a:endParaRPr lang="es-MX" sz="28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6440" marR="116440" marT="58220" marB="5822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2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¿De dónde surge el conflicto social?</a:t>
                      </a:r>
                      <a:endParaRPr lang="es-MX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6440" marR="116440" marT="58220" marB="58220" anchor="ctr"/>
                </a:tc>
                <a:extLst>
                  <a:ext uri="{0D108BD9-81ED-4DB2-BD59-A6C34878D82A}">
                    <a16:rowId xmlns:a16="http://schemas.microsoft.com/office/drawing/2014/main" val="462071270"/>
                  </a:ext>
                </a:extLst>
              </a:tr>
              <a:tr h="46660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2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Universidad</a:t>
                      </a:r>
                      <a:endParaRPr lang="es-MX" sz="28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6440" marR="116440" marT="58220" marB="5822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2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¿Por qué existen reglas?</a:t>
                      </a:r>
                      <a:endParaRPr lang="es-MX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6440" marR="116440" marT="58220" marB="58220" anchor="ctr"/>
                </a:tc>
                <a:extLst>
                  <a:ext uri="{0D108BD9-81ED-4DB2-BD59-A6C34878D82A}">
                    <a16:rowId xmlns:a16="http://schemas.microsoft.com/office/drawing/2014/main" val="222272194"/>
                  </a:ext>
                </a:extLst>
              </a:tr>
              <a:tr h="46660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2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Familia</a:t>
                      </a:r>
                      <a:endParaRPr lang="es-MX" sz="28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6440" marR="116440" marT="58220" marB="5822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2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¿Cómo aprendemos valores?</a:t>
                      </a:r>
                      <a:endParaRPr lang="es-MX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6440" marR="116440" marT="58220" marB="58220" anchor="ctr"/>
                </a:tc>
                <a:extLst>
                  <a:ext uri="{0D108BD9-81ED-4DB2-BD59-A6C34878D82A}">
                    <a16:rowId xmlns:a16="http://schemas.microsoft.com/office/drawing/2014/main" val="2098052336"/>
                  </a:ext>
                </a:extLst>
              </a:tr>
              <a:tr h="46660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2800" b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Trabajo</a:t>
                      </a:r>
                      <a:endParaRPr lang="es-MX" sz="28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6440" marR="116440" marT="58220" marB="5822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2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¿Por qué existen jerarquías?</a:t>
                      </a:r>
                      <a:endParaRPr lang="es-MX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6440" marR="116440" marT="58220" marB="58220" anchor="ctr"/>
                </a:tc>
                <a:extLst>
                  <a:ext uri="{0D108BD9-81ED-4DB2-BD59-A6C34878D82A}">
                    <a16:rowId xmlns:a16="http://schemas.microsoft.com/office/drawing/2014/main" val="2911575679"/>
                  </a:ext>
                </a:extLst>
              </a:tr>
            </a:tbl>
          </a:graphicData>
        </a:graphic>
      </p:graphicFrame>
      <p:pic>
        <p:nvPicPr>
          <p:cNvPr id="1026" name="Picture 2" descr="Llegaron a México observadores de la OEA para elecciones federales - France  24">
            <a:extLst>
              <a:ext uri="{FF2B5EF4-FFF2-40B4-BE49-F238E27FC236}">
                <a16:creationId xmlns:a16="http://schemas.microsoft.com/office/drawing/2014/main" id="{B7195518-6B99-1337-BA02-E0772A3D3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8635">
            <a:off x="14158298" y="1370745"/>
            <a:ext cx="35052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n qué consiste la violencia familiar? La violencia intrafamiliar.">
            <a:extLst>
              <a:ext uri="{FF2B5EF4-FFF2-40B4-BE49-F238E27FC236}">
                <a16:creationId xmlns:a16="http://schemas.microsoft.com/office/drawing/2014/main" id="{C6B809A5-2570-0B5D-FC44-D8465AC13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5483">
            <a:off x="4985251" y="7291178"/>
            <a:ext cx="3810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▷ La familia ¿Qué tipos de familia podemos encontrar?">
            <a:extLst>
              <a:ext uri="{FF2B5EF4-FFF2-40B4-BE49-F238E27FC236}">
                <a16:creationId xmlns:a16="http://schemas.microsoft.com/office/drawing/2014/main" id="{6BB0DA4A-0814-D1D5-4DBA-41A645B0C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1234" y="4697675"/>
            <a:ext cx="3302000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squema De Jerarquía De Trabajo Desde El Nivel De Gestión Hasta El  Trabajador Con Notas Coloridas. Fotos, retratos, imágenes y fotografía de  archivo libres de derecho. Image 75075561">
            <a:extLst>
              <a:ext uri="{FF2B5EF4-FFF2-40B4-BE49-F238E27FC236}">
                <a16:creationId xmlns:a16="http://schemas.microsoft.com/office/drawing/2014/main" id="{87D0B219-7126-A528-16FC-BC92EFA85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6062">
            <a:off x="14736069" y="6507917"/>
            <a:ext cx="3022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Universidades mexicanas apuestan por la expansión y el desarrollo |  Maestrías y Posgrados en México">
            <a:extLst>
              <a:ext uri="{FF2B5EF4-FFF2-40B4-BE49-F238E27FC236}">
                <a16:creationId xmlns:a16="http://schemas.microsoft.com/office/drawing/2014/main" id="{48204A7D-C790-7057-A3D2-5B232BB2F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47" y="6425367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La importancia de Tik Tok en 2021">
            <a:extLst>
              <a:ext uri="{FF2B5EF4-FFF2-40B4-BE49-F238E27FC236}">
                <a16:creationId xmlns:a16="http://schemas.microsoft.com/office/drawing/2014/main" id="{55662606-41DC-DCF6-9CCC-B7AAE1B17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029" y="6755479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1BD488-42F8-2633-6423-408CDC99D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42900"/>
            <a:ext cx="12782965" cy="1143000"/>
          </a:xfrm>
        </p:spPr>
        <p:txBody>
          <a:bodyPr>
            <a:noAutofit/>
          </a:bodyPr>
          <a:lstStyle/>
          <a:p>
            <a:pPr algn="ctr"/>
            <a:r>
              <a:rPr lang="es-MX" sz="3600" b="1" dirty="0">
                <a:cs typeface="Arial" panose="020B0604020202020204" pitchFamily="34" charset="0"/>
              </a:rPr>
              <a:t>LAS PREGUNTAS QUE ABRIERON NUEVAS FORMAS DE PENSAR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A6BC096-1193-2A26-7635-653CF643C6D2}"/>
              </a:ext>
            </a:extLst>
          </p:cNvPr>
          <p:cNvSpPr txBox="1"/>
          <p:nvPr/>
        </p:nvSpPr>
        <p:spPr>
          <a:xfrm>
            <a:off x="457199" y="9095482"/>
            <a:ext cx="170874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900" dirty="0"/>
              <a:t>Los autores clásicos siguen siendo relevantes porque formularon preguntas que continúan orientando el análisis de las sociedades contemporáneas.</a:t>
            </a:r>
          </a:p>
        </p:txBody>
      </p:sp>
      <p:pic>
        <p:nvPicPr>
          <p:cNvPr id="3074" name="Picture 2" descr="Recordamos a Auguste Comte, filósofo francés considerado como el padre del  positivismo. #MiUniversidadEsCiencia">
            <a:extLst>
              <a:ext uri="{FF2B5EF4-FFF2-40B4-BE49-F238E27FC236}">
                <a16:creationId xmlns:a16="http://schemas.microsoft.com/office/drawing/2014/main" id="{4D961D21-0419-D975-22D7-D169DAB90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1136">
            <a:off x="13500100" y="1106630"/>
            <a:ext cx="3784600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ISTORIA DE LA GEOLOGÍA Y BIOLOGÍA: HERBERT SPENCER (1820-1903): UNO DE LOS  PADRES DEL DARWINISMO SOCIAL">
            <a:extLst>
              <a:ext uri="{FF2B5EF4-FFF2-40B4-BE49-F238E27FC236}">
                <a16:creationId xmlns:a16="http://schemas.microsoft.com/office/drawing/2014/main" id="{C6E31915-AB96-F2E3-7A8D-4BB6C5605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670" y="4000500"/>
            <a:ext cx="240030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Un día como hoy nacía Karl Marx: ¿cuáles fueron sus principales aportes  teóricos?">
            <a:extLst>
              <a:ext uri="{FF2B5EF4-FFF2-40B4-BE49-F238E27FC236}">
                <a16:creationId xmlns:a16="http://schemas.microsoft.com/office/drawing/2014/main" id="{AB600723-C9DC-DAC3-7F33-A857A96B5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2005916"/>
            <a:ext cx="3416300" cy="237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375DCA0B-A2D9-F10C-C7F6-0F21777B9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74333">
            <a:off x="945132" y="4236468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121 mil resultados de imágenes, fotos de stock e ilustraciones libres de  regalías para Max weber | Shutterstock">
            <a:extLst>
              <a:ext uri="{FF2B5EF4-FFF2-40B4-BE49-F238E27FC236}">
                <a16:creationId xmlns:a16="http://schemas.microsoft.com/office/drawing/2014/main" id="{C22D99E5-F260-B525-32B6-027CCA7A0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57921">
            <a:off x="13332352" y="4639745"/>
            <a:ext cx="2743200" cy="295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5432949-712C-7244-4D04-703A3A012B6C}"/>
              </a:ext>
            </a:extLst>
          </p:cNvPr>
          <p:cNvSpPr txBox="1"/>
          <p:nvPr/>
        </p:nvSpPr>
        <p:spPr>
          <a:xfrm rot="1301002">
            <a:off x="12406097" y="3090638"/>
            <a:ext cx="457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noProof="0" dirty="0"/>
              <a:t>¿Cómo estudiar científicamente la sociedad?</a:t>
            </a:r>
            <a:endParaRPr lang="es-MX" sz="16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BBF9FE-D4AA-F02E-4BAA-6771E7B1508F}"/>
              </a:ext>
            </a:extLst>
          </p:cNvPr>
          <p:cNvSpPr txBox="1"/>
          <p:nvPr/>
        </p:nvSpPr>
        <p:spPr>
          <a:xfrm>
            <a:off x="8001000" y="7186993"/>
            <a:ext cx="396227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600" dirty="0"/>
              <a:t>¿Cómo se transforman y evolucionan las sociedades?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DB3DEFE-C22F-8801-2B4F-BA75C8243230}"/>
              </a:ext>
            </a:extLst>
          </p:cNvPr>
          <p:cNvSpPr txBox="1"/>
          <p:nvPr/>
        </p:nvSpPr>
        <p:spPr>
          <a:xfrm>
            <a:off x="4495800" y="4381500"/>
            <a:ext cx="4114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/>
              <a:t>¿Cómo explicar la desigualdad y el conflicto social?</a:t>
            </a:r>
            <a:endParaRPr lang="es-MX" sz="24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E31FC38-D6FE-6118-5BAD-05793CE6562C}"/>
              </a:ext>
            </a:extLst>
          </p:cNvPr>
          <p:cNvSpPr txBox="1"/>
          <p:nvPr/>
        </p:nvSpPr>
        <p:spPr>
          <a:xfrm rot="19642947">
            <a:off x="1167980" y="6535031"/>
            <a:ext cx="4876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700" noProof="0" dirty="0"/>
              <a:t>¿Qué mantiene cohesionada a una sociedad?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9622D52-1E9E-4CC2-887D-FA23B82F0374}"/>
              </a:ext>
            </a:extLst>
          </p:cNvPr>
          <p:cNvSpPr txBox="1"/>
          <p:nvPr/>
        </p:nvSpPr>
        <p:spPr>
          <a:xfrm rot="20242609">
            <a:off x="13571812" y="7425905"/>
            <a:ext cx="37870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/>
              <a:t>¿Qué significado atribuyen las personas a sus acciones?</a:t>
            </a:r>
          </a:p>
        </p:txBody>
      </p:sp>
    </p:spTree>
    <p:extLst>
      <p:ext uri="{BB962C8B-B14F-4D97-AF65-F5344CB8AC3E}">
        <p14:creationId xmlns:p14="http://schemas.microsoft.com/office/powerpoint/2010/main" val="3278512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9F1B7-642D-5E3A-CE28-4A9CF591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322" y="626365"/>
            <a:ext cx="16364460" cy="1088136"/>
          </a:xfrm>
        </p:spPr>
        <p:txBody>
          <a:bodyPr vert="horz" lIns="137160" tIns="68580" rIns="137160" bIns="68580" rtlCol="0" anchor="ctr">
            <a:normAutofit/>
          </a:bodyPr>
          <a:lstStyle/>
          <a:p>
            <a:pPr algn="ctr"/>
            <a:r>
              <a:rPr lang="es-ES_tradnl" sz="3600" b="1" dirty="0">
                <a:cs typeface="Arial" panose="020B0604020202020204" pitchFamily="34" charset="0"/>
              </a:rPr>
              <a:t>CINCO AUTORES, CINCO MANERAS DE MIRAR LA SOCIEDAD</a:t>
            </a:r>
          </a:p>
        </p:txBody>
      </p:sp>
      <p:graphicFrame>
        <p:nvGraphicFramePr>
          <p:cNvPr id="3" name="Tabla 4">
            <a:extLst>
              <a:ext uri="{FF2B5EF4-FFF2-40B4-BE49-F238E27FC236}">
                <a16:creationId xmlns:a16="http://schemas.microsoft.com/office/drawing/2014/main" id="{7CCC4151-2BE4-755F-AC53-D71F3168B1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758612"/>
              </p:ext>
            </p:extLst>
          </p:nvPr>
        </p:nvGraphicFramePr>
        <p:xfrm>
          <a:off x="2209800" y="2552700"/>
          <a:ext cx="13487400" cy="5638802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4720590">
                  <a:extLst>
                    <a:ext uri="{9D8B030D-6E8A-4147-A177-3AD203B41FA5}">
                      <a16:colId xmlns:a16="http://schemas.microsoft.com/office/drawing/2014/main" val="2737831213"/>
                    </a:ext>
                  </a:extLst>
                </a:gridCol>
                <a:gridCol w="8766810">
                  <a:extLst>
                    <a:ext uri="{9D8B030D-6E8A-4147-A177-3AD203B41FA5}">
                      <a16:colId xmlns:a16="http://schemas.microsoft.com/office/drawing/2014/main" val="3007329079"/>
                    </a:ext>
                  </a:extLst>
                </a:gridCol>
              </a:tblGrid>
              <a:tr h="82924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3200" b="1" u="none" strike="noStrike" dirty="0">
                          <a:effectLst/>
                        </a:rPr>
                        <a:t>Autor</a:t>
                      </a:r>
                      <a:endParaRPr lang="es-MX" sz="3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85" marR="121985" marT="60992" marB="60992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3200" b="1" u="none" strike="noStrike" dirty="0">
                          <a:effectLst/>
                        </a:rPr>
                        <a:t>Pregunta principal</a:t>
                      </a:r>
                      <a:endParaRPr lang="es-MX" sz="3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85" marR="121985" marT="60992" marB="60992" anchor="ctr"/>
                </a:tc>
                <a:extLst>
                  <a:ext uri="{0D108BD9-81ED-4DB2-BD59-A6C34878D82A}">
                    <a16:rowId xmlns:a16="http://schemas.microsoft.com/office/drawing/2014/main" val="2877237396"/>
                  </a:ext>
                </a:extLst>
              </a:tr>
              <a:tr h="8292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3200" b="0" u="none" strike="noStrike">
                          <a:effectLst/>
                        </a:rPr>
                        <a:t>Comte</a:t>
                      </a:r>
                      <a:endParaRPr lang="es-MX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85" marR="121985" marT="60992" marB="60992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3200" b="0" u="none" strike="noStrike" dirty="0">
                          <a:effectLst/>
                        </a:rPr>
                        <a:t>¿Cómo construir una ciencia de la sociedad?</a:t>
                      </a:r>
                      <a:endParaRPr lang="es-MX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85" marR="121985" marT="60992" marB="60992" anchor="ctr"/>
                </a:tc>
                <a:extLst>
                  <a:ext uri="{0D108BD9-81ED-4DB2-BD59-A6C34878D82A}">
                    <a16:rowId xmlns:a16="http://schemas.microsoft.com/office/drawing/2014/main" val="2143071065"/>
                  </a:ext>
                </a:extLst>
              </a:tr>
              <a:tr h="8292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3200" b="0" u="none" strike="noStrike">
                          <a:effectLst/>
                        </a:rPr>
                        <a:t>Spencer</a:t>
                      </a:r>
                      <a:endParaRPr lang="es-MX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85" marR="121985" marT="60992" marB="60992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3200" b="0" u="none" strike="noStrike" dirty="0">
                          <a:effectLst/>
                        </a:rPr>
                        <a:t>¿Cómo evolucionan las sociedades?</a:t>
                      </a:r>
                      <a:endParaRPr lang="es-MX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85" marR="121985" marT="60992" marB="60992" anchor="ctr"/>
                </a:tc>
                <a:extLst>
                  <a:ext uri="{0D108BD9-81ED-4DB2-BD59-A6C34878D82A}">
                    <a16:rowId xmlns:a16="http://schemas.microsoft.com/office/drawing/2014/main" val="3779810829"/>
                  </a:ext>
                </a:extLst>
              </a:tr>
              <a:tr h="8292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3200" b="0" u="none" strike="noStrike">
                          <a:effectLst/>
                        </a:rPr>
                        <a:t>Marx</a:t>
                      </a:r>
                      <a:endParaRPr lang="es-MX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85" marR="121985" marT="60992" marB="60992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3200" b="0" u="none" strike="noStrike" dirty="0">
                          <a:effectLst/>
                        </a:rPr>
                        <a:t>¿Por qué existe la desigualdad?</a:t>
                      </a:r>
                      <a:endParaRPr lang="es-MX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85" marR="121985" marT="60992" marB="60992" anchor="ctr"/>
                </a:tc>
                <a:extLst>
                  <a:ext uri="{0D108BD9-81ED-4DB2-BD59-A6C34878D82A}">
                    <a16:rowId xmlns:a16="http://schemas.microsoft.com/office/drawing/2014/main" val="1848643488"/>
                  </a:ext>
                </a:extLst>
              </a:tr>
              <a:tr h="8292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3200" b="0" u="none" strike="noStrike">
                          <a:effectLst/>
                        </a:rPr>
                        <a:t>Durkheim</a:t>
                      </a:r>
                      <a:endParaRPr lang="es-MX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85" marR="121985" marT="60992" marB="60992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3200" b="0" u="none" strike="noStrike" dirty="0">
                          <a:effectLst/>
                        </a:rPr>
                        <a:t>¿Qué mantiene unida a una sociedad?</a:t>
                      </a:r>
                      <a:endParaRPr lang="es-MX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85" marR="121985" marT="60992" marB="60992" anchor="ctr"/>
                </a:tc>
                <a:extLst>
                  <a:ext uri="{0D108BD9-81ED-4DB2-BD59-A6C34878D82A}">
                    <a16:rowId xmlns:a16="http://schemas.microsoft.com/office/drawing/2014/main" val="2188171258"/>
                  </a:ext>
                </a:extLst>
              </a:tr>
              <a:tr h="14925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3200" b="0" u="none" strike="noStrike">
                          <a:effectLst/>
                        </a:rPr>
                        <a:t>Weber</a:t>
                      </a:r>
                      <a:endParaRPr lang="es-MX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85" marR="121985" marT="60992" marB="60992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3200" b="0" u="none" strike="noStrike" dirty="0">
                          <a:effectLst/>
                        </a:rPr>
                        <a:t>¿Cómo influyen las ideas y los significados en la acción humana?</a:t>
                      </a:r>
                      <a:endParaRPr lang="es-MX" sz="3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85" marR="121985" marT="60992" marB="60992" anchor="ctr"/>
                </a:tc>
                <a:extLst>
                  <a:ext uri="{0D108BD9-81ED-4DB2-BD59-A6C34878D82A}">
                    <a16:rowId xmlns:a16="http://schemas.microsoft.com/office/drawing/2014/main" val="986288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714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" y="2767339"/>
            <a:ext cx="6553200" cy="5410200"/>
            <a:chOff x="0" y="0"/>
            <a:chExt cx="1066601" cy="10911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6601" cy="1091112"/>
            </a:xfrm>
            <a:custGeom>
              <a:avLst/>
              <a:gdLst/>
              <a:ahLst/>
              <a:cxnLst/>
              <a:rect l="l" t="t" r="r" b="b"/>
              <a:pathLst>
                <a:path w="1066601" h="1091112">
                  <a:moveTo>
                    <a:pt x="0" y="0"/>
                  </a:moveTo>
                  <a:lnTo>
                    <a:pt x="1066601" y="0"/>
                  </a:lnTo>
                  <a:lnTo>
                    <a:pt x="1066601" y="1091112"/>
                  </a:lnTo>
                  <a:lnTo>
                    <a:pt x="0" y="1091112"/>
                  </a:lnTo>
                  <a:close/>
                </a:path>
              </a:pathLst>
            </a:custGeom>
            <a:blipFill>
              <a:blip r:embed="rId2"/>
              <a:stretch>
                <a:fillRect l="-26723" r="-26723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624834" y="2580264"/>
            <a:ext cx="10327886" cy="6625019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259080" lvl="1" algn="ctr">
              <a:lnSpc>
                <a:spcPct val="150000"/>
              </a:lnSpc>
            </a:pPr>
            <a:r>
              <a:rPr lang="es-ES_tradnl" sz="2900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ANTE UNA PROTESTA ESTUDIANTIL</a:t>
            </a:r>
          </a:p>
          <a:p>
            <a:pPr marL="259080" lvl="1" algn="ctr">
              <a:lnSpc>
                <a:spcPct val="150000"/>
              </a:lnSpc>
            </a:pPr>
            <a:r>
              <a:rPr lang="es-ES_tradnl" sz="2900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¿QUÉ PREGUNTARÍA CADA PERSPECTIVA?</a:t>
            </a:r>
          </a:p>
          <a:p>
            <a:pPr marL="259080" lvl="1" algn="ctr">
              <a:lnSpc>
                <a:spcPct val="150000"/>
              </a:lnSpc>
            </a:pPr>
            <a:endParaRPr lang="es-ES_tradnl" sz="2900" dirty="0">
              <a:solidFill>
                <a:srgbClr val="000000"/>
              </a:solidFill>
              <a:ea typeface="Ruda"/>
              <a:cs typeface="Arial" panose="020B0604020202020204" pitchFamily="34" charset="0"/>
              <a:sym typeface="Ruda"/>
            </a:endParaRPr>
          </a:p>
          <a:p>
            <a:pPr marL="518160" lvl="1" indent="-259080" algn="l">
              <a:lnSpc>
                <a:spcPct val="150000"/>
              </a:lnSpc>
              <a:buFont typeface="Arial"/>
              <a:buChar char="•"/>
            </a:pPr>
            <a:r>
              <a:rPr lang="es-ES_tradnl" sz="2900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Comte: ¿Qué revela sobre el orden y la organización social?</a:t>
            </a:r>
          </a:p>
          <a:p>
            <a:pPr marL="518160" lvl="1" indent="-259080" algn="l">
              <a:lnSpc>
                <a:spcPct val="150000"/>
              </a:lnSpc>
              <a:buFont typeface="Arial"/>
              <a:buChar char="•"/>
            </a:pPr>
            <a:r>
              <a:rPr lang="es-ES_tradnl" sz="2900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Spencer: ¿Puede interpretarse como parte de un proceso de cambio social?</a:t>
            </a:r>
          </a:p>
          <a:p>
            <a:pPr marL="518160" lvl="1" indent="-259080">
              <a:lnSpc>
                <a:spcPct val="150000"/>
              </a:lnSpc>
              <a:buFont typeface="Arial"/>
              <a:buChar char="•"/>
            </a:pPr>
            <a:r>
              <a:rPr lang="es-ES_tradnl" sz="2900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Marx: </a:t>
            </a:r>
            <a:r>
              <a:rPr lang="es-ES" sz="2900" dirty="0">
                <a:solidFill>
                  <a:srgbClr val="000000"/>
                </a:solidFill>
                <a:cs typeface="Arial" panose="020B0604020202020204" pitchFamily="34" charset="0"/>
              </a:rPr>
              <a:t>¿Qué conflictos de intereses o relaciones de poder expresa?</a:t>
            </a:r>
            <a:endParaRPr lang="es-ES_tradnl" sz="2900" dirty="0">
              <a:solidFill>
                <a:srgbClr val="000000"/>
              </a:solidFill>
              <a:cs typeface="Arial" panose="020B0604020202020204" pitchFamily="34" charset="0"/>
              <a:sym typeface="Ruda"/>
            </a:endParaRPr>
          </a:p>
          <a:p>
            <a:pPr marL="518160" lvl="1" indent="-259080">
              <a:lnSpc>
                <a:spcPct val="150000"/>
              </a:lnSpc>
              <a:buFont typeface="Arial"/>
              <a:buChar char="•"/>
            </a:pPr>
            <a:r>
              <a:rPr lang="es-ES_tradnl" sz="2900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Durkheim: </a:t>
            </a:r>
            <a:r>
              <a:rPr lang="es-ES" sz="2900" dirty="0">
                <a:solidFill>
                  <a:srgbClr val="000000"/>
                </a:solidFill>
                <a:cs typeface="Arial" panose="020B0604020202020204" pitchFamily="34" charset="0"/>
              </a:rPr>
              <a:t>¿Qué muestra sobre las normas y la cohesión social?</a:t>
            </a:r>
            <a:endParaRPr lang="es-ES_tradnl" sz="2900" dirty="0">
              <a:solidFill>
                <a:srgbClr val="000000"/>
              </a:solidFill>
              <a:cs typeface="Arial" panose="020B0604020202020204" pitchFamily="34" charset="0"/>
              <a:sym typeface="Ruda"/>
            </a:endParaRPr>
          </a:p>
          <a:p>
            <a:pPr marL="518160" lvl="1" indent="-259080">
              <a:lnSpc>
                <a:spcPct val="150000"/>
              </a:lnSpc>
              <a:buFont typeface="Arial"/>
              <a:buChar char="•"/>
            </a:pPr>
            <a:r>
              <a:rPr lang="es-ES_tradnl" sz="2900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Weber: </a:t>
            </a:r>
            <a:r>
              <a:rPr lang="es-ES" sz="2900" dirty="0">
                <a:cs typeface="Arial" panose="020B0604020202020204" pitchFamily="34" charset="0"/>
              </a:rPr>
              <a:t>¿Qué significado atribuyen los participantes a su acción?</a:t>
            </a:r>
            <a:endParaRPr lang="es-ES_tradnl" sz="2900" dirty="0">
              <a:solidFill>
                <a:srgbClr val="000000"/>
              </a:solidFill>
              <a:ea typeface="Ruda"/>
              <a:cs typeface="Arial" panose="020B0604020202020204" pitchFamily="34" charset="0"/>
              <a:sym typeface="Ruda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68255" y="303779"/>
            <a:ext cx="7051287" cy="50783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300" b="1" dirty="0">
                <a:solidFill>
                  <a:srgbClr val="000000"/>
                </a:solidFill>
                <a:ea typeface="Ruda Ultra-Bold"/>
                <a:cs typeface="Arial" panose="020B0604020202020204" pitchFamily="34" charset="0"/>
                <a:sym typeface="Ruda Ultra-Bold"/>
              </a:rPr>
              <a:t>UNA MISMA REALIDAD SOCIAL...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8E0D74B-6769-7D99-405A-A51219790B62}"/>
              </a:ext>
            </a:extLst>
          </p:cNvPr>
          <p:cNvSpPr txBox="1"/>
          <p:nvPr/>
        </p:nvSpPr>
        <p:spPr>
          <a:xfrm>
            <a:off x="6308424" y="1083740"/>
            <a:ext cx="10988976" cy="492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024"/>
              </a:lnSpc>
            </a:pPr>
            <a:r>
              <a:rPr lang="es-ES" sz="3300" b="1" dirty="0">
                <a:solidFill>
                  <a:srgbClr val="000000"/>
                </a:solidFill>
                <a:cs typeface="Arial" panose="020B0604020202020204" pitchFamily="34" charset="0"/>
              </a:rPr>
              <a:t>...PUEDE INTERPRETARSE DESDE PERSPECTIVAS DIFERENTES</a:t>
            </a:r>
            <a:endParaRPr lang="es-ES_tradnl" sz="3300" b="1" dirty="0">
              <a:solidFill>
                <a:srgbClr val="000000"/>
              </a:solidFill>
              <a:cs typeface="Arial" panose="020B0604020202020204" pitchFamily="34" charset="0"/>
              <a:sym typeface="Rud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946404" y="960120"/>
            <a:ext cx="7513772" cy="2221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b="1" dirty="0">
                <a:latin typeface="+mj-lt"/>
                <a:ea typeface="+mj-ea"/>
                <a:cs typeface="Arial" panose="020B0604020202020204" pitchFamily="34" charset="0"/>
                <a:sym typeface="Ruda Ultra-Bold"/>
              </a:rPr>
              <a:t>¿QUÉ APORTA LA TEORÍA SOCIAL?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4917" y="3559302"/>
            <a:ext cx="4882642" cy="27432"/>
          </a:xfrm>
          <a:custGeom>
            <a:avLst/>
            <a:gdLst>
              <a:gd name="csX0" fmla="*/ 0 w 4882642"/>
              <a:gd name="csY0" fmla="*/ 0 h 27432"/>
              <a:gd name="csX1" fmla="*/ 648694 w 4882642"/>
              <a:gd name="csY1" fmla="*/ 0 h 27432"/>
              <a:gd name="csX2" fmla="*/ 1199735 w 4882642"/>
              <a:gd name="csY2" fmla="*/ 0 h 27432"/>
              <a:gd name="csX3" fmla="*/ 1799602 w 4882642"/>
              <a:gd name="csY3" fmla="*/ 0 h 27432"/>
              <a:gd name="csX4" fmla="*/ 2545949 w 4882642"/>
              <a:gd name="csY4" fmla="*/ 0 h 27432"/>
              <a:gd name="csX5" fmla="*/ 3194643 w 4882642"/>
              <a:gd name="csY5" fmla="*/ 0 h 27432"/>
              <a:gd name="csX6" fmla="*/ 3794510 w 4882642"/>
              <a:gd name="csY6" fmla="*/ 0 h 27432"/>
              <a:gd name="csX7" fmla="*/ 4882642 w 4882642"/>
              <a:gd name="csY7" fmla="*/ 0 h 27432"/>
              <a:gd name="csX8" fmla="*/ 4882642 w 4882642"/>
              <a:gd name="csY8" fmla="*/ 27432 h 27432"/>
              <a:gd name="csX9" fmla="*/ 4185122 w 4882642"/>
              <a:gd name="csY9" fmla="*/ 27432 h 27432"/>
              <a:gd name="csX10" fmla="*/ 3585254 w 4882642"/>
              <a:gd name="csY10" fmla="*/ 27432 h 27432"/>
              <a:gd name="csX11" fmla="*/ 2790081 w 4882642"/>
              <a:gd name="csY11" fmla="*/ 27432 h 27432"/>
              <a:gd name="csX12" fmla="*/ 2141387 w 4882642"/>
              <a:gd name="csY12" fmla="*/ 27432 h 27432"/>
              <a:gd name="csX13" fmla="*/ 1590346 w 4882642"/>
              <a:gd name="csY13" fmla="*/ 27432 h 27432"/>
              <a:gd name="csX14" fmla="*/ 844000 w 4882642"/>
              <a:gd name="csY14" fmla="*/ 27432 h 27432"/>
              <a:gd name="csX15" fmla="*/ 0 w 4882642"/>
              <a:gd name="csY15" fmla="*/ 27432 h 27432"/>
              <a:gd name="csX16" fmla="*/ 0 w 4882642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882642" h="27432" fill="none" extrusionOk="0">
                <a:moveTo>
                  <a:pt x="0" y="0"/>
                </a:moveTo>
                <a:cubicBezTo>
                  <a:pt x="283896" y="15806"/>
                  <a:pt x="476914" y="-5705"/>
                  <a:pt x="648694" y="0"/>
                </a:cubicBezTo>
                <a:cubicBezTo>
                  <a:pt x="820474" y="5705"/>
                  <a:pt x="992491" y="-2560"/>
                  <a:pt x="1199735" y="0"/>
                </a:cubicBezTo>
                <a:cubicBezTo>
                  <a:pt x="1406979" y="2560"/>
                  <a:pt x="1535106" y="-12373"/>
                  <a:pt x="1799602" y="0"/>
                </a:cubicBezTo>
                <a:cubicBezTo>
                  <a:pt x="2064098" y="12373"/>
                  <a:pt x="2220857" y="34016"/>
                  <a:pt x="2545949" y="0"/>
                </a:cubicBezTo>
                <a:cubicBezTo>
                  <a:pt x="2871041" y="-34016"/>
                  <a:pt x="2930967" y="-6551"/>
                  <a:pt x="3194643" y="0"/>
                </a:cubicBezTo>
                <a:cubicBezTo>
                  <a:pt x="3458319" y="6551"/>
                  <a:pt x="3590719" y="-27970"/>
                  <a:pt x="3794510" y="0"/>
                </a:cubicBezTo>
                <a:cubicBezTo>
                  <a:pt x="3998301" y="27970"/>
                  <a:pt x="4343090" y="-39667"/>
                  <a:pt x="4882642" y="0"/>
                </a:cubicBezTo>
                <a:cubicBezTo>
                  <a:pt x="4881669" y="8304"/>
                  <a:pt x="4882164" y="21512"/>
                  <a:pt x="4882642" y="27432"/>
                </a:cubicBezTo>
                <a:cubicBezTo>
                  <a:pt x="4608564" y="7308"/>
                  <a:pt x="4394312" y="56256"/>
                  <a:pt x="4185122" y="27432"/>
                </a:cubicBezTo>
                <a:cubicBezTo>
                  <a:pt x="3975932" y="-1392"/>
                  <a:pt x="3827783" y="51583"/>
                  <a:pt x="3585254" y="27432"/>
                </a:cubicBezTo>
                <a:cubicBezTo>
                  <a:pt x="3342725" y="3281"/>
                  <a:pt x="3165015" y="17373"/>
                  <a:pt x="2790081" y="27432"/>
                </a:cubicBezTo>
                <a:cubicBezTo>
                  <a:pt x="2415147" y="37491"/>
                  <a:pt x="2453830" y="6816"/>
                  <a:pt x="2141387" y="27432"/>
                </a:cubicBezTo>
                <a:cubicBezTo>
                  <a:pt x="1828944" y="48048"/>
                  <a:pt x="1774219" y="17790"/>
                  <a:pt x="1590346" y="27432"/>
                </a:cubicBezTo>
                <a:cubicBezTo>
                  <a:pt x="1406473" y="37074"/>
                  <a:pt x="1200327" y="18527"/>
                  <a:pt x="844000" y="27432"/>
                </a:cubicBezTo>
                <a:cubicBezTo>
                  <a:pt x="487673" y="36337"/>
                  <a:pt x="322314" y="2648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882642" h="27432" stroke="0" extrusionOk="0">
                <a:moveTo>
                  <a:pt x="0" y="0"/>
                </a:moveTo>
                <a:cubicBezTo>
                  <a:pt x="238803" y="9040"/>
                  <a:pt x="494861" y="-4831"/>
                  <a:pt x="648694" y="0"/>
                </a:cubicBezTo>
                <a:cubicBezTo>
                  <a:pt x="802527" y="4831"/>
                  <a:pt x="991643" y="12575"/>
                  <a:pt x="1199735" y="0"/>
                </a:cubicBezTo>
                <a:cubicBezTo>
                  <a:pt x="1407827" y="-12575"/>
                  <a:pt x="1757315" y="9056"/>
                  <a:pt x="1994908" y="0"/>
                </a:cubicBezTo>
                <a:cubicBezTo>
                  <a:pt x="2232501" y="-9056"/>
                  <a:pt x="2370188" y="18797"/>
                  <a:pt x="2643602" y="0"/>
                </a:cubicBezTo>
                <a:cubicBezTo>
                  <a:pt x="2917016" y="-18797"/>
                  <a:pt x="3036387" y="10091"/>
                  <a:pt x="3292296" y="0"/>
                </a:cubicBezTo>
                <a:cubicBezTo>
                  <a:pt x="3548205" y="-10091"/>
                  <a:pt x="3892824" y="6516"/>
                  <a:pt x="4087469" y="0"/>
                </a:cubicBezTo>
                <a:cubicBezTo>
                  <a:pt x="4282114" y="-6516"/>
                  <a:pt x="4487997" y="-16222"/>
                  <a:pt x="4882642" y="0"/>
                </a:cubicBezTo>
                <a:cubicBezTo>
                  <a:pt x="4883127" y="9333"/>
                  <a:pt x="4883920" y="19699"/>
                  <a:pt x="4882642" y="27432"/>
                </a:cubicBezTo>
                <a:cubicBezTo>
                  <a:pt x="4665479" y="53358"/>
                  <a:pt x="4455363" y="34051"/>
                  <a:pt x="4282775" y="27432"/>
                </a:cubicBezTo>
                <a:cubicBezTo>
                  <a:pt x="4110187" y="20813"/>
                  <a:pt x="3781952" y="37808"/>
                  <a:pt x="3585254" y="27432"/>
                </a:cubicBezTo>
                <a:cubicBezTo>
                  <a:pt x="3388556" y="17056"/>
                  <a:pt x="3084641" y="41802"/>
                  <a:pt x="2887734" y="27432"/>
                </a:cubicBezTo>
                <a:cubicBezTo>
                  <a:pt x="2690827" y="13062"/>
                  <a:pt x="2491613" y="5294"/>
                  <a:pt x="2239040" y="27432"/>
                </a:cubicBezTo>
                <a:cubicBezTo>
                  <a:pt x="1986467" y="49570"/>
                  <a:pt x="1795483" y="63015"/>
                  <a:pt x="1443867" y="27432"/>
                </a:cubicBezTo>
                <a:cubicBezTo>
                  <a:pt x="1092251" y="-8151"/>
                  <a:pt x="850619" y="43704"/>
                  <a:pt x="648694" y="27432"/>
                </a:cubicBezTo>
                <a:cubicBezTo>
                  <a:pt x="446769" y="11160"/>
                  <a:pt x="306471" y="26408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2"/>
          <p:cNvSpPr txBox="1"/>
          <p:nvPr/>
        </p:nvSpPr>
        <p:spPr>
          <a:xfrm>
            <a:off x="946403" y="3848100"/>
            <a:ext cx="7855685" cy="53218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s-ES" sz="3000" spc="161" noProof="0" dirty="0">
                <a:sym typeface="Ruda"/>
              </a:rPr>
              <a:t>La teoría social proporciona herramientas para:</a:t>
            </a:r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3000" spc="161" noProof="0" dirty="0">
                <a:sym typeface="Ruda"/>
              </a:rPr>
              <a:t>Comprender problemas sociales</a:t>
            </a:r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3000" spc="161" noProof="0" dirty="0">
                <a:sym typeface="Ruda"/>
              </a:rPr>
              <a:t>Analizar fenómenos políticos</a:t>
            </a:r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3000" spc="161" noProof="0" dirty="0">
                <a:sym typeface="Ruda"/>
              </a:rPr>
              <a:t>Contrastar diferentes perspectivas</a:t>
            </a:r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3000" spc="161" noProof="0" dirty="0">
                <a:sym typeface="Ruda"/>
              </a:rPr>
              <a:t>Construir explicaciones fundamentadas</a:t>
            </a:r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3000" spc="161" noProof="0" dirty="0">
                <a:sym typeface="Ruda"/>
              </a:rPr>
              <a:t>Desarrollar pensamiento crítico</a:t>
            </a:r>
          </a:p>
          <a:p>
            <a:pPr marL="457200" indent="-4572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3000" spc="161" noProof="0" dirty="0">
                <a:sym typeface="Ruda"/>
              </a:rPr>
              <a:t>Interpretar procesos sociales complejos</a:t>
            </a:r>
          </a:p>
          <a:p>
            <a:pPr indent="-2286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s-ES" sz="3000" spc="161" noProof="0" dirty="0">
              <a:sym typeface="Ruda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9485912" y="960120"/>
            <a:ext cx="7513772" cy="8366760"/>
            <a:chOff x="0" y="0"/>
            <a:chExt cx="949104" cy="109111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49104" cy="1091112"/>
            </a:xfrm>
            <a:custGeom>
              <a:avLst/>
              <a:gdLst/>
              <a:ahLst/>
              <a:cxnLst/>
              <a:rect l="l" t="t" r="r" b="b"/>
              <a:pathLst>
                <a:path w="949104" h="1091112">
                  <a:moveTo>
                    <a:pt x="0" y="0"/>
                  </a:moveTo>
                  <a:lnTo>
                    <a:pt x="949104" y="0"/>
                  </a:lnTo>
                  <a:lnTo>
                    <a:pt x="949104" y="1091112"/>
                  </a:lnTo>
                  <a:lnTo>
                    <a:pt x="0" y="1091112"/>
                  </a:lnTo>
                  <a:close/>
                </a:path>
              </a:pathLst>
            </a:custGeom>
            <a:blipFill>
              <a:blip r:embed="rId2"/>
              <a:stretch>
                <a:fillRect l="-7505" r="-7505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0756" y="1797219"/>
            <a:ext cx="5485300" cy="6692562"/>
            <a:chOff x="0" y="0"/>
            <a:chExt cx="980274" cy="12398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0274" cy="1239849"/>
            </a:xfrm>
            <a:custGeom>
              <a:avLst/>
              <a:gdLst/>
              <a:ahLst/>
              <a:cxnLst/>
              <a:rect l="l" t="t" r="r" b="b"/>
              <a:pathLst>
                <a:path w="980274" h="1239849">
                  <a:moveTo>
                    <a:pt x="0" y="0"/>
                  </a:moveTo>
                  <a:lnTo>
                    <a:pt x="980274" y="0"/>
                  </a:lnTo>
                  <a:lnTo>
                    <a:pt x="980274" y="1239849"/>
                  </a:lnTo>
                  <a:lnTo>
                    <a:pt x="0" y="1239849"/>
                  </a:lnTo>
                  <a:close/>
                </a:path>
              </a:pathLst>
            </a:custGeom>
            <a:blipFill>
              <a:blip r:embed="rId2"/>
              <a:stretch>
                <a:fillRect t="-9297" b="-9297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912159" y="2222099"/>
            <a:ext cx="6937441" cy="53598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27255" lvl="1" indent="-363628" algn="l">
              <a:lnSpc>
                <a:spcPts val="4244"/>
              </a:lnSpc>
              <a:spcAft>
                <a:spcPts val="1200"/>
              </a:spcAft>
              <a:buFont typeface="Arial"/>
              <a:buChar char="•"/>
            </a:pPr>
            <a:r>
              <a:rPr lang="es-ES_tradnl" sz="3200" spc="138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Inteligencia artificial </a:t>
            </a:r>
          </a:p>
          <a:p>
            <a:pPr marL="727255" lvl="1" indent="-363628" algn="l">
              <a:lnSpc>
                <a:spcPts val="4244"/>
              </a:lnSpc>
              <a:spcAft>
                <a:spcPts val="1200"/>
              </a:spcAft>
              <a:buFont typeface="Arial"/>
              <a:buChar char="•"/>
            </a:pPr>
            <a:r>
              <a:rPr lang="es-ES_tradnl" sz="3200" spc="138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Cambio climático </a:t>
            </a:r>
          </a:p>
          <a:p>
            <a:pPr marL="727255" lvl="1" indent="-363628" algn="l">
              <a:lnSpc>
                <a:spcPts val="4244"/>
              </a:lnSpc>
              <a:spcAft>
                <a:spcPts val="1200"/>
              </a:spcAft>
              <a:buFont typeface="Arial"/>
              <a:buChar char="•"/>
            </a:pPr>
            <a:r>
              <a:rPr lang="es-ES_tradnl" sz="3200" spc="138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Polarización política </a:t>
            </a:r>
          </a:p>
          <a:p>
            <a:pPr marL="727255" lvl="1" indent="-363628" algn="l">
              <a:lnSpc>
                <a:spcPts val="4244"/>
              </a:lnSpc>
              <a:spcAft>
                <a:spcPts val="1200"/>
              </a:spcAft>
              <a:buFont typeface="Arial"/>
              <a:buChar char="•"/>
            </a:pPr>
            <a:r>
              <a:rPr lang="es-ES_tradnl" sz="3200" spc="138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Redes sociales </a:t>
            </a:r>
          </a:p>
          <a:p>
            <a:pPr marL="727255" lvl="1" indent="-363628" algn="l">
              <a:lnSpc>
                <a:spcPts val="4244"/>
              </a:lnSpc>
              <a:spcAft>
                <a:spcPts val="1200"/>
              </a:spcAft>
              <a:buFont typeface="Arial"/>
              <a:buChar char="•"/>
            </a:pPr>
            <a:r>
              <a:rPr lang="es-ES_tradnl" sz="3200" spc="138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Violencia </a:t>
            </a:r>
          </a:p>
          <a:p>
            <a:pPr marL="727255" lvl="1" indent="-363628" algn="l">
              <a:lnSpc>
                <a:spcPts val="4244"/>
              </a:lnSpc>
              <a:spcAft>
                <a:spcPts val="1200"/>
              </a:spcAft>
              <a:buFont typeface="Arial"/>
              <a:buChar char="•"/>
            </a:pPr>
            <a:r>
              <a:rPr lang="es-ES_tradnl" sz="3200" spc="138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Migración </a:t>
            </a:r>
          </a:p>
          <a:p>
            <a:pPr marL="727255" lvl="1" indent="-363628" algn="l">
              <a:lnSpc>
                <a:spcPts val="4244"/>
              </a:lnSpc>
              <a:spcAft>
                <a:spcPts val="1200"/>
              </a:spcAft>
              <a:buFont typeface="Arial"/>
              <a:buChar char="•"/>
            </a:pPr>
            <a:r>
              <a:rPr lang="es-ES_tradnl" sz="3200" spc="138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Desigualdad </a:t>
            </a:r>
          </a:p>
          <a:p>
            <a:pPr marL="727255" lvl="1" indent="-363628" algn="l">
              <a:lnSpc>
                <a:spcPts val="4244"/>
              </a:lnSpc>
              <a:spcAft>
                <a:spcPts val="1200"/>
              </a:spcAft>
              <a:buFont typeface="Arial"/>
              <a:buChar char="•"/>
            </a:pPr>
            <a:r>
              <a:rPr lang="es-ES_tradnl" sz="3200" spc="138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Democracia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65280" y="467261"/>
            <a:ext cx="11360320" cy="553998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s-MX" sz="3600" b="1" dirty="0"/>
              <a:t>NUEVOS FENÓMENOS, NUEVAS FORMAS DE MIRARLOS</a:t>
            </a:r>
            <a:endParaRPr lang="en-US" sz="3600" b="1" dirty="0">
              <a:solidFill>
                <a:srgbClr val="000000"/>
              </a:solidFill>
              <a:latin typeface="+mj-lt"/>
              <a:ea typeface="Ruda Ultra-Bold"/>
              <a:cs typeface="Arial" panose="020B0604020202020204" pitchFamily="34" charset="0"/>
              <a:sym typeface="Ruda Ultra-Bold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1AFDD4D-8C71-9B70-23C3-598EB2DE287B}"/>
              </a:ext>
            </a:extLst>
          </p:cNvPr>
          <p:cNvSpPr txBox="1"/>
          <p:nvPr/>
        </p:nvSpPr>
        <p:spPr>
          <a:xfrm>
            <a:off x="7086600" y="8724638"/>
            <a:ext cx="10820400" cy="1143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3627" lvl="1" algn="ctr">
              <a:lnSpc>
                <a:spcPts val="4244"/>
              </a:lnSpc>
            </a:pPr>
            <a:r>
              <a:rPr lang="es-ES_tradnl" sz="3200" b="1" spc="138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¿</a:t>
            </a:r>
            <a:r>
              <a:rPr lang="es-ES" sz="3200" b="1" spc="138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Qué nuevas preguntas nos plantean estas transformaciones sobre la sociedad en que vivimos</a:t>
            </a:r>
            <a:r>
              <a:rPr lang="es-ES_tradnl" sz="3200" b="1" spc="138" dirty="0">
                <a:solidFill>
                  <a:srgbClr val="000000"/>
                </a:solidFill>
                <a:ea typeface="Ruda"/>
                <a:cs typeface="Arial" panose="020B0604020202020204" pitchFamily="34" charset="0"/>
                <a:sym typeface="Ruda"/>
              </a:rPr>
              <a:t>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0883" y="1574800"/>
            <a:ext cx="15866233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es-MX" sz="3000" dirty="0"/>
              <a:t>Las grandes preguntas sociales rara vez tienen una sola respuesta.</a:t>
            </a:r>
          </a:p>
          <a:p>
            <a:pPr>
              <a:spcAft>
                <a:spcPts val="1800"/>
              </a:spcAft>
            </a:pPr>
            <a:r>
              <a:rPr lang="es-MX" sz="3000" dirty="0"/>
              <a:t>Distintas perspectivas permiten observar un mismo fenómeno, identificar aspectos diferentes y construir explicaciones más complejas.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667000" y="425175"/>
            <a:ext cx="1244672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s-MX" sz="3600" b="1" dirty="0"/>
              <a:t>PREGUNTAR TAMBIÉN ES UNA FORMA DE COMPRENDER</a:t>
            </a:r>
            <a:endParaRPr lang="en-US" sz="3600" b="1" u="none" strike="noStrike" dirty="0">
              <a:solidFill>
                <a:srgbClr val="000000"/>
              </a:solidFill>
              <a:latin typeface="Ruda Ultra-Bold"/>
              <a:ea typeface="Ruda Ultra-Bold"/>
              <a:cs typeface="Ruda Ultra-Bold"/>
              <a:sym typeface="Ruda Ultra-Bold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AE6B703-C8BF-2F6A-1028-C3ED3361D2AC}"/>
              </a:ext>
            </a:extLst>
          </p:cNvPr>
          <p:cNvSpPr txBox="1"/>
          <p:nvPr/>
        </p:nvSpPr>
        <p:spPr>
          <a:xfrm>
            <a:off x="1210883" y="9100691"/>
            <a:ext cx="15553117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900" dirty="0"/>
              <a:t>No se trata de encontrar una única mirada, sino de aprender a mirar desde distintos ángulos.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26A22B3-8120-0745-0E52-C42F8C3A0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3619500"/>
            <a:ext cx="7410450" cy="49403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79180" y="1619965"/>
            <a:ext cx="6884573" cy="7042789"/>
            <a:chOff x="0" y="0"/>
            <a:chExt cx="1066601" cy="10911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6601" cy="1091112"/>
            </a:xfrm>
            <a:custGeom>
              <a:avLst/>
              <a:gdLst/>
              <a:ahLst/>
              <a:cxnLst/>
              <a:rect l="l" t="t" r="r" b="b"/>
              <a:pathLst>
                <a:path w="1066601" h="1091112">
                  <a:moveTo>
                    <a:pt x="0" y="0"/>
                  </a:moveTo>
                  <a:lnTo>
                    <a:pt x="1066601" y="0"/>
                  </a:lnTo>
                  <a:lnTo>
                    <a:pt x="1066601" y="1091112"/>
                  </a:lnTo>
                  <a:lnTo>
                    <a:pt x="0" y="1091112"/>
                  </a:lnTo>
                  <a:close/>
                </a:path>
              </a:pathLst>
            </a:custGeom>
            <a:blipFill>
              <a:blip r:embed="rId2"/>
              <a:stretch>
                <a:fillRect l="-26723" r="-26723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96927" y="3086100"/>
            <a:ext cx="8018473" cy="473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Aft>
                <a:spcPts val="1800"/>
              </a:spcAft>
            </a:pPr>
            <a:r>
              <a:rPr lang="es-MX" sz="3300" dirty="0"/>
              <a:t>Comprender la realidad implica ir más allá de lo que observamos a primera vista.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br>
              <a:rPr lang="es-MX" sz="3300" dirty="0"/>
            </a:br>
            <a:r>
              <a:rPr lang="es-MX" sz="3300" dirty="0"/>
              <a:t>Analizar cómo se organiza, cómo cambia y qué relaciones la sostienen permite reconocer la complejidad de los fenómenos sociales.</a:t>
            </a:r>
            <a:endParaRPr lang="en-US" sz="3300" spc="168" dirty="0">
              <a:solidFill>
                <a:srgbClr val="000000"/>
              </a:solidFill>
              <a:latin typeface="Ruda"/>
              <a:ea typeface="Ruda"/>
              <a:cs typeface="Ruda"/>
              <a:sym typeface="Ruda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73127" y="1409700"/>
            <a:ext cx="8018473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MX" sz="3600" b="1" dirty="0"/>
              <a:t>COMPRENDER MÁS ALLÁ DE LO EVIDENTE</a:t>
            </a:r>
            <a:endParaRPr lang="en-US" sz="3600" b="1" i="1" dirty="0">
              <a:solidFill>
                <a:srgbClr val="000000"/>
              </a:solidFill>
              <a:latin typeface="Ruda Ultra-Bold"/>
              <a:ea typeface="Ruda Ultra-Bold"/>
              <a:cs typeface="Ruda Ultra-Bold"/>
              <a:sym typeface="Ruda Ultra-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2199" y="2400300"/>
            <a:ext cx="4766601" cy="5434569"/>
            <a:chOff x="0" y="0"/>
            <a:chExt cx="980274" cy="11601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0274" cy="1160162"/>
            </a:xfrm>
            <a:custGeom>
              <a:avLst/>
              <a:gdLst/>
              <a:ahLst/>
              <a:cxnLst/>
              <a:rect l="l" t="t" r="r" b="b"/>
              <a:pathLst>
                <a:path w="980274" h="1160162">
                  <a:moveTo>
                    <a:pt x="0" y="0"/>
                  </a:moveTo>
                  <a:lnTo>
                    <a:pt x="980274" y="0"/>
                  </a:lnTo>
                  <a:lnTo>
                    <a:pt x="980274" y="1160162"/>
                  </a:lnTo>
                  <a:lnTo>
                    <a:pt x="0" y="1160162"/>
                  </a:lnTo>
                  <a:close/>
                </a:path>
              </a:pathLst>
            </a:custGeom>
            <a:blipFill>
              <a:blip r:embed="rId2"/>
              <a:stretch>
                <a:fillRect t="-13370" b="-13370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57200" y="855702"/>
            <a:ext cx="11434870" cy="553998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s-ES" sz="3600" b="1" dirty="0">
                <a:latin typeface="+mj-lt"/>
                <a:ea typeface="+mj-ea"/>
                <a:cs typeface="Arial" panose="020B0604020202020204" pitchFamily="34" charset="0"/>
              </a:rPr>
              <a:t>UN PROBLEMA, DISTINTAS PREGUNTAS</a:t>
            </a:r>
            <a:endParaRPr lang="en-US" sz="3600" b="1" dirty="0">
              <a:latin typeface="+mj-lt"/>
              <a:ea typeface="+mj-ea"/>
              <a:cs typeface="Arial" panose="020B0604020202020204" pitchFamily="34" charset="0"/>
              <a:sym typeface="Ruda Ultra-Bold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C04A6D28-A895-1EDC-7C72-9C4AD4C80070}"/>
              </a:ext>
            </a:extLst>
          </p:cNvPr>
          <p:cNvSpPr txBox="1"/>
          <p:nvPr/>
        </p:nvSpPr>
        <p:spPr>
          <a:xfrm>
            <a:off x="985731" y="8885310"/>
            <a:ext cx="16006870" cy="44627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s-ES" sz="2900" b="1" noProof="0" dirty="0"/>
              <a:t>Cada pregunta permite descubrir una dimensión diferente del problema.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6C83B0AE-6C70-B5C0-DC93-A241D6E26580}"/>
              </a:ext>
            </a:extLst>
          </p:cNvPr>
          <p:cNvSpPr txBox="1"/>
          <p:nvPr/>
        </p:nvSpPr>
        <p:spPr>
          <a:xfrm>
            <a:off x="7238999" y="2333889"/>
            <a:ext cx="10176801" cy="52861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s-ES" sz="2900" noProof="0" dirty="0"/>
              <a:t>Pensemos en un problema social contemporáneo: desigualdad, violencia, migración, polarización, cambio climático u otro que forme parte de nuestra realidad.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900" noProof="0" dirty="0"/>
              <a:t>¿Por qué existe?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900" noProof="0" dirty="0"/>
              <a:t>¿Qué actores intervienen?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900" noProof="0" dirty="0"/>
              <a:t>¿Qué intereses y relaciones de poder están presentes?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900" dirty="0"/>
              <a:t>¿Qué normas e instituciones influyen?</a:t>
            </a:r>
            <a:endParaRPr lang="es-ES" sz="2900" noProof="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900" noProof="0" dirty="0"/>
              <a:t>¿Cómo se ha transformado a lo largo del tiempo?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900" noProof="0" dirty="0"/>
              <a:t>¿Todos los actores lo interpretan de la misma manera?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542BAD-3426-80DA-BB21-1DB913743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29F3816-B806-EBE0-1F7B-2BEA57A4588D}"/>
              </a:ext>
            </a:extLst>
          </p:cNvPr>
          <p:cNvSpPr txBox="1"/>
          <p:nvPr/>
        </p:nvSpPr>
        <p:spPr>
          <a:xfrm>
            <a:off x="1277927" y="647700"/>
            <a:ext cx="8018473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  <a:ea typeface="Ruda Ultra-Bold"/>
                <a:cs typeface="Arial" panose="020B0604020202020204" pitchFamily="34" charset="0"/>
                <a:sym typeface="Ruda Ultra-Bold"/>
              </a:rPr>
              <a:t>LA POLÍTICA NO OCURRE EN EL VACÍO</a:t>
            </a:r>
          </a:p>
        </p:txBody>
      </p:sp>
      <p:grpSp>
        <p:nvGrpSpPr>
          <p:cNvPr id="6" name="Group 2"/>
          <p:cNvGrpSpPr/>
          <p:nvPr/>
        </p:nvGrpSpPr>
        <p:grpSpPr>
          <a:xfrm>
            <a:off x="10591800" y="1028700"/>
            <a:ext cx="6469553" cy="6774180"/>
            <a:chOff x="0" y="0"/>
            <a:chExt cx="1066601" cy="1137979"/>
          </a:xfrm>
        </p:grpSpPr>
        <p:sp>
          <p:nvSpPr>
            <p:cNvPr id="7" name="Freeform 3"/>
            <p:cNvSpPr/>
            <p:nvPr/>
          </p:nvSpPr>
          <p:spPr>
            <a:xfrm>
              <a:off x="0" y="0"/>
              <a:ext cx="1066601" cy="1137979"/>
            </a:xfrm>
            <a:custGeom>
              <a:avLst/>
              <a:gdLst/>
              <a:ahLst/>
              <a:cxnLst/>
              <a:rect l="l" t="t" r="r" b="b"/>
              <a:pathLst>
                <a:path w="1066601" h="1137979">
                  <a:moveTo>
                    <a:pt x="0" y="0"/>
                  </a:moveTo>
                  <a:lnTo>
                    <a:pt x="1066601" y="0"/>
                  </a:lnTo>
                  <a:lnTo>
                    <a:pt x="1066601" y="1137979"/>
                  </a:lnTo>
                  <a:lnTo>
                    <a:pt x="0" y="1137979"/>
                  </a:lnTo>
                  <a:close/>
                </a:path>
              </a:pathLst>
            </a:custGeom>
            <a:blipFill>
              <a:blip r:embed="rId2"/>
              <a:stretch>
                <a:fillRect t="-20720" b="-20720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9" name="TextBox 4">
            <a:extLst>
              <a:ext uri="{FF2B5EF4-FFF2-40B4-BE49-F238E27FC236}">
                <a16:creationId xmlns:a16="http://schemas.microsoft.com/office/drawing/2014/main" id="{33B033E4-BF41-91E3-32EE-94869F22BEF8}"/>
              </a:ext>
            </a:extLst>
          </p:cNvPr>
          <p:cNvSpPr txBox="1"/>
          <p:nvPr/>
        </p:nvSpPr>
        <p:spPr>
          <a:xfrm>
            <a:off x="929829" y="2255520"/>
            <a:ext cx="8899971" cy="47929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s-ES_tradnl" sz="2900" dirty="0">
                <a:cs typeface="Arial" panose="020B0604020202020204" pitchFamily="34" charset="0"/>
                <a:sym typeface="Montserrat"/>
              </a:rPr>
              <a:t>El análisis político no se limita al estudio de los gobiernos. También comprende: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s-ES_tradnl" sz="2900" dirty="0">
              <a:cs typeface="Arial" panose="020B0604020202020204" pitchFamily="34" charset="0"/>
              <a:sym typeface="Montserrat"/>
            </a:endParaRPr>
          </a:p>
          <a:p>
            <a:pPr marL="435991" lvl="1">
              <a:lnSpc>
                <a:spcPct val="120000"/>
              </a:lnSpc>
              <a:spcAft>
                <a:spcPts val="600"/>
              </a:spcAft>
            </a:pPr>
            <a:r>
              <a:rPr lang="es-ES" sz="2900" dirty="0">
                <a:cs typeface="Arial" panose="020B0604020202020204" pitchFamily="34" charset="0"/>
                <a:sym typeface="Montserrat"/>
              </a:rPr>
              <a:t>Ciudadanía 　　　　　 │　 Instituciones</a:t>
            </a:r>
          </a:p>
          <a:p>
            <a:pPr marL="435991" lvl="1">
              <a:lnSpc>
                <a:spcPct val="120000"/>
              </a:lnSpc>
              <a:spcAft>
                <a:spcPts val="600"/>
              </a:spcAft>
            </a:pPr>
            <a:r>
              <a:rPr lang="es-ES" sz="2900" dirty="0">
                <a:cs typeface="Arial" panose="020B0604020202020204" pitchFamily="34" charset="0"/>
                <a:sym typeface="Montserrat"/>
              </a:rPr>
              <a:t>Cultura política　　   　│　 Participación</a:t>
            </a:r>
          </a:p>
          <a:p>
            <a:pPr marL="435991" lvl="1">
              <a:lnSpc>
                <a:spcPct val="120000"/>
              </a:lnSpc>
              <a:spcAft>
                <a:spcPts val="600"/>
              </a:spcAft>
            </a:pPr>
            <a:r>
              <a:rPr lang="es-ES" sz="2900" dirty="0">
                <a:cs typeface="Arial" panose="020B0604020202020204" pitchFamily="34" charset="0"/>
                <a:sym typeface="Montserrat"/>
              </a:rPr>
              <a:t>Desigualdad　　　    　│　 Poder</a:t>
            </a:r>
          </a:p>
          <a:p>
            <a:pPr marL="435991" lvl="1">
              <a:lnSpc>
                <a:spcPct val="120000"/>
              </a:lnSpc>
              <a:spcAft>
                <a:spcPts val="600"/>
              </a:spcAft>
            </a:pPr>
            <a:r>
              <a:rPr lang="es-ES" sz="2900" dirty="0">
                <a:cs typeface="Arial" panose="020B0604020202020204" pitchFamily="34" charset="0"/>
                <a:sym typeface="Montserrat"/>
              </a:rPr>
              <a:t>Movimientos sociales　 │　 Opinión pública</a:t>
            </a:r>
            <a:endParaRPr lang="es-ES_tradnl" sz="2900" dirty="0">
              <a:cs typeface="Arial" panose="020B0604020202020204" pitchFamily="34" charset="0"/>
              <a:sym typeface="Montserrat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C10978D-1A3F-D648-6558-FBA5FD1920AA}"/>
              </a:ext>
            </a:extLst>
          </p:cNvPr>
          <p:cNvSpPr txBox="1"/>
          <p:nvPr/>
        </p:nvSpPr>
        <p:spPr>
          <a:xfrm>
            <a:off x="609600" y="8191500"/>
            <a:ext cx="169164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s-ES" sz="2900" i="1" dirty="0"/>
              <a:t>Las decisiones públicas, las elecciones, los conflictos y las instituciones forman parte de una sociedad compleja, atravesada por relaciones de poder, valores, desigualdades y distintas formas de participación</a:t>
            </a:r>
            <a:r>
              <a:rPr lang="es-MX" sz="2900" i="1" dirty="0"/>
              <a:t>.</a:t>
            </a:r>
          </a:p>
          <a:p>
            <a:pPr algn="ctr">
              <a:lnSpc>
                <a:spcPct val="100000"/>
              </a:lnSpc>
              <a:spcAft>
                <a:spcPts val="600"/>
              </a:spcAft>
            </a:pPr>
            <a:endParaRPr lang="es-MX" sz="2900" i="1" dirty="0"/>
          </a:p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s-ES" sz="2900" b="1" dirty="0">
                <a:sym typeface="Montserrat Bold"/>
              </a:rPr>
              <a:t>Comprender la política implica también comprender la sociedad en la que ocurre.</a:t>
            </a:r>
            <a:endParaRPr lang="es-ES_tradnl" sz="2900" b="1" dirty="0"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3479554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96000" y="571500"/>
            <a:ext cx="5638800" cy="492443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CRÉDITOS DE LAS FOTOS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75335" y="1943100"/>
            <a:ext cx="16680129" cy="5933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7"/>
              </a:lnSpc>
            </a:pP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Foto de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cottonbro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studio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Pexels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: https</a:t>
            </a:r>
            <a:r>
              <a:rPr lang="es-ES_tradnl" sz="2400" dirty="0">
                <a:solidFill>
                  <a:srgbClr val="000000"/>
                </a:solidFill>
                <a:ea typeface="Open Sans"/>
                <a:cs typeface="Arial" panose="020B0604020202020204" pitchFamily="34" charset="0"/>
                <a:sym typeface="Open Sans"/>
              </a:rPr>
              <a:t>://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www.pexels.com/es-es/foto/students-standing-beside-each-other-in-the-classroom-6209804/</a:t>
            </a:r>
          </a:p>
          <a:p>
            <a:pPr algn="l">
              <a:lnSpc>
                <a:spcPts val="3147"/>
              </a:lnSpc>
            </a:pP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Foto de Darya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Sannikova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Pexels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: https://www.pexels.com/es-es/foto/black-and-white-picture-of-a-group-of-men-talking-17501857/</a:t>
            </a:r>
          </a:p>
          <a:p>
            <a:pPr algn="l">
              <a:lnSpc>
                <a:spcPts val="3147"/>
              </a:lnSpc>
            </a:pP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Foto de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Leon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Hellegers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Pexels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: https://www.pexels.com/es-es/foto/royal-society-of-edinburgh-building-exterior-34665291/</a:t>
            </a:r>
          </a:p>
          <a:p>
            <a:pPr algn="l">
              <a:lnSpc>
                <a:spcPts val="3147"/>
              </a:lnSpc>
            </a:pP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Foto de Pedro Inacio de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Pexels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: https://www.pexels.com/es-es/foto/young-woman-holding-her-fist-in-the-air-at-a-parade-15962255/</a:t>
            </a:r>
          </a:p>
          <a:p>
            <a:pPr algn="l">
              <a:lnSpc>
                <a:spcPts val="3147"/>
              </a:lnSpc>
            </a:pP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Foto de Natasya Alias de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Pexels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: https://www.pexels.com/es-es/foto/calle-caminando-mujer-multitud-13688483/</a:t>
            </a:r>
          </a:p>
          <a:p>
            <a:pPr algn="l">
              <a:lnSpc>
                <a:spcPts val="3147"/>
              </a:lnSpc>
            </a:pP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Foto de RDNE Stock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project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Pexels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: https://www.pexels.com/es-es/foto/a-policeman-doing-handshake-with-protesters-6257325/</a:t>
            </a:r>
          </a:p>
          <a:p>
            <a:pPr algn="l">
              <a:lnSpc>
                <a:spcPts val="3147"/>
              </a:lnSpc>
            </a:pP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Foto de Sam Miri de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Pexels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: https://www.pexels.com/es-es/foto/people-holding-posters-on-a-demonstration-13861976/</a:t>
            </a:r>
          </a:p>
          <a:p>
            <a:pPr algn="l">
              <a:lnSpc>
                <a:spcPts val="3147"/>
              </a:lnSpc>
            </a:pP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Foto de Stan Platt-Jones de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Pexels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: https://www.pexels.com/es-es/foto/people-at-protest-15688710/</a:t>
            </a:r>
          </a:p>
          <a:p>
            <a:pPr algn="l">
              <a:lnSpc>
                <a:spcPts val="3147"/>
              </a:lnSpc>
            </a:pP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Foto de Yura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Forrat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de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Pexels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: https://www.pexels.com/es-es/foto/urban-gathering-on-rooftop-in-cityscape-38196098/</a:t>
            </a:r>
          </a:p>
          <a:p>
            <a:pPr algn="l">
              <a:lnSpc>
                <a:spcPts val="3147"/>
              </a:lnSpc>
            </a:pP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Foto de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Zeeshaan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Shabbir de </a:t>
            </a:r>
            <a:r>
              <a:rPr lang="es-ES_tradnl" sz="24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Pexels</a:t>
            </a:r>
            <a:r>
              <a:rPr lang="es-ES_tradnl" sz="24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: https://www.pexels.com/es-es/foto/people-in-a-protest-9746517/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65000"/>
            </a:blip>
            <a:srcRect l="8059" r="31020" b="48566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5906405" y="4215187"/>
            <a:ext cx="6475191" cy="928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33"/>
              </a:lnSpc>
            </a:pPr>
            <a:r>
              <a:rPr lang="en-US" sz="6000" spc="2268" dirty="0">
                <a:solidFill>
                  <a:srgbClr val="000000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  <a:sym typeface="Open Sans"/>
              </a:rPr>
              <a:t>¡GRACIAS!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976</Words>
  <Application>Microsoft Office PowerPoint</Application>
  <PresentationFormat>Personalizado</PresentationFormat>
  <Paragraphs>124</Paragraphs>
  <Slides>16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4" baseType="lpstr">
      <vt:lpstr>Open Sans Bold</vt:lpstr>
      <vt:lpstr>Arial</vt:lpstr>
      <vt:lpstr>Calibri</vt:lpstr>
      <vt:lpstr>Montserrat Bold</vt:lpstr>
      <vt:lpstr>Open Sans</vt:lpstr>
      <vt:lpstr>Ruda</vt:lpstr>
      <vt:lpstr>Ruda Ultra-Bold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LAS PREGUNTAS QUE ABRIERON NUEVAS FORMAS DE PENSAR</vt:lpstr>
      <vt:lpstr>CINCO AUTORES, CINCO MANERAS DE MIRAR LA SOCIEDAD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SOCIAL INTRODUCTORIA</dc:title>
  <dc:creator>usuario</dc:creator>
  <cp:lastModifiedBy>Chavez Ramirez Alejandra</cp:lastModifiedBy>
  <cp:revision>12</cp:revision>
  <dcterms:created xsi:type="dcterms:W3CDTF">2006-08-16T00:00:00Z</dcterms:created>
  <dcterms:modified xsi:type="dcterms:W3CDTF">2026-08-21T20:21:34Z</dcterms:modified>
  <dc:identifier>DAHOAQ1U6QI</dc:identifier>
</cp:coreProperties>
</file>