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2"/>
  </p:notesMasterIdLst>
  <p:sldIdLst>
    <p:sldId id="405" r:id="rId2"/>
    <p:sldId id="296" r:id="rId3"/>
    <p:sldId id="380" r:id="rId4"/>
    <p:sldId id="297" r:id="rId5"/>
    <p:sldId id="365" r:id="rId6"/>
    <p:sldId id="401" r:id="rId7"/>
    <p:sldId id="367" r:id="rId8"/>
    <p:sldId id="368" r:id="rId9"/>
    <p:sldId id="402" r:id="rId10"/>
    <p:sldId id="369" r:id="rId11"/>
    <p:sldId id="370" r:id="rId12"/>
    <p:sldId id="371" r:id="rId13"/>
    <p:sldId id="303" r:id="rId14"/>
    <p:sldId id="304" r:id="rId15"/>
    <p:sldId id="378" r:id="rId16"/>
    <p:sldId id="379" r:id="rId17"/>
    <p:sldId id="381" r:id="rId18"/>
    <p:sldId id="305" r:id="rId19"/>
    <p:sldId id="403" r:id="rId20"/>
    <p:sldId id="404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42ABC-EB3F-45A4-B4DD-501C140D1E24}" type="datetimeFigureOut">
              <a:rPr lang="es-MX" smtClean="0"/>
              <a:t>08/10/2025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D804-EAA9-4307-B85C-C74547A81D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962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>
            <a:extLst>
              <a:ext uri="{FF2B5EF4-FFF2-40B4-BE49-F238E27FC236}">
                <a16:creationId xmlns:a16="http://schemas.microsoft.com/office/drawing/2014/main" id="{F0F14CB0-C2F4-66B9-DA83-C6A0BA462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>
            <a:extLst>
              <a:ext uri="{FF2B5EF4-FFF2-40B4-BE49-F238E27FC236}">
                <a16:creationId xmlns:a16="http://schemas.microsoft.com/office/drawing/2014/main" id="{1FC242B5-A1A7-87EB-F13F-B3DA32065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/>
              <a:t>Xi= Li+Ls /2    16+20/2= 36/2=18</a:t>
            </a:r>
          </a:p>
          <a:p>
            <a:r>
              <a:rPr lang="es-MX" altLang="es-MX"/>
              <a:t>Fi*Xi   5*18=90</a:t>
            </a:r>
          </a:p>
        </p:txBody>
      </p:sp>
      <p:sp>
        <p:nvSpPr>
          <p:cNvPr id="15364" name="Marcador de número de diapositiva 3">
            <a:extLst>
              <a:ext uri="{FF2B5EF4-FFF2-40B4-BE49-F238E27FC236}">
                <a16:creationId xmlns:a16="http://schemas.microsoft.com/office/drawing/2014/main" id="{3B65D467-76E0-D74B-09BA-2680008E6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588F0C9-2748-4867-BED8-9E95920E9F11}" type="slidenum">
              <a:rPr lang="es-MX" altLang="es-MX" smtClean="0"/>
              <a:pPr/>
              <a:t>11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>
            <a:extLst>
              <a:ext uri="{FF2B5EF4-FFF2-40B4-BE49-F238E27FC236}">
                <a16:creationId xmlns:a16="http://schemas.microsoft.com/office/drawing/2014/main" id="{70CEE126-BDD2-74B3-D5D5-EBA03E55C5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>
            <a:extLst>
              <a:ext uri="{FF2B5EF4-FFF2-40B4-BE49-F238E27FC236}">
                <a16:creationId xmlns:a16="http://schemas.microsoft.com/office/drawing/2014/main" id="{092E5942-7E92-1DB7-275D-4E23C7CCB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/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481B4807-B876-F8F5-48A9-C07965CD8E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BBC88F3-655C-4531-AF3F-38387539E251}" type="slidenum">
              <a:rPr lang="es-MX" altLang="es-MX" smtClean="0"/>
              <a:pPr/>
              <a:t>19</a:t>
            </a:fld>
            <a:endParaRPr lang="es-MX" alt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7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8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21D678D-E33A-863B-41E0-5A78AA723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2114D97-67B6-FCC8-44C7-0835D64D10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0445734-DE2A-8EDC-44FC-728132E02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83D01-3C17-418D-A0E9-72310B22A171}" type="slidenum">
              <a:rPr lang="es-ES_tradnl" altLang="en-US"/>
              <a:pPr>
                <a:defRPr/>
              </a:pPr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14735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9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1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8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0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1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2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4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  <p:sldLayoutId id="2147483713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39707-653C-89A0-5E7A-A89B1E044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2B48775-33D5-4779-B050-F77CE09C943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6612" y="982459"/>
            <a:ext cx="3901736" cy="1134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1800" b="1" dirty="0"/>
              <a:t>DOCTORADO EN ESTUDIOS SOCIOPOLÍTICOS PARA EL DESARROLLO GLOCAL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424936-9434-4AF8-B236-D89BFCA36188}"/>
              </a:ext>
            </a:extLst>
          </p:cNvPr>
          <p:cNvSpPr txBox="1"/>
          <p:nvPr/>
        </p:nvSpPr>
        <p:spPr>
          <a:xfrm>
            <a:off x="526933" y="2565360"/>
            <a:ext cx="3901736" cy="2240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en-US" sz="2000" b="1" dirty="0"/>
              <a:t>MÉTODOS CUANTITATIVOS DE INVESTIGACIÓN SOCIAL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175306-8A17-9317-D349-DAAB483B22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15"/>
          <a:stretch>
            <a:fillRect/>
          </a:stretch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DB5964-DD01-C562-C194-9C6C9F24D7ED}"/>
              </a:ext>
            </a:extLst>
          </p:cNvPr>
          <p:cNvSpPr txBox="1"/>
          <p:nvPr/>
        </p:nvSpPr>
        <p:spPr>
          <a:xfrm>
            <a:off x="0" y="3984715"/>
            <a:ext cx="5644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altLang="en-US" b="1" dirty="0"/>
              <a:t>Medidas de tendencia central o posición</a:t>
            </a:r>
            <a:endParaRPr lang="es-MX" altLang="en-US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B8D674A-FDE4-A102-35A1-1A948D781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494" y="6199694"/>
            <a:ext cx="2062458" cy="658306"/>
          </a:xfrm>
          <a:prstGeom prst="rect">
            <a:avLst/>
          </a:prstGeom>
        </p:spPr>
      </p:pic>
      <p:pic>
        <p:nvPicPr>
          <p:cNvPr id="12" name="Imagen 8">
            <a:extLst>
              <a:ext uri="{FF2B5EF4-FFF2-40B4-BE49-F238E27FC236}">
                <a16:creationId xmlns:a16="http://schemas.microsoft.com/office/drawing/2014/main" id="{EFDB023E-C07D-DF41-49A0-CB398168C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2" y="36638"/>
            <a:ext cx="28781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786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C6B81818-E410-C05B-EB0A-E72620F24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s-MX"/>
          </a:p>
        </p:txBody>
      </p:sp>
      <p:pic>
        <p:nvPicPr>
          <p:cNvPr id="13315" name="Marcador de contenido 4">
            <a:extLst>
              <a:ext uri="{FF2B5EF4-FFF2-40B4-BE49-F238E27FC236}">
                <a16:creationId xmlns:a16="http://schemas.microsoft.com/office/drawing/2014/main" id="{2ECDD6A4-C3DC-C3C4-F02E-3D5B99AAAC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3613" y="2741613"/>
            <a:ext cx="3554412" cy="2286000"/>
          </a:xfrm>
        </p:spPr>
      </p:pic>
      <p:pic>
        <p:nvPicPr>
          <p:cNvPr id="13316" name="Imagen 3">
            <a:extLst>
              <a:ext uri="{FF2B5EF4-FFF2-40B4-BE49-F238E27FC236}">
                <a16:creationId xmlns:a16="http://schemas.microsoft.com/office/drawing/2014/main" id="{15897167-5FA7-C225-5036-51190FEFE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4763"/>
            <a:ext cx="885666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n 5">
            <a:extLst>
              <a:ext uri="{FF2B5EF4-FFF2-40B4-BE49-F238E27FC236}">
                <a16:creationId xmlns:a16="http://schemas.microsoft.com/office/drawing/2014/main" id="{56D2276B-D36B-2A4A-FE97-9844F5273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26534"/>
            <a:ext cx="3552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34D26E29-4CDA-30A5-FD9B-3213E2483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s-MX"/>
          </a:p>
        </p:txBody>
      </p:sp>
      <p:sp>
        <p:nvSpPr>
          <p:cNvPr id="14339" name="Marcador de contenido 2">
            <a:extLst>
              <a:ext uri="{FF2B5EF4-FFF2-40B4-BE49-F238E27FC236}">
                <a16:creationId xmlns:a16="http://schemas.microsoft.com/office/drawing/2014/main" id="{75AF7D28-D239-4701-B4C2-0821611066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s-MX"/>
          </a:p>
        </p:txBody>
      </p:sp>
      <p:pic>
        <p:nvPicPr>
          <p:cNvPr id="14340" name="Imagen 3">
            <a:extLst>
              <a:ext uri="{FF2B5EF4-FFF2-40B4-BE49-F238E27FC236}">
                <a16:creationId xmlns:a16="http://schemas.microsoft.com/office/drawing/2014/main" id="{6B3D4D51-FD5E-B7D1-C550-85059B1CA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288"/>
            <a:ext cx="868362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n 4">
            <a:extLst>
              <a:ext uri="{FF2B5EF4-FFF2-40B4-BE49-F238E27FC236}">
                <a16:creationId xmlns:a16="http://schemas.microsoft.com/office/drawing/2014/main" id="{49A2B448-2859-7409-DB89-022B9C2B2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4" y="4171950"/>
            <a:ext cx="31527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1134B97-9A59-EF1D-FF53-D353B426FFDA}"/>
              </a:ext>
            </a:extLst>
          </p:cNvPr>
          <p:cNvCxnSpPr/>
          <p:nvPr/>
        </p:nvCxnSpPr>
        <p:spPr>
          <a:xfrm>
            <a:off x="5664200" y="5732463"/>
            <a:ext cx="6477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5EF4D17-A47B-11B5-7B25-E9D027A822C8}"/>
              </a:ext>
            </a:extLst>
          </p:cNvPr>
          <p:cNvCxnSpPr/>
          <p:nvPr/>
        </p:nvCxnSpPr>
        <p:spPr>
          <a:xfrm>
            <a:off x="5664200" y="6021388"/>
            <a:ext cx="6477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Imagen 9">
            <a:extLst>
              <a:ext uri="{FF2B5EF4-FFF2-40B4-BE49-F238E27FC236}">
                <a16:creationId xmlns:a16="http://schemas.microsoft.com/office/drawing/2014/main" id="{B8624702-59B6-662E-07E3-DEE32A148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6" y="407988"/>
            <a:ext cx="9048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Imagen 10">
            <a:extLst>
              <a:ext uri="{FF2B5EF4-FFF2-40B4-BE49-F238E27FC236}">
                <a16:creationId xmlns:a16="http://schemas.microsoft.com/office/drawing/2014/main" id="{00541CEE-794F-C3F0-0395-9A47E7215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89" y="2636838"/>
            <a:ext cx="904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5A2E835F-B380-53F8-6FF9-ABA4F86B1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s-MX"/>
          </a:p>
        </p:txBody>
      </p:sp>
      <p:sp>
        <p:nvSpPr>
          <p:cNvPr id="16387" name="Marcador de contenido 2">
            <a:extLst>
              <a:ext uri="{FF2B5EF4-FFF2-40B4-BE49-F238E27FC236}">
                <a16:creationId xmlns:a16="http://schemas.microsoft.com/office/drawing/2014/main" id="{C4FB1535-F3AC-3269-4563-8BF103AEE1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s-MX"/>
          </a:p>
        </p:txBody>
      </p:sp>
      <p:pic>
        <p:nvPicPr>
          <p:cNvPr id="16388" name="Imagen 3">
            <a:extLst>
              <a:ext uri="{FF2B5EF4-FFF2-40B4-BE49-F238E27FC236}">
                <a16:creationId xmlns:a16="http://schemas.microsoft.com/office/drawing/2014/main" id="{4205AD59-395C-71B2-AC47-CEC21F875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964613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D04D9B5-F9ED-0ED7-C25F-7700E6F97FCD}"/>
              </a:ext>
            </a:extLst>
          </p:cNvPr>
          <p:cNvCxnSpPr/>
          <p:nvPr/>
        </p:nvCxnSpPr>
        <p:spPr>
          <a:xfrm>
            <a:off x="7967663" y="4581526"/>
            <a:ext cx="0" cy="7921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0" name="CuadroTexto 6">
            <a:extLst>
              <a:ext uri="{FF2B5EF4-FFF2-40B4-BE49-F238E27FC236}">
                <a16:creationId xmlns:a16="http://schemas.microsoft.com/office/drawing/2014/main" id="{BFCCB4A1-444C-F774-CE3E-27DAACF00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5157788"/>
            <a:ext cx="1296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800"/>
              <a:t>18      19</a:t>
            </a:r>
            <a:endParaRPr lang="en-US" altLang="es-MX" sz="1800"/>
          </a:p>
        </p:txBody>
      </p:sp>
      <p:sp>
        <p:nvSpPr>
          <p:cNvPr id="16391" name="CuadroTexto 7">
            <a:extLst>
              <a:ext uri="{FF2B5EF4-FFF2-40B4-BE49-F238E27FC236}">
                <a16:creationId xmlns:a16="http://schemas.microsoft.com/office/drawing/2014/main" id="{BB642D5D-6DDE-F9FA-166B-005E587B8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339" y="5013326"/>
            <a:ext cx="403225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000"/>
              <a:t>5.5</a:t>
            </a:r>
            <a:endParaRPr lang="en-US" altLang="es-MX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7A1627B-997B-ADCB-0ABE-2875FE841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/>
              <a:t>Moda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C83186B1-D28A-4763-76A8-FBDE18073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1" y="2349500"/>
            <a:ext cx="7891463" cy="4114800"/>
          </a:xfrm>
        </p:spPr>
        <p:txBody>
          <a:bodyPr/>
          <a:lstStyle/>
          <a:p>
            <a:pPr algn="just" eaLnBrk="1" hangingPunct="1"/>
            <a:r>
              <a:rPr lang="es-ES_tradnl" altLang="en-US" sz="2400"/>
              <a:t>Observación o clase que tiene la mayor frecuencia en un conjunto de observaciones.</a:t>
            </a:r>
          </a:p>
          <a:p>
            <a:pPr algn="just" eaLnBrk="1" hangingPunct="1"/>
            <a:r>
              <a:rPr lang="es-ES_tradnl" altLang="en-US" sz="2400"/>
              <a:t>Un conjunto de datos puede ser unimodal, bimodal o multimodal.</a:t>
            </a:r>
          </a:p>
          <a:p>
            <a:pPr algn="just" eaLnBrk="1" hangingPunct="1"/>
            <a:r>
              <a:rPr lang="es-ES_tradnl" altLang="en-US" sz="2400"/>
              <a:t>Es la única medida de tendencia central que se puede determinar para datos de </a:t>
            </a:r>
            <a:r>
              <a:rPr lang="es-ES_tradnl" altLang="en-US" sz="2400" b="1">
                <a:solidFill>
                  <a:srgbClr val="FF0000"/>
                </a:solidFill>
              </a:rPr>
              <a:t>tipo cualitativo.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">
            <a:extLst>
              <a:ext uri="{FF2B5EF4-FFF2-40B4-BE49-F238E27FC236}">
                <a16:creationId xmlns:a16="http://schemas.microsoft.com/office/drawing/2014/main" id="{9516EA14-1EFC-B7FE-51B8-6643C60CE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3933825"/>
            <a:ext cx="68675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B49012C3-9D49-C698-63C3-EDDC35F68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/>
              <a:t>Cálculo de la moda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42BACC9-B58D-010A-7268-807748B657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94014" y="1827214"/>
            <a:ext cx="7305675" cy="1457325"/>
          </a:xfrm>
        </p:spPr>
        <p:txBody>
          <a:bodyPr/>
          <a:lstStyle/>
          <a:p>
            <a:pPr eaLnBrk="1" hangingPunct="1"/>
            <a:r>
              <a:rPr lang="es-ES_tradnl" altLang="en-US" sz="2500"/>
              <a:t>Para datos </a:t>
            </a:r>
            <a:r>
              <a:rPr lang="es-ES_tradnl" altLang="en-US" sz="2500">
                <a:solidFill>
                  <a:srgbClr val="FF0000"/>
                </a:solidFill>
              </a:rPr>
              <a:t>no agrupados</a:t>
            </a:r>
            <a:r>
              <a:rPr lang="es-ES_tradnl" altLang="en-US" sz="2500"/>
              <a:t>: es simplemente la observación que más se repite.</a:t>
            </a:r>
          </a:p>
          <a:p>
            <a:pPr eaLnBrk="1" hangingPunct="1"/>
            <a:r>
              <a:rPr lang="es-ES_tradnl" altLang="en-US" sz="2500"/>
              <a:t>Para datos </a:t>
            </a:r>
            <a:r>
              <a:rPr lang="es-ES_tradnl" altLang="en-US" sz="2500">
                <a:solidFill>
                  <a:srgbClr val="FF0000"/>
                </a:solidFill>
              </a:rPr>
              <a:t>agrupados</a:t>
            </a:r>
            <a:r>
              <a:rPr lang="es-ES_tradnl" altLang="en-US" sz="2500"/>
              <a:t>:</a:t>
            </a:r>
          </a:p>
        </p:txBody>
      </p:sp>
      <p:pic>
        <p:nvPicPr>
          <p:cNvPr id="18438" name="Imagen 2">
            <a:extLst>
              <a:ext uri="{FF2B5EF4-FFF2-40B4-BE49-F238E27FC236}">
                <a16:creationId xmlns:a16="http://schemas.microsoft.com/office/drawing/2014/main" id="{F08DC172-FD03-8002-B37C-353947ABD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3267075"/>
            <a:ext cx="3790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ángulo 8">
            <a:extLst>
              <a:ext uri="{FF2B5EF4-FFF2-40B4-BE49-F238E27FC236}">
                <a16:creationId xmlns:a16="http://schemas.microsoft.com/office/drawing/2014/main" id="{3779B4CB-17FE-7DAA-5EE6-D10653C41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924175"/>
            <a:ext cx="84978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  <a:t>En Clase de estadística, se le preguntó a los estudiantes, cuántos hermanos tenían.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800" b="1">
                <a:solidFill>
                  <a:srgbClr val="21242C"/>
                </a:solidFill>
                <a:latin typeface="inherit"/>
              </a:rPr>
              <a:t>Encuentra la moda de los datos: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</a:br>
            <a:r>
              <a:rPr lang="es-ES" altLang="en-US" sz="1800">
                <a:solidFill>
                  <a:srgbClr val="21242C"/>
                </a:solidFill>
                <a:latin typeface="KaTeX_Main"/>
              </a:rPr>
              <a:t>0</a:t>
            </a:r>
            <a: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  <a:t>, </a:t>
            </a:r>
            <a:r>
              <a:rPr lang="es-ES" altLang="en-US" sz="1800">
                <a:solidFill>
                  <a:srgbClr val="21242C"/>
                </a:solidFill>
                <a:latin typeface="KaTeX_Main"/>
              </a:rPr>
              <a:t>0</a:t>
            </a:r>
            <a: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  <a:t>,1, </a:t>
            </a:r>
            <a:r>
              <a:rPr lang="es-ES" altLang="en-US" sz="1800">
                <a:solidFill>
                  <a:srgbClr val="21242C"/>
                </a:solidFill>
                <a:latin typeface="KaTeX_Main"/>
              </a:rPr>
              <a:t>1</a:t>
            </a:r>
            <a: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  <a:t>, </a:t>
            </a:r>
            <a:r>
              <a:rPr lang="es-ES" altLang="en-US" sz="1800">
                <a:solidFill>
                  <a:srgbClr val="21242C"/>
                </a:solidFill>
                <a:latin typeface="KaTeX_Main"/>
              </a:rPr>
              <a:t>1</a:t>
            </a:r>
            <a: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  <a:t>, </a:t>
            </a:r>
            <a:r>
              <a:rPr lang="es-ES" altLang="en-US" sz="1800">
                <a:solidFill>
                  <a:srgbClr val="21242C"/>
                </a:solidFill>
                <a:latin typeface="KaTeX_Main"/>
              </a:rPr>
              <a:t>1</a:t>
            </a:r>
            <a: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  <a:t>, </a:t>
            </a:r>
            <a:r>
              <a:rPr lang="es-ES" altLang="en-US" sz="1800">
                <a:solidFill>
                  <a:srgbClr val="21242C"/>
                </a:solidFill>
                <a:latin typeface="KaTeX_Main"/>
              </a:rPr>
              <a:t>1</a:t>
            </a:r>
            <a: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  <a:t>, 1, 2, 2, 2, 3, 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solidFill>
                <a:srgbClr val="21242C"/>
              </a:solidFill>
              <a:latin typeface="Lato" panose="020F0502020204030203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800">
                <a:solidFill>
                  <a:srgbClr val="21242C"/>
                </a:solidFill>
                <a:latin typeface="Lato" panose="020F0502020204030203" pitchFamily="34" charset="0"/>
              </a:rPr>
              <a:t>Busca el valor más recurrente: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n-US" sz="1800">
              <a:solidFill>
                <a:srgbClr val="21242C"/>
              </a:solidFill>
              <a:latin typeface="Lato" panose="020F0502020204030203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800" b="1">
                <a:solidFill>
                  <a:srgbClr val="21242C"/>
                </a:solidFill>
                <a:latin typeface="inherit"/>
              </a:rPr>
              <a:t>La moda es </a:t>
            </a:r>
            <a:r>
              <a:rPr lang="es-ES" altLang="en-US" sz="1800" b="1">
                <a:solidFill>
                  <a:srgbClr val="21242C"/>
                </a:solidFill>
                <a:latin typeface="KaTeX_Main"/>
              </a:rPr>
              <a:t>1</a:t>
            </a:r>
            <a:r>
              <a:rPr lang="es-ES" altLang="en-US" sz="1800" b="1">
                <a:solidFill>
                  <a:srgbClr val="21242C"/>
                </a:solidFill>
                <a:latin typeface="inherit"/>
              </a:rPr>
              <a:t> hermano.</a:t>
            </a:r>
            <a:endParaRPr lang="es-ES" altLang="en-US" sz="1800">
              <a:solidFill>
                <a:srgbClr val="21242C"/>
              </a:solidFill>
              <a:latin typeface="Lato" panose="020F0502020204030203" pitchFamily="34" charset="0"/>
            </a:endParaRPr>
          </a:p>
        </p:txBody>
      </p:sp>
      <p:sp>
        <p:nvSpPr>
          <p:cNvPr id="19459" name="Rectángulo 10">
            <a:extLst>
              <a:ext uri="{FF2B5EF4-FFF2-40B4-BE49-F238E27FC236}">
                <a16:creationId xmlns:a16="http://schemas.microsoft.com/office/drawing/2014/main" id="{10DFCF4C-0ACB-7843-5F06-D82E465C2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550863"/>
            <a:ext cx="22942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4000" b="1">
                <a:solidFill>
                  <a:srgbClr val="21242C"/>
                </a:solidFill>
                <a:latin typeface="inherit"/>
              </a:rPr>
              <a:t>Ejemplo 1</a:t>
            </a:r>
          </a:p>
        </p:txBody>
      </p:sp>
      <p:sp>
        <p:nvSpPr>
          <p:cNvPr id="19460" name="Rectángulo 14">
            <a:extLst>
              <a:ext uri="{FF2B5EF4-FFF2-40B4-BE49-F238E27FC236}">
                <a16:creationId xmlns:a16="http://schemas.microsoft.com/office/drawing/2014/main" id="{4301F510-1D07-23B9-6183-9AB1C04D6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2544764"/>
            <a:ext cx="2513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/>
              <a:t>Datos </a:t>
            </a:r>
            <a:r>
              <a:rPr lang="es-ES_tradnl" altLang="en-US" sz="1800">
                <a:solidFill>
                  <a:srgbClr val="FF0000"/>
                </a:solidFill>
              </a:rPr>
              <a:t>no agrupados</a:t>
            </a:r>
            <a:endParaRPr lang="en-US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4">
            <a:extLst>
              <a:ext uri="{FF2B5EF4-FFF2-40B4-BE49-F238E27FC236}">
                <a16:creationId xmlns:a16="http://schemas.microsoft.com/office/drawing/2014/main" id="{015C78CE-FB45-A83A-C5EF-D62A5E688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562101"/>
            <a:ext cx="6869112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agen 5">
            <a:extLst>
              <a:ext uri="{FF2B5EF4-FFF2-40B4-BE49-F238E27FC236}">
                <a16:creationId xmlns:a16="http://schemas.microsoft.com/office/drawing/2014/main" id="{754424AF-EBCF-47CC-6A61-13341A796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904875"/>
            <a:ext cx="3790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ángulo 6">
            <a:extLst>
              <a:ext uri="{FF2B5EF4-FFF2-40B4-BE49-F238E27FC236}">
                <a16:creationId xmlns:a16="http://schemas.microsoft.com/office/drawing/2014/main" id="{B2F771E5-09D6-AFEF-FEEE-E5475BC7B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3" y="419100"/>
            <a:ext cx="2227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n-US" sz="1800"/>
              <a:t>Datos </a:t>
            </a:r>
            <a:r>
              <a:rPr lang="es-ES_tradnl" altLang="en-US" sz="1800">
                <a:solidFill>
                  <a:srgbClr val="FF0000"/>
                </a:solidFill>
              </a:rPr>
              <a:t> agrupados</a:t>
            </a:r>
            <a:endParaRPr lang="en-US" altLang="en-US" sz="1800"/>
          </a:p>
        </p:txBody>
      </p:sp>
      <p:sp>
        <p:nvSpPr>
          <p:cNvPr id="20485" name="AutoShape 2" descr="\begin{array}{c}L_i=40\\[2ex]f_i=11\\[2ex]f_{i-1}=10\\[2ex]f_{i+1}=6\\[2ex]A_i=5\end{array}">
            <a:extLst>
              <a:ext uri="{FF2B5EF4-FFF2-40B4-BE49-F238E27FC236}">
                <a16:creationId xmlns:a16="http://schemas.microsoft.com/office/drawing/2014/main" id="{A1A6F63A-9456-6918-3F06-F3CE7B75A2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7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86" name="AutoShape 4" descr="\begin{array}{c}L_i=40\\[2ex]f_i=11\\[2ex]f_{i-1}=10\\[2ex]f_{i+1}=6\\[2ex]A_i=5\end{array}">
            <a:extLst>
              <a:ext uri="{FF2B5EF4-FFF2-40B4-BE49-F238E27FC236}">
                <a16:creationId xmlns:a16="http://schemas.microsoft.com/office/drawing/2014/main" id="{6277B4F7-ADEF-5A16-83C6-A393F1AADC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9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0487" name="Imagen 9">
            <a:extLst>
              <a:ext uri="{FF2B5EF4-FFF2-40B4-BE49-F238E27FC236}">
                <a16:creationId xmlns:a16="http://schemas.microsoft.com/office/drawing/2014/main" id="{328727D0-795F-8026-BC41-2F9CE77E1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5013326"/>
            <a:ext cx="11080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ángulo 10">
            <a:extLst>
              <a:ext uri="{FF2B5EF4-FFF2-40B4-BE49-F238E27FC236}">
                <a16:creationId xmlns:a16="http://schemas.microsoft.com/office/drawing/2014/main" id="{C9A3EBD6-AA5B-EDF0-8D20-A2F908A5A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4" y="4137026"/>
            <a:ext cx="842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600">
                <a:solidFill>
                  <a:srgbClr val="181818"/>
                </a:solidFill>
                <a:latin typeface="-apple-system"/>
              </a:rPr>
              <a:t>En este caso el intervalo modal es [40,45), ya que es el intervalo con la frecuencia absoluta más grande. Por lo tanto, los parámetros de la fórmula de la moda para datos agrupados valen:</a:t>
            </a:r>
            <a:endParaRPr lang="en-US" altLang="en-US" sz="1600"/>
          </a:p>
        </p:txBody>
      </p:sp>
      <p:pic>
        <p:nvPicPr>
          <p:cNvPr id="20489" name="Imagen 12">
            <a:extLst>
              <a:ext uri="{FF2B5EF4-FFF2-40B4-BE49-F238E27FC236}">
                <a16:creationId xmlns:a16="http://schemas.microsoft.com/office/drawing/2014/main" id="{2A62E75E-9DAA-2641-E137-087D3CBCB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4714875"/>
            <a:ext cx="4133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964F5-75E7-2DB4-7D4C-508A5B32028D}"/>
              </a:ext>
            </a:extLst>
          </p:cNvPr>
          <p:cNvSpPr/>
          <p:nvPr/>
        </p:nvSpPr>
        <p:spPr>
          <a:xfrm>
            <a:off x="7608889" y="6559551"/>
            <a:ext cx="2941637" cy="225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050" dirty="0">
                <a:solidFill>
                  <a:schemeClr val="tx1"/>
                </a:solidFill>
              </a:rPr>
              <a:t>Fi=*Agrupamiento de datos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910C7DDD-BA2A-6A8C-849A-4B2D1563B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7" name="Imagen 4">
            <a:extLst>
              <a:ext uri="{FF2B5EF4-FFF2-40B4-BE49-F238E27FC236}">
                <a16:creationId xmlns:a16="http://schemas.microsoft.com/office/drawing/2014/main" id="{F6CE942F-79AB-56FD-C07F-1F5C748C1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"/>
            <a:ext cx="886936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n 5">
            <a:extLst>
              <a:ext uri="{FF2B5EF4-FFF2-40B4-BE49-F238E27FC236}">
                <a16:creationId xmlns:a16="http://schemas.microsoft.com/office/drawing/2014/main" id="{8250ECC2-548A-7825-D79E-6420DF567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740150"/>
            <a:ext cx="7812087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n 4">
            <a:extLst>
              <a:ext uri="{FF2B5EF4-FFF2-40B4-BE49-F238E27FC236}">
                <a16:creationId xmlns:a16="http://schemas.microsoft.com/office/drawing/2014/main" id="{A8739866-2354-9464-06D1-D4ED1D2EB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5176839"/>
            <a:ext cx="686911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41AC4B62-6370-4653-0FBC-D7BB3E689F5E}"/>
              </a:ext>
            </a:extLst>
          </p:cNvPr>
          <p:cNvSpPr/>
          <p:nvPr/>
        </p:nvSpPr>
        <p:spPr>
          <a:xfrm>
            <a:off x="5808664" y="2060575"/>
            <a:ext cx="719137" cy="12969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E2D4FB7-3E61-7FF2-A500-5C07C0FD7F3F}"/>
              </a:ext>
            </a:extLst>
          </p:cNvPr>
          <p:cNvCxnSpPr/>
          <p:nvPr/>
        </p:nvCxnSpPr>
        <p:spPr>
          <a:xfrm>
            <a:off x="5448300" y="2997200"/>
            <a:ext cx="5032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90B63A8-B320-F9DF-95C7-E5903E358CC6}"/>
              </a:ext>
            </a:extLst>
          </p:cNvPr>
          <p:cNvCxnSpPr/>
          <p:nvPr/>
        </p:nvCxnSpPr>
        <p:spPr>
          <a:xfrm>
            <a:off x="5556250" y="2349500"/>
            <a:ext cx="5032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53EDBCA6-79BE-5105-D580-7CA02913743C}"/>
              </a:ext>
            </a:extLst>
          </p:cNvPr>
          <p:cNvSpPr txBox="1"/>
          <p:nvPr/>
        </p:nvSpPr>
        <p:spPr>
          <a:xfrm>
            <a:off x="3714751" y="5516563"/>
            <a:ext cx="4365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050" dirty="0"/>
              <a:t>*10</a:t>
            </a:r>
            <a:endParaRPr lang="en-US" sz="10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8C49731-38E4-D005-C70E-5824EA3E1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7988" y="757238"/>
            <a:ext cx="73136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MX" sz="3200" b="1"/>
              <a:t>Importancia General de las Medidas de Tendencia Central</a:t>
            </a:r>
            <a:br>
              <a:rPr lang="es-ES" altLang="es-MX" sz="3200" b="1"/>
            </a:br>
            <a:endParaRPr lang="es-ES_tradnl" altLang="en-US" sz="3200"/>
          </a:p>
        </p:txBody>
      </p:sp>
      <p:sp>
        <p:nvSpPr>
          <p:cNvPr id="22532" name="CuadroTexto 2">
            <a:extLst>
              <a:ext uri="{FF2B5EF4-FFF2-40B4-BE49-F238E27FC236}">
                <a16:creationId xmlns:a16="http://schemas.microsoft.com/office/drawing/2014/main" id="{3FD4B727-731E-0166-E590-DB6ACE887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9" y="2205039"/>
            <a:ext cx="731202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800"/>
              <a:t>Estas medidas son esenciales para: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800" b="1"/>
              <a:t>Resumen de datos</a:t>
            </a:r>
            <a:r>
              <a:rPr lang="es-ES" altLang="es-MX" sz="1800"/>
              <a:t>: Nos permiten describir un conjunto grande de datos con un solo valor representativo.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800" b="1"/>
              <a:t>Comparaciones</a:t>
            </a:r>
            <a:r>
              <a:rPr lang="es-ES" altLang="es-MX" sz="1800"/>
              <a:t>: Ayudan a comparar conjuntos de datos diferentes de manera más sencilla.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800" b="1"/>
              <a:t>Decisiones informadas</a:t>
            </a:r>
            <a:r>
              <a:rPr lang="es-ES" altLang="es-MX" sz="1800"/>
              <a:t>: Facilitan la interpretación de los datos y, en consecuencia, ayudan a tomar decisiones basadas en la información.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800" b="1"/>
              <a:t>Identificación de patrones</a:t>
            </a:r>
            <a:r>
              <a:rPr lang="es-ES" altLang="es-MX" sz="1800"/>
              <a:t>: Revelan tendencias y patrones que podrían no ser evidentes al observar los datos en bruto.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FBC0E8AB-7974-DC5D-D1A1-9E79A4BE2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MX"/>
              <a:t>Elección de la Medida Adecuada</a:t>
            </a:r>
            <a:endParaRPr lang="es-MX" altLang="es-MX"/>
          </a:p>
        </p:txBody>
      </p:sp>
      <p:sp>
        <p:nvSpPr>
          <p:cNvPr id="23555" name="CuadroTexto 4">
            <a:extLst>
              <a:ext uri="{FF2B5EF4-FFF2-40B4-BE49-F238E27FC236}">
                <a16:creationId xmlns:a16="http://schemas.microsoft.com/office/drawing/2014/main" id="{24C8BD99-8094-800B-67CE-0C3FD10AF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773238"/>
            <a:ext cx="67897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800"/>
              <a:t>La elección entre media, mediana y moda depende de la </a:t>
            </a:r>
            <a:r>
              <a:rPr lang="es-ES" altLang="es-MX" sz="1800" b="1"/>
              <a:t>naturaleza de los datos</a:t>
            </a:r>
            <a:r>
              <a:rPr lang="es-ES" altLang="es-MX" sz="1800"/>
              <a:t> y del </a:t>
            </a:r>
            <a:r>
              <a:rPr lang="es-ES" altLang="es-MX" sz="1800" b="1"/>
              <a:t>objetivo del análisis</a:t>
            </a:r>
            <a:r>
              <a:rPr lang="es-ES" altLang="es-MX" sz="1800"/>
              <a:t>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MX" sz="1800"/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800"/>
              <a:t>Para datos </a:t>
            </a:r>
            <a:r>
              <a:rPr lang="es-ES" altLang="es-MX" sz="1800" b="1"/>
              <a:t>simétricos sin valores atípicos</a:t>
            </a:r>
            <a:r>
              <a:rPr lang="es-ES" altLang="es-MX" sz="1800"/>
              <a:t>, la </a:t>
            </a:r>
            <a:r>
              <a:rPr lang="es-ES" altLang="es-MX" sz="1800" b="1"/>
              <a:t>media</a:t>
            </a:r>
            <a:r>
              <a:rPr lang="es-ES" altLang="es-MX" sz="1800"/>
              <a:t> es generalmente la mejor opción.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800"/>
              <a:t>Para datos con </a:t>
            </a:r>
            <a:r>
              <a:rPr lang="es-ES" altLang="es-MX" sz="1800" b="1"/>
              <a:t>asimetría o valores atípicos</a:t>
            </a:r>
            <a:r>
              <a:rPr lang="es-ES" altLang="es-MX" sz="1800"/>
              <a:t>, la </a:t>
            </a:r>
            <a:r>
              <a:rPr lang="es-ES" altLang="es-MX" sz="1800" b="1"/>
              <a:t>mediana</a:t>
            </a:r>
            <a:r>
              <a:rPr lang="es-ES" altLang="es-MX" sz="1800"/>
              <a:t> es preferible.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800"/>
              <a:t>Para datos </a:t>
            </a:r>
            <a:r>
              <a:rPr lang="es-ES" altLang="es-MX" sz="1800" b="1"/>
              <a:t>categóricos o con frecuencia</a:t>
            </a:r>
            <a:r>
              <a:rPr lang="es-ES" altLang="es-MX" sz="1800"/>
              <a:t>, la </a:t>
            </a:r>
            <a:r>
              <a:rPr lang="es-ES" altLang="es-MX" sz="1800" b="1"/>
              <a:t>moda</a:t>
            </a:r>
            <a:r>
              <a:rPr lang="es-ES" altLang="es-MX" sz="1800"/>
              <a:t> es útil para identificar las preferencias o tendencias dominantes.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56E92A-3C37-F7AF-2A6D-8E99BDCCEB55}"/>
              </a:ext>
            </a:extLst>
          </p:cNvPr>
          <p:cNvSpPr txBox="1"/>
          <p:nvPr/>
        </p:nvSpPr>
        <p:spPr>
          <a:xfrm>
            <a:off x="5735639" y="4524375"/>
            <a:ext cx="4579937" cy="17543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" dirty="0">
                <a:solidFill>
                  <a:schemeClr val="tx1"/>
                </a:solidFill>
              </a:rPr>
              <a:t>En resumen, estas medidas nos permiten obtener una visión clara y concisa de los datos, y su uso adecuado depende del tipo de información que queramos obtener y de la naturaleza del conjunto de datos que estamos analizando.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260645A-3CB1-B930-F417-4A3F14C6D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200"/>
              <a:t>Medidas de tendencia central o posición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B58B6DF2-1852-36F7-3C63-03A217ACB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1" y="1844675"/>
            <a:ext cx="7313613" cy="4114800"/>
          </a:xfrm>
        </p:spPr>
        <p:txBody>
          <a:bodyPr/>
          <a:lstStyle/>
          <a:p>
            <a:pPr algn="just" eaLnBrk="1" hangingPunct="1"/>
            <a:r>
              <a:rPr lang="es-ES_tradnl" altLang="en-US"/>
              <a:t>Corresponden a valores que generalmente se ubican en la parte central de un conjunto de datos.</a:t>
            </a:r>
          </a:p>
          <a:p>
            <a:pPr algn="just" eaLnBrk="1" hangingPunct="1"/>
            <a:r>
              <a:rPr lang="es-ES_tradnl" altLang="en-US"/>
              <a:t>Forma como los datos pueden condensarse en un solo valor central alrededor del cual todos los datos muestrales se distribuyen.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B3A1A-A6B7-37DB-BBBA-41C9A8741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E1A1C20-77DF-7432-01A0-9CBA83E10A5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6612" y="1675465"/>
            <a:ext cx="3901736" cy="1134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1800" b="1" dirty="0"/>
              <a:t>DOCTORADO EN ESTUDIOS SOCIOPOLÍTICOS PARA EL DESARROLLO GLOCAL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864BD5-CAC2-37B3-B1C3-1BF5172090D1}"/>
              </a:ext>
            </a:extLst>
          </p:cNvPr>
          <p:cNvSpPr txBox="1"/>
          <p:nvPr/>
        </p:nvSpPr>
        <p:spPr>
          <a:xfrm>
            <a:off x="494340" y="3620447"/>
            <a:ext cx="3901736" cy="2240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en-US" sz="2000" b="1" dirty="0"/>
              <a:t>MÉTODOS CUANTITATIVOS DE INVESTIGACIÓN SOCIAL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B799DA-DB7F-7DAD-32C1-EED67C9457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15"/>
          <a:stretch>
            <a:fillRect/>
          </a:stretch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650955F-FDCF-F623-CA2D-FBA1356AF516}"/>
              </a:ext>
            </a:extLst>
          </p:cNvPr>
          <p:cNvSpPr txBox="1"/>
          <p:nvPr/>
        </p:nvSpPr>
        <p:spPr>
          <a:xfrm>
            <a:off x="-95250" y="5356315"/>
            <a:ext cx="5644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_tradnl" altLang="en-US" b="1" dirty="0"/>
              <a:t>Medidas de tendencia central o posición</a:t>
            </a:r>
            <a:endParaRPr lang="es-MX" altLang="en-US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A3E17C7-3DCE-90EA-5E25-C60AAD284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494" y="6199694"/>
            <a:ext cx="2062458" cy="658306"/>
          </a:xfrm>
          <a:prstGeom prst="rect">
            <a:avLst/>
          </a:prstGeom>
        </p:spPr>
      </p:pic>
      <p:pic>
        <p:nvPicPr>
          <p:cNvPr id="12" name="Imagen 8">
            <a:extLst>
              <a:ext uri="{FF2B5EF4-FFF2-40B4-BE49-F238E27FC236}">
                <a16:creationId xmlns:a16="http://schemas.microsoft.com/office/drawing/2014/main" id="{8EEF8AF6-62CD-18E9-8C05-3495FDFC5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2" y="36638"/>
            <a:ext cx="28781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CB75281-C055-4FA3-D40B-2F3BC6221777}"/>
              </a:ext>
            </a:extLst>
          </p:cNvPr>
          <p:cNvSpPr txBox="1"/>
          <p:nvPr/>
        </p:nvSpPr>
        <p:spPr>
          <a:xfrm>
            <a:off x="6772275" y="180975"/>
            <a:ext cx="335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¡Muchas gracias !</a:t>
            </a:r>
          </a:p>
        </p:txBody>
      </p:sp>
    </p:spTree>
    <p:extLst>
      <p:ext uri="{BB962C8B-B14F-4D97-AF65-F5344CB8AC3E}">
        <p14:creationId xmlns:p14="http://schemas.microsoft.com/office/powerpoint/2010/main" val="265050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>
            <a:extLst>
              <a:ext uri="{FF2B5EF4-FFF2-40B4-BE49-F238E27FC236}">
                <a16:creationId xmlns:a16="http://schemas.microsoft.com/office/drawing/2014/main" id="{A798D613-01A0-23AF-66E0-078B1873E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/>
              <a:t>Tip´s</a:t>
            </a:r>
            <a:endParaRPr lang="en-US" altLang="en-US"/>
          </a:p>
        </p:txBody>
      </p:sp>
      <p:sp>
        <p:nvSpPr>
          <p:cNvPr id="6147" name="Marcador de contenido 2">
            <a:extLst>
              <a:ext uri="{FF2B5EF4-FFF2-40B4-BE49-F238E27FC236}">
                <a16:creationId xmlns:a16="http://schemas.microsoft.com/office/drawing/2014/main" id="{711AA5E8-7A06-CADA-A00A-BE3C3C6509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altLang="en-US"/>
              <a:t>Para cualquier investigación es conveniente resumir con un sólo número.</a:t>
            </a:r>
          </a:p>
          <a:p>
            <a:r>
              <a:rPr lang="es-ES" altLang="en-US"/>
              <a:t>Dicho número, suele situarse en el centro de la distribución de datos, y es denominado, </a:t>
            </a:r>
            <a:r>
              <a:rPr lang="es-ES" altLang="en-US" i="1"/>
              <a:t>“Medida de Tendencia Central”</a:t>
            </a:r>
            <a:endParaRPr lang="en-US" altLang="en-US" i="1"/>
          </a:p>
        </p:txBody>
      </p:sp>
      <p:pic>
        <p:nvPicPr>
          <p:cNvPr id="6148" name="Imagen 3">
            <a:extLst>
              <a:ext uri="{FF2B5EF4-FFF2-40B4-BE49-F238E27FC236}">
                <a16:creationId xmlns:a16="http://schemas.microsoft.com/office/drawing/2014/main" id="{22CDAB75-3EAB-3918-965F-6CAC3F148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9" t="47005" r="31100"/>
          <a:stretch>
            <a:fillRect/>
          </a:stretch>
        </p:blipFill>
        <p:spPr bwMode="auto">
          <a:xfrm>
            <a:off x="4656139" y="3521076"/>
            <a:ext cx="30956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C5F4BFA-AA84-6E28-3E4B-05E755ADAA54}"/>
              </a:ext>
            </a:extLst>
          </p:cNvPr>
          <p:cNvSpPr/>
          <p:nvPr/>
        </p:nvSpPr>
        <p:spPr>
          <a:xfrm>
            <a:off x="6096001" y="4941888"/>
            <a:ext cx="144463" cy="444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AF22F0D-66FB-DCEF-0402-AD6E72DB26B6}"/>
              </a:ext>
            </a:extLst>
          </p:cNvPr>
          <p:cNvCxnSpPr/>
          <p:nvPr/>
        </p:nvCxnSpPr>
        <p:spPr>
          <a:xfrm flipH="1">
            <a:off x="6311901" y="3716339"/>
            <a:ext cx="1800225" cy="1152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A529CA6-4A03-7B9D-1CEB-C804E1334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200"/>
              <a:t>Medidas de tendencia central o posición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379C8FCA-58C5-1338-71A5-4130501B9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altLang="en-US"/>
              <a:t>Las medidas de tendencia central más importantes son:</a:t>
            </a:r>
          </a:p>
          <a:p>
            <a:pPr lvl="1" eaLnBrk="1" hangingPunct="1"/>
            <a:r>
              <a:rPr lang="es-ES_tradnl" altLang="en-US"/>
              <a:t>Media</a:t>
            </a:r>
          </a:p>
          <a:p>
            <a:pPr lvl="1" eaLnBrk="1" hangingPunct="1"/>
            <a:r>
              <a:rPr lang="es-ES_tradnl" altLang="en-US"/>
              <a:t>ponderada.</a:t>
            </a:r>
          </a:p>
          <a:p>
            <a:pPr lvl="1" eaLnBrk="1" hangingPunct="1"/>
            <a:r>
              <a:rPr lang="es-ES_tradnl" altLang="en-US"/>
              <a:t>Mediana.</a:t>
            </a:r>
          </a:p>
          <a:p>
            <a:pPr lvl="1" eaLnBrk="1" hangingPunct="1"/>
            <a:r>
              <a:rPr lang="es-ES_tradnl" altLang="en-US"/>
              <a:t>Moda.</a:t>
            </a:r>
          </a:p>
        </p:txBody>
      </p:sp>
      <p:pic>
        <p:nvPicPr>
          <p:cNvPr id="7173" name="Imagen 3">
            <a:extLst>
              <a:ext uri="{FF2B5EF4-FFF2-40B4-BE49-F238E27FC236}">
                <a16:creationId xmlns:a16="http://schemas.microsoft.com/office/drawing/2014/main" id="{599883A7-933A-1D85-F78F-A6503B065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9" t="47005" r="31100"/>
          <a:stretch>
            <a:fillRect/>
          </a:stretch>
        </p:blipFill>
        <p:spPr bwMode="auto">
          <a:xfrm>
            <a:off x="6726239" y="2884488"/>
            <a:ext cx="309562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>
            <a:extLst>
              <a:ext uri="{FF2B5EF4-FFF2-40B4-BE49-F238E27FC236}">
                <a16:creationId xmlns:a16="http://schemas.microsoft.com/office/drawing/2014/main" id="{406AD4F0-79FB-AA93-9DF5-F34FA0E3F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s-MX"/>
          </a:p>
        </p:txBody>
      </p:sp>
      <p:pic>
        <p:nvPicPr>
          <p:cNvPr id="8195" name="Marcador de contenido 3">
            <a:extLst>
              <a:ext uri="{FF2B5EF4-FFF2-40B4-BE49-F238E27FC236}">
                <a16:creationId xmlns:a16="http://schemas.microsoft.com/office/drawing/2014/main" id="{2D75340F-2DEF-9BA0-A6D5-C655CCCF59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1FEEB9F3-4F9F-646A-1F3E-C3E33CB0F4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5551" y="3919539"/>
          <a:ext cx="4176713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121265" imgH="3527241" progId="Photoshop.Image.6">
                  <p:embed/>
                </p:oleObj>
              </mc:Choice>
              <mc:Fallback>
                <p:oleObj name="Image" r:id="rId2" imgW="6121265" imgH="3527241" progId="Photoshop.Image.6">
                  <p:embed/>
                  <p:pic>
                    <p:nvPicPr>
                      <p:cNvPr id="4" name="Object 8">
                        <a:extLst>
                          <a:ext uri="{FF2B5EF4-FFF2-40B4-BE49-F238E27FC236}">
                            <a16:creationId xmlns:a16="http://schemas.microsoft.com/office/drawing/2014/main" id="{1FEEB9F3-4F9F-646A-1F3E-C3E33CB0F4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3919539"/>
                        <a:ext cx="4176713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Marcador de contenido 3">
            <a:extLst>
              <a:ext uri="{FF2B5EF4-FFF2-40B4-BE49-F238E27FC236}">
                <a16:creationId xmlns:a16="http://schemas.microsoft.com/office/drawing/2014/main" id="{DB85B5B1-13D1-A23D-757D-B634B13D64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 r="53409" b="63651"/>
          <a:stretch>
            <a:fillRect/>
          </a:stretch>
        </p:blipFill>
        <p:spPr>
          <a:xfrm>
            <a:off x="2894013" y="123826"/>
            <a:ext cx="4895850" cy="1444625"/>
          </a:xfrm>
        </p:spPr>
      </p:pic>
      <p:sp>
        <p:nvSpPr>
          <p:cNvPr id="9220" name="CuadroTexto 6">
            <a:extLst>
              <a:ext uri="{FF2B5EF4-FFF2-40B4-BE49-F238E27FC236}">
                <a16:creationId xmlns:a16="http://schemas.microsoft.com/office/drawing/2014/main" id="{2305A892-E010-1611-E12B-611F5E26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666875"/>
            <a:ext cx="33845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600"/>
              <a:t>Para los datos proporcionados en la tabla, se obtienen los siguientes valores estadísticos: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600" b="1"/>
              <a:t>Media</a:t>
            </a:r>
            <a:r>
              <a:rPr lang="es-ES" altLang="es-MX" sz="1600"/>
              <a:t>: 20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600" b="1"/>
              <a:t>Mediana</a:t>
            </a:r>
            <a:r>
              <a:rPr lang="es-ES" altLang="es-MX" sz="1600"/>
              <a:t>: 20.0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s-MX" sz="1600" b="1"/>
              <a:t>Moda</a:t>
            </a:r>
            <a:r>
              <a:rPr lang="es-ES" altLang="es-MX" sz="1600"/>
              <a:t>: </a:t>
            </a:r>
          </a:p>
        </p:txBody>
      </p:sp>
      <p:sp>
        <p:nvSpPr>
          <p:cNvPr id="9221" name="CuadroTexto 9">
            <a:extLst>
              <a:ext uri="{FF2B5EF4-FFF2-40B4-BE49-F238E27FC236}">
                <a16:creationId xmlns:a16="http://schemas.microsoft.com/office/drawing/2014/main" id="{57DEE87C-BFF6-37E0-7AAF-CB2D700A1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863" y="1100138"/>
            <a:ext cx="205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800" b="1"/>
              <a:t>Media</a:t>
            </a:r>
            <a:endParaRPr lang="es-MX" altLang="es-MX" sz="1800"/>
          </a:p>
        </p:txBody>
      </p:sp>
      <p:sp>
        <p:nvSpPr>
          <p:cNvPr id="9222" name="CuadroTexto 10">
            <a:extLst>
              <a:ext uri="{FF2B5EF4-FFF2-40B4-BE49-F238E27FC236}">
                <a16:creationId xmlns:a16="http://schemas.microsoft.com/office/drawing/2014/main" id="{140DC75D-2552-5E56-2AF5-9D07EEFEB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13" y="3044826"/>
            <a:ext cx="295275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800" b="1"/>
              <a:t>Mediana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400"/>
              <a:t>Como los valores en las posiciones 50 y 51 son ambos </a:t>
            </a:r>
            <a:r>
              <a:rPr lang="es-ES" altLang="es-MX" sz="1400" b="1"/>
              <a:t>20</a:t>
            </a:r>
            <a:r>
              <a:rPr lang="es-ES" altLang="es-MX" sz="1400"/>
              <a:t>, la mediana es</a:t>
            </a:r>
            <a:endParaRPr lang="es-ES" altLang="es-MX" sz="1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400" b="1"/>
              <a:t>20+20/2=20</a:t>
            </a:r>
            <a:endParaRPr lang="es-MX" altLang="es-MX" sz="1400"/>
          </a:p>
        </p:txBody>
      </p:sp>
      <p:sp>
        <p:nvSpPr>
          <p:cNvPr id="9223" name="CuadroTexto 11">
            <a:extLst>
              <a:ext uri="{FF2B5EF4-FFF2-40B4-BE49-F238E27FC236}">
                <a16:creationId xmlns:a16="http://schemas.microsoft.com/office/drawing/2014/main" id="{49515C75-F1D9-EA37-2FC0-575BF76DE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6" y="4727575"/>
            <a:ext cx="2049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800" b="1"/>
              <a:t>¿¿¿Moda  ???</a:t>
            </a:r>
            <a:endParaRPr lang="es-MX" altLang="es-MX" sz="1800"/>
          </a:p>
        </p:txBody>
      </p:sp>
      <p:pic>
        <p:nvPicPr>
          <p:cNvPr id="9224" name="Imagen 13">
            <a:extLst>
              <a:ext uri="{FF2B5EF4-FFF2-40B4-BE49-F238E27FC236}">
                <a16:creationId xmlns:a16="http://schemas.microsoft.com/office/drawing/2014/main" id="{78BC6A73-EE2A-210C-3F23-6FCE2801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1716089"/>
            <a:ext cx="27574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3C715B4D-4157-7C24-AF2E-E689452F7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s-MX"/>
          </a:p>
        </p:txBody>
      </p:sp>
      <p:sp>
        <p:nvSpPr>
          <p:cNvPr id="10243" name="Marcador de contenido 2">
            <a:extLst>
              <a:ext uri="{FF2B5EF4-FFF2-40B4-BE49-F238E27FC236}">
                <a16:creationId xmlns:a16="http://schemas.microsoft.com/office/drawing/2014/main" id="{0ADD0695-EC75-47AA-BA9A-54A5427F52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s-MX"/>
          </a:p>
        </p:txBody>
      </p:sp>
      <p:pic>
        <p:nvPicPr>
          <p:cNvPr id="10244" name="Imagen 3">
            <a:extLst>
              <a:ext uri="{FF2B5EF4-FFF2-40B4-BE49-F238E27FC236}">
                <a16:creationId xmlns:a16="http://schemas.microsoft.com/office/drawing/2014/main" id="{36300C2C-6275-C331-A656-D17DB0F3D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magen 5">
            <a:extLst>
              <a:ext uri="{FF2B5EF4-FFF2-40B4-BE49-F238E27FC236}">
                <a16:creationId xmlns:a16="http://schemas.microsoft.com/office/drawing/2014/main" id="{6FA5B214-4B3C-BCAA-3967-593AB06BB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1" y="2289176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2A0F9AE5-A785-7913-8E38-3304022EB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s-MX"/>
          </a:p>
        </p:txBody>
      </p:sp>
      <p:pic>
        <p:nvPicPr>
          <p:cNvPr id="11267" name="Marcador de contenido 3">
            <a:extLst>
              <a:ext uri="{FF2B5EF4-FFF2-40B4-BE49-F238E27FC236}">
                <a16:creationId xmlns:a16="http://schemas.microsoft.com/office/drawing/2014/main" id="{5FC867B7-645D-5548-2A07-D7B98E2B8A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315914"/>
            <a:ext cx="4189412" cy="5907087"/>
          </a:xfrm>
        </p:spPr>
      </p:pic>
      <p:pic>
        <p:nvPicPr>
          <p:cNvPr id="11268" name="Imagen 4">
            <a:extLst>
              <a:ext uri="{FF2B5EF4-FFF2-40B4-BE49-F238E27FC236}">
                <a16:creationId xmlns:a16="http://schemas.microsoft.com/office/drawing/2014/main" id="{A0BD0D6C-2275-0420-57A0-5B3389636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7" y="315914"/>
            <a:ext cx="455295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n 5">
            <a:extLst>
              <a:ext uri="{FF2B5EF4-FFF2-40B4-BE49-F238E27FC236}">
                <a16:creationId xmlns:a16="http://schemas.microsoft.com/office/drawing/2014/main" id="{EBC0EB1F-85E3-D61D-4B38-B72D8118B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6" y="1217614"/>
            <a:ext cx="14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8463D51-4BB5-4182-D3B7-63AD1CC68FE9}"/>
              </a:ext>
            </a:extLst>
          </p:cNvPr>
          <p:cNvCxnSpPr/>
          <p:nvPr/>
        </p:nvCxnSpPr>
        <p:spPr>
          <a:xfrm>
            <a:off x="4872039" y="3789363"/>
            <a:ext cx="8651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Rectángulo 1">
            <a:extLst>
              <a:ext uri="{FF2B5EF4-FFF2-40B4-BE49-F238E27FC236}">
                <a16:creationId xmlns:a16="http://schemas.microsoft.com/office/drawing/2014/main" id="{54040CC4-9067-1B64-029C-B1D8C7081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38" y="6597651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n-US" sz="1200">
                <a:solidFill>
                  <a:srgbClr val="040C28"/>
                </a:solidFill>
                <a:latin typeface="Google Sans"/>
              </a:rPr>
              <a:t>Fi.- son las veces que se repite un número o dato</a:t>
            </a:r>
            <a:r>
              <a:rPr lang="es-ES" altLang="en-US" sz="1200">
                <a:solidFill>
                  <a:srgbClr val="202124"/>
                </a:solidFill>
                <a:latin typeface="Google Sans"/>
              </a:rPr>
              <a:t>.</a:t>
            </a:r>
            <a:endParaRPr lang="en-US" altLang="en-US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4">
            <a:extLst>
              <a:ext uri="{FF2B5EF4-FFF2-40B4-BE49-F238E27FC236}">
                <a16:creationId xmlns:a16="http://schemas.microsoft.com/office/drawing/2014/main" id="{680715C7-7F30-3367-E1B0-22BCF02D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3982"/>
            <a:ext cx="777398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n 6">
            <a:extLst>
              <a:ext uri="{FF2B5EF4-FFF2-40B4-BE49-F238E27FC236}">
                <a16:creationId xmlns:a16="http://schemas.microsoft.com/office/drawing/2014/main" id="{1CBF1BD7-7BD6-C509-8D8E-1A52D73C3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247775"/>
            <a:ext cx="6948488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magen 4">
            <a:extLst>
              <a:ext uri="{FF2B5EF4-FFF2-40B4-BE49-F238E27FC236}">
                <a16:creationId xmlns:a16="http://schemas.microsoft.com/office/drawing/2014/main" id="{733BDFE7-2E04-55FB-AC94-7767978DC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t="26617" r="34798" b="27290"/>
          <a:stretch>
            <a:fillRect/>
          </a:stretch>
        </p:blipFill>
        <p:spPr bwMode="auto">
          <a:xfrm>
            <a:off x="695325" y="2518569"/>
            <a:ext cx="21971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agen 9">
            <a:extLst>
              <a:ext uri="{FF2B5EF4-FFF2-40B4-BE49-F238E27FC236}">
                <a16:creationId xmlns:a16="http://schemas.microsoft.com/office/drawing/2014/main" id="{E824BA91-C203-F640-DE7A-CF1277AF0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4" y="3789363"/>
            <a:ext cx="6804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agen 11">
            <a:extLst>
              <a:ext uri="{FF2B5EF4-FFF2-40B4-BE49-F238E27FC236}">
                <a16:creationId xmlns:a16="http://schemas.microsoft.com/office/drawing/2014/main" id="{2FEFEEF3-71A5-6791-CB8C-95CE9411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9" y="5775326"/>
            <a:ext cx="688498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magen 13">
            <a:extLst>
              <a:ext uri="{FF2B5EF4-FFF2-40B4-BE49-F238E27FC236}">
                <a16:creationId xmlns:a16="http://schemas.microsoft.com/office/drawing/2014/main" id="{615D14A6-13FC-00C5-4592-D0854F18B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937126"/>
            <a:ext cx="11112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605</Words>
  <Application>Microsoft Office PowerPoint</Application>
  <PresentationFormat>Panorámica</PresentationFormat>
  <Paragraphs>68</Paragraphs>
  <Slides>20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-apple-system</vt:lpstr>
      <vt:lpstr>Aptos</vt:lpstr>
      <vt:lpstr>Arial</vt:lpstr>
      <vt:lpstr>Avenir Next LT Pro</vt:lpstr>
      <vt:lpstr>Google Sans</vt:lpstr>
      <vt:lpstr>inherit</vt:lpstr>
      <vt:lpstr>KaTeX_Main</vt:lpstr>
      <vt:lpstr>Lato</vt:lpstr>
      <vt:lpstr>Posterama</vt:lpstr>
      <vt:lpstr>SplashVTI</vt:lpstr>
      <vt:lpstr>Adobe Photoshop Image</vt:lpstr>
      <vt:lpstr>DOCTORADO EN ESTUDIOS SOCIOPOLÍTICOS PARA EL DESARROLLO GLOCAL</vt:lpstr>
      <vt:lpstr>Medidas de tendencia central o posición</vt:lpstr>
      <vt:lpstr>Tip´s</vt:lpstr>
      <vt:lpstr>Medidas de tendencia central o posición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Moda</vt:lpstr>
      <vt:lpstr>Cálculo de la moda</vt:lpstr>
      <vt:lpstr>Presentación de PowerPoint</vt:lpstr>
      <vt:lpstr>Presentación de PowerPoint</vt:lpstr>
      <vt:lpstr>Presentación de PowerPoint</vt:lpstr>
      <vt:lpstr>Importancia General de las Medidas de Tendencia Central </vt:lpstr>
      <vt:lpstr>Elección de la Medida Adecuada</vt:lpstr>
      <vt:lpstr>DOCTORADO EN ESTUDIOS SOCIOPOLÍTICOS PARA EL DESARROLLO GLOCAL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Majo nande</dc:creator>
  <cp:lastModifiedBy>Majo nande</cp:lastModifiedBy>
  <cp:revision>1</cp:revision>
  <dcterms:created xsi:type="dcterms:W3CDTF">2025-10-08T15:05:22Z</dcterms:created>
  <dcterms:modified xsi:type="dcterms:W3CDTF">2025-10-08T15:13:59Z</dcterms:modified>
</cp:coreProperties>
</file>