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26"/>
  </p:notesMasterIdLst>
  <p:handoutMasterIdLst>
    <p:handoutMasterId r:id="rId27"/>
  </p:handoutMasterIdLst>
  <p:sldIdLst>
    <p:sldId id="256" r:id="rId2"/>
    <p:sldId id="281" r:id="rId3"/>
    <p:sldId id="332" r:id="rId4"/>
    <p:sldId id="327" r:id="rId5"/>
    <p:sldId id="337" r:id="rId6"/>
    <p:sldId id="318" r:id="rId7"/>
    <p:sldId id="319" r:id="rId8"/>
    <p:sldId id="320" r:id="rId9"/>
    <p:sldId id="321" r:id="rId10"/>
    <p:sldId id="323" r:id="rId11"/>
    <p:sldId id="322" r:id="rId12"/>
    <p:sldId id="324" r:id="rId13"/>
    <p:sldId id="334" r:id="rId14"/>
    <p:sldId id="336" r:id="rId15"/>
    <p:sldId id="338" r:id="rId16"/>
    <p:sldId id="339" r:id="rId17"/>
    <p:sldId id="335" r:id="rId18"/>
    <p:sldId id="328" r:id="rId19"/>
    <p:sldId id="330" r:id="rId20"/>
    <p:sldId id="340" r:id="rId21"/>
    <p:sldId id="342" r:id="rId22"/>
    <p:sldId id="329" r:id="rId23"/>
    <p:sldId id="344" r:id="rId24"/>
    <p:sldId id="343" r:id="rId25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897" autoAdjust="0"/>
    <p:restoredTop sz="94474" autoAdjust="0"/>
  </p:normalViewPr>
  <p:slideViewPr>
    <p:cSldViewPr snapToGrid="0">
      <p:cViewPr varScale="1">
        <p:scale>
          <a:sx n="67" d="100"/>
          <a:sy n="67" d="100"/>
        </p:scale>
        <p:origin x="294" y="0"/>
      </p:cViewPr>
      <p:guideLst/>
    </p:cSldViewPr>
  </p:slideViewPr>
  <p:outlineViewPr>
    <p:cViewPr>
      <p:scale>
        <a:sx n="33" d="100"/>
        <a:sy n="33" d="100"/>
      </p:scale>
      <p:origin x="0" y="-226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_rels/data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B614D1-A6D2-47DF-9D3C-A525F14E2F0D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MX"/>
        </a:p>
      </dgm:t>
    </dgm:pt>
    <dgm:pt modelId="{311451E2-3D04-4DA5-B25E-091031DD9694}">
      <dgm:prSet phldrT="[Texto]" custT="1"/>
      <dgm:spPr>
        <a:ln w="28575">
          <a:solidFill>
            <a:srgbClr val="00B050"/>
          </a:solidFill>
        </a:ln>
      </dgm:spPr>
      <dgm:t>
        <a:bodyPr/>
        <a:lstStyle/>
        <a:p>
          <a:pPr algn="just"/>
          <a:r>
            <a:rPr lang="es-MX" sz="19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Comprender la </a:t>
          </a:r>
          <a:r>
            <a:rPr lang="es-MX" sz="1900" b="1" dirty="0" err="1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glocalización</a:t>
          </a:r>
          <a:r>
            <a:rPr lang="es-MX" sz="19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del desarrollo como modelo que integra de manera </a:t>
          </a:r>
          <a:r>
            <a:rPr lang="es-MX" sz="19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estratégica y equilibrada </a:t>
          </a:r>
          <a:r>
            <a:rPr lang="es-MX" sz="19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los </a:t>
          </a:r>
          <a:r>
            <a:rPr lang="es-MX" sz="1900" b="1" u="sng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procesos globales con las dinámicas locales</a:t>
          </a:r>
          <a:r>
            <a:rPr lang="es-MX" sz="19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. </a:t>
          </a:r>
          <a:endParaRPr lang="es-MX" sz="1900" b="0" i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E5D416-D8D4-4CF0-AE36-4C43AC8E1A9F}" type="parTrans" cxnId="{AA387370-8D6C-442B-A6A9-9BE43FEB8D78}">
      <dgm:prSet/>
      <dgm:spPr/>
      <dgm:t>
        <a:bodyPr/>
        <a:lstStyle/>
        <a:p>
          <a:endParaRPr lang="es-MX" sz="1900"/>
        </a:p>
      </dgm:t>
    </dgm:pt>
    <dgm:pt modelId="{43DD9855-9067-4B48-B607-EE673010CB3A}" type="sibTrans" cxnId="{AA387370-8D6C-442B-A6A9-9BE43FEB8D78}">
      <dgm:prSet/>
      <dgm:spPr/>
      <dgm:t>
        <a:bodyPr/>
        <a:lstStyle/>
        <a:p>
          <a:endParaRPr lang="es-MX" sz="1900"/>
        </a:p>
      </dgm:t>
    </dgm:pt>
    <dgm:pt modelId="{4313823C-2EC7-40C1-8A32-C7B3EFA90511}" type="pres">
      <dgm:prSet presAssocID="{64B614D1-A6D2-47DF-9D3C-A525F14E2F0D}" presName="linear" presStyleCnt="0">
        <dgm:presLayoutVars>
          <dgm:dir/>
          <dgm:animLvl val="lvl"/>
          <dgm:resizeHandles val="exact"/>
        </dgm:presLayoutVars>
      </dgm:prSet>
      <dgm:spPr/>
    </dgm:pt>
    <dgm:pt modelId="{1CF66F71-609F-4E9A-88F4-CBB5972BA3B9}" type="pres">
      <dgm:prSet presAssocID="{311451E2-3D04-4DA5-B25E-091031DD9694}" presName="parentLin" presStyleCnt="0"/>
      <dgm:spPr/>
    </dgm:pt>
    <dgm:pt modelId="{F29F34D5-085F-45E7-922B-FE0C64362202}" type="pres">
      <dgm:prSet presAssocID="{311451E2-3D04-4DA5-B25E-091031DD9694}" presName="parentLeftMargin" presStyleLbl="node1" presStyleIdx="0" presStyleCnt="1"/>
      <dgm:spPr/>
    </dgm:pt>
    <dgm:pt modelId="{2E002F00-F6A3-461C-97FB-E94CC6D7CD77}" type="pres">
      <dgm:prSet presAssocID="{311451E2-3D04-4DA5-B25E-091031DD9694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D8ABFC72-9DF1-442B-862D-7A4CF4282CF1}" type="pres">
      <dgm:prSet presAssocID="{311451E2-3D04-4DA5-B25E-091031DD9694}" presName="negativeSpace" presStyleCnt="0"/>
      <dgm:spPr/>
    </dgm:pt>
    <dgm:pt modelId="{D0A34D05-5A7B-41DF-85DC-CF2E30AF8573}" type="pres">
      <dgm:prSet presAssocID="{311451E2-3D04-4DA5-B25E-091031DD9694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8CB3A34D-E35C-4EDB-86CF-37FCD7103B44}" type="presOf" srcId="{311451E2-3D04-4DA5-B25E-091031DD9694}" destId="{2E002F00-F6A3-461C-97FB-E94CC6D7CD77}" srcOrd="1" destOrd="0" presId="urn:microsoft.com/office/officeart/2005/8/layout/list1"/>
    <dgm:cxn modelId="{AA387370-8D6C-442B-A6A9-9BE43FEB8D78}" srcId="{64B614D1-A6D2-47DF-9D3C-A525F14E2F0D}" destId="{311451E2-3D04-4DA5-B25E-091031DD9694}" srcOrd="0" destOrd="0" parTransId="{59E5D416-D8D4-4CF0-AE36-4C43AC8E1A9F}" sibTransId="{43DD9855-9067-4B48-B607-EE673010CB3A}"/>
    <dgm:cxn modelId="{0BC94DBB-8E3D-4D8C-B004-3A6B18B22C7E}" type="presOf" srcId="{311451E2-3D04-4DA5-B25E-091031DD9694}" destId="{F29F34D5-085F-45E7-922B-FE0C64362202}" srcOrd="0" destOrd="0" presId="urn:microsoft.com/office/officeart/2005/8/layout/list1"/>
    <dgm:cxn modelId="{CD5314EE-9AB3-4E92-8050-9F36F606465B}" type="presOf" srcId="{64B614D1-A6D2-47DF-9D3C-A525F14E2F0D}" destId="{4313823C-2EC7-40C1-8A32-C7B3EFA90511}" srcOrd="0" destOrd="0" presId="urn:microsoft.com/office/officeart/2005/8/layout/list1"/>
    <dgm:cxn modelId="{784E680D-B2FA-45EA-B0F3-1E24EE9A7DB0}" type="presParOf" srcId="{4313823C-2EC7-40C1-8A32-C7B3EFA90511}" destId="{1CF66F71-609F-4E9A-88F4-CBB5972BA3B9}" srcOrd="0" destOrd="0" presId="urn:microsoft.com/office/officeart/2005/8/layout/list1"/>
    <dgm:cxn modelId="{AEF64F4B-E5E4-4A49-8226-CBFB29EE3610}" type="presParOf" srcId="{1CF66F71-609F-4E9A-88F4-CBB5972BA3B9}" destId="{F29F34D5-085F-45E7-922B-FE0C64362202}" srcOrd="0" destOrd="0" presId="urn:microsoft.com/office/officeart/2005/8/layout/list1"/>
    <dgm:cxn modelId="{A8B47696-EC7B-49EA-BAAC-69345174B142}" type="presParOf" srcId="{1CF66F71-609F-4E9A-88F4-CBB5972BA3B9}" destId="{2E002F00-F6A3-461C-97FB-E94CC6D7CD77}" srcOrd="1" destOrd="0" presId="urn:microsoft.com/office/officeart/2005/8/layout/list1"/>
    <dgm:cxn modelId="{A0E3539D-7A90-4D40-855F-1DF0851E83FD}" type="presParOf" srcId="{4313823C-2EC7-40C1-8A32-C7B3EFA90511}" destId="{D8ABFC72-9DF1-442B-862D-7A4CF4282CF1}" srcOrd="1" destOrd="0" presId="urn:microsoft.com/office/officeart/2005/8/layout/list1"/>
    <dgm:cxn modelId="{A84386DE-940A-4922-B5CE-ECF5309D2DAA}" type="presParOf" srcId="{4313823C-2EC7-40C1-8A32-C7B3EFA90511}" destId="{D0A34D05-5A7B-41DF-85DC-CF2E30AF8573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A3ED86D-0610-4270-A257-9CCA99A5069C}" type="doc">
      <dgm:prSet loTypeId="urn:microsoft.com/office/officeart/2005/8/layout/process4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2DE42B8E-2E2C-4564-A6C8-D853FE1CB016}">
      <dgm:prSet custT="1"/>
      <dgm:spPr/>
      <dgm:t>
        <a:bodyPr/>
        <a:lstStyle/>
        <a:p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Se refiere a un </a:t>
          </a:r>
          <a:r>
            <a:rPr lang="es-MX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modelo que integra de manera estratégica y equilibrada los procesos globales con las dinámicas locales.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s-MX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2569A3-7B71-448C-B554-D25D8337750B}" type="parTrans" cxnId="{70E36BA5-022E-4FE6-A05C-948B26A15EDD}">
      <dgm:prSet/>
      <dgm:spPr/>
      <dgm:t>
        <a:bodyPr/>
        <a:lstStyle/>
        <a:p>
          <a:endParaRPr lang="es-MX" sz="2000"/>
        </a:p>
      </dgm:t>
    </dgm:pt>
    <dgm:pt modelId="{704948C8-D33E-4EFF-9ED5-71BEFB4C74EC}" type="sibTrans" cxnId="{70E36BA5-022E-4FE6-A05C-948B26A15EDD}">
      <dgm:prSet/>
      <dgm:spPr/>
      <dgm:t>
        <a:bodyPr/>
        <a:lstStyle/>
        <a:p>
          <a:endParaRPr lang="es-MX" sz="2000"/>
        </a:p>
      </dgm:t>
    </dgm:pt>
    <dgm:pt modelId="{D2EB98CB-AE18-4754-8F18-F77ED4EC0063}">
      <dgm:prSet custT="1"/>
      <dgm:spPr/>
      <dgm:t>
        <a:bodyPr/>
        <a:lstStyle/>
        <a:p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No se trata de coexistencia entre lo global y lo local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, sino </a:t>
          </a:r>
          <a:r>
            <a:rPr lang="es-MX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 </a:t>
          </a:r>
          <a:r>
            <a:rPr lang="es-MX" sz="20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su interacción activa</a:t>
          </a:r>
          <a:r>
            <a:rPr lang="es-MX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para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generar soluciones sostenibles, contextualizadas y culturalmente pertinentes.</a:t>
          </a:r>
          <a:endParaRPr lang="es-MX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82690A-EC93-4361-A043-FDB2E30C9881}" type="parTrans" cxnId="{8553F237-FEFB-40A4-BE35-88C414D799F7}">
      <dgm:prSet/>
      <dgm:spPr/>
      <dgm:t>
        <a:bodyPr/>
        <a:lstStyle/>
        <a:p>
          <a:endParaRPr lang="es-MX" sz="2000"/>
        </a:p>
      </dgm:t>
    </dgm:pt>
    <dgm:pt modelId="{C205923E-43F4-4F51-9ABA-0B67D63E4901}" type="sibTrans" cxnId="{8553F237-FEFB-40A4-BE35-88C414D799F7}">
      <dgm:prSet/>
      <dgm:spPr/>
      <dgm:t>
        <a:bodyPr/>
        <a:lstStyle/>
        <a:p>
          <a:endParaRPr lang="es-MX" sz="2000"/>
        </a:p>
      </dgm:t>
    </dgm:pt>
    <dgm:pt modelId="{603B49E6-C948-464E-9354-4E226C5F775F}" type="pres">
      <dgm:prSet presAssocID="{3A3ED86D-0610-4270-A257-9CCA99A5069C}" presName="Name0" presStyleCnt="0">
        <dgm:presLayoutVars>
          <dgm:dir/>
          <dgm:animLvl val="lvl"/>
          <dgm:resizeHandles val="exact"/>
        </dgm:presLayoutVars>
      </dgm:prSet>
      <dgm:spPr/>
    </dgm:pt>
    <dgm:pt modelId="{4997E487-8450-4C55-9659-F8640BC8B9BA}" type="pres">
      <dgm:prSet presAssocID="{D2EB98CB-AE18-4754-8F18-F77ED4EC0063}" presName="boxAndChildren" presStyleCnt="0"/>
      <dgm:spPr/>
    </dgm:pt>
    <dgm:pt modelId="{36DC0F83-9668-451A-97A9-90B362023490}" type="pres">
      <dgm:prSet presAssocID="{D2EB98CB-AE18-4754-8F18-F77ED4EC0063}" presName="parentTextBox" presStyleLbl="node1" presStyleIdx="0" presStyleCnt="2"/>
      <dgm:spPr/>
    </dgm:pt>
    <dgm:pt modelId="{CB401935-D871-44EA-9DA2-341A84F5624F}" type="pres">
      <dgm:prSet presAssocID="{704948C8-D33E-4EFF-9ED5-71BEFB4C74EC}" presName="sp" presStyleCnt="0"/>
      <dgm:spPr/>
    </dgm:pt>
    <dgm:pt modelId="{A66A9391-32A1-4401-BA31-1252146844CE}" type="pres">
      <dgm:prSet presAssocID="{2DE42B8E-2E2C-4564-A6C8-D853FE1CB016}" presName="arrowAndChildren" presStyleCnt="0"/>
      <dgm:spPr/>
    </dgm:pt>
    <dgm:pt modelId="{A2C062DA-E99C-4F46-94AB-A93C77260098}" type="pres">
      <dgm:prSet presAssocID="{2DE42B8E-2E2C-4564-A6C8-D853FE1CB016}" presName="parentTextArrow" presStyleLbl="node1" presStyleIdx="1" presStyleCnt="2" custLinFactNeighborX="3375" custLinFactNeighborY="3639"/>
      <dgm:spPr/>
    </dgm:pt>
  </dgm:ptLst>
  <dgm:cxnLst>
    <dgm:cxn modelId="{8553F237-FEFB-40A4-BE35-88C414D799F7}" srcId="{3A3ED86D-0610-4270-A257-9CCA99A5069C}" destId="{D2EB98CB-AE18-4754-8F18-F77ED4EC0063}" srcOrd="1" destOrd="0" parTransId="{4482690A-EC93-4361-A043-FDB2E30C9881}" sibTransId="{C205923E-43F4-4F51-9ABA-0B67D63E4901}"/>
    <dgm:cxn modelId="{4071DC47-D8C0-4847-B875-03CB7ACFA66B}" type="presOf" srcId="{D2EB98CB-AE18-4754-8F18-F77ED4EC0063}" destId="{36DC0F83-9668-451A-97A9-90B362023490}" srcOrd="0" destOrd="0" presId="urn:microsoft.com/office/officeart/2005/8/layout/process4"/>
    <dgm:cxn modelId="{6A0BB86F-83CB-4787-818B-1A0CA80E3C0C}" type="presOf" srcId="{3A3ED86D-0610-4270-A257-9CCA99A5069C}" destId="{603B49E6-C948-464E-9354-4E226C5F775F}" srcOrd="0" destOrd="0" presId="urn:microsoft.com/office/officeart/2005/8/layout/process4"/>
    <dgm:cxn modelId="{70E36BA5-022E-4FE6-A05C-948B26A15EDD}" srcId="{3A3ED86D-0610-4270-A257-9CCA99A5069C}" destId="{2DE42B8E-2E2C-4564-A6C8-D853FE1CB016}" srcOrd="0" destOrd="0" parTransId="{0F2569A3-7B71-448C-B554-D25D8337750B}" sibTransId="{704948C8-D33E-4EFF-9ED5-71BEFB4C74EC}"/>
    <dgm:cxn modelId="{922AC2B2-BF78-4B4F-B605-3DA24E83B044}" type="presOf" srcId="{2DE42B8E-2E2C-4564-A6C8-D853FE1CB016}" destId="{A2C062DA-E99C-4F46-94AB-A93C77260098}" srcOrd="0" destOrd="0" presId="urn:microsoft.com/office/officeart/2005/8/layout/process4"/>
    <dgm:cxn modelId="{F7AEC75E-5853-46D5-9895-F9263101540C}" type="presParOf" srcId="{603B49E6-C948-464E-9354-4E226C5F775F}" destId="{4997E487-8450-4C55-9659-F8640BC8B9BA}" srcOrd="0" destOrd="0" presId="urn:microsoft.com/office/officeart/2005/8/layout/process4"/>
    <dgm:cxn modelId="{20BA4267-6940-4426-A363-5DD735EAF41C}" type="presParOf" srcId="{4997E487-8450-4C55-9659-F8640BC8B9BA}" destId="{36DC0F83-9668-451A-97A9-90B362023490}" srcOrd="0" destOrd="0" presId="urn:microsoft.com/office/officeart/2005/8/layout/process4"/>
    <dgm:cxn modelId="{3D40AAAB-A37B-442F-805B-D5C8A2B2F094}" type="presParOf" srcId="{603B49E6-C948-464E-9354-4E226C5F775F}" destId="{CB401935-D871-44EA-9DA2-341A84F5624F}" srcOrd="1" destOrd="0" presId="urn:microsoft.com/office/officeart/2005/8/layout/process4"/>
    <dgm:cxn modelId="{62F6509A-BE81-4225-8A76-927841CB127D}" type="presParOf" srcId="{603B49E6-C948-464E-9354-4E226C5F775F}" destId="{A66A9391-32A1-4401-BA31-1252146844CE}" srcOrd="2" destOrd="0" presId="urn:microsoft.com/office/officeart/2005/8/layout/process4"/>
    <dgm:cxn modelId="{A0FF6AE3-FF2C-48F8-848A-816DBBE7DD6C}" type="presParOf" srcId="{A66A9391-32A1-4401-BA31-1252146844CE}" destId="{A2C062DA-E99C-4F46-94AB-A93C7726009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99E87BD-1CE1-4D62-92FF-D383378B1D10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es-MX"/>
        </a:p>
      </dgm:t>
    </dgm:pt>
    <dgm:pt modelId="{B91CAEB2-0C5D-4E7F-80B0-4441833CB7FA}">
      <dgm:prSet custT="1"/>
      <dgm:spPr/>
      <dgm:t>
        <a:bodyPr/>
        <a:lstStyle/>
        <a:p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Si bien el desarrollo glocal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promete una integración equilibrada entre lo global y lo local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, enfrenta </a:t>
          </a:r>
          <a:r>
            <a:rPr lang="es-MX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limitaciones estructurales, políticas y epistemológicas</a:t>
          </a:r>
          <a:r>
            <a:rPr lang="es-MX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que dificultan su implementación efectiva y transformadora.</a:t>
          </a:r>
        </a:p>
      </dgm:t>
    </dgm:pt>
    <dgm:pt modelId="{2FD145F2-DE7A-4EB9-B8F7-90B86324ECF9}" type="parTrans" cxnId="{A7414BED-5385-455A-8A3F-2B03C59E695F}">
      <dgm:prSet/>
      <dgm:spPr/>
      <dgm:t>
        <a:bodyPr/>
        <a:lstStyle/>
        <a:p>
          <a:endParaRPr lang="es-MX"/>
        </a:p>
      </dgm:t>
    </dgm:pt>
    <dgm:pt modelId="{E9BACAC2-A479-4057-89FD-49D62F25D054}" type="sibTrans" cxnId="{A7414BED-5385-455A-8A3F-2B03C59E695F}">
      <dgm:prSet/>
      <dgm:spPr/>
      <dgm:t>
        <a:bodyPr/>
        <a:lstStyle/>
        <a:p>
          <a:endParaRPr lang="es-MX"/>
        </a:p>
      </dgm:t>
    </dgm:pt>
    <dgm:pt modelId="{2A57BB6F-B3DD-4291-85C2-2D13A08B9FE0}" type="pres">
      <dgm:prSet presAssocID="{799E87BD-1CE1-4D62-92FF-D383378B1D1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A91A273-4614-409A-A42C-F1901ABF63AC}" type="pres">
      <dgm:prSet presAssocID="{B91CAEB2-0C5D-4E7F-80B0-4441833CB7FA}" presName="vertOne" presStyleCnt="0"/>
      <dgm:spPr/>
    </dgm:pt>
    <dgm:pt modelId="{097CF6CB-A874-4959-950C-5D4DEA8F77F1}" type="pres">
      <dgm:prSet presAssocID="{B91CAEB2-0C5D-4E7F-80B0-4441833CB7FA}" presName="txOne" presStyleLbl="node0" presStyleIdx="0" presStyleCnt="1" custLinFactNeighborX="12769" custLinFactNeighborY="23742">
        <dgm:presLayoutVars>
          <dgm:chPref val="3"/>
        </dgm:presLayoutVars>
      </dgm:prSet>
      <dgm:spPr/>
    </dgm:pt>
    <dgm:pt modelId="{942BF118-F1FE-4031-9681-105302103F38}" type="pres">
      <dgm:prSet presAssocID="{B91CAEB2-0C5D-4E7F-80B0-4441833CB7FA}" presName="horzOne" presStyleCnt="0"/>
      <dgm:spPr/>
    </dgm:pt>
  </dgm:ptLst>
  <dgm:cxnLst>
    <dgm:cxn modelId="{ABB36147-BDB6-40D6-BBB5-1E0E70B7666C}" type="presOf" srcId="{B91CAEB2-0C5D-4E7F-80B0-4441833CB7FA}" destId="{097CF6CB-A874-4959-950C-5D4DEA8F77F1}" srcOrd="0" destOrd="0" presId="urn:microsoft.com/office/officeart/2005/8/layout/hierarchy4"/>
    <dgm:cxn modelId="{B5A03FAE-9CB6-480B-9BD1-52076324738D}" type="presOf" srcId="{799E87BD-1CE1-4D62-92FF-D383378B1D10}" destId="{2A57BB6F-B3DD-4291-85C2-2D13A08B9FE0}" srcOrd="0" destOrd="0" presId="urn:microsoft.com/office/officeart/2005/8/layout/hierarchy4"/>
    <dgm:cxn modelId="{A7414BED-5385-455A-8A3F-2B03C59E695F}" srcId="{799E87BD-1CE1-4D62-92FF-D383378B1D10}" destId="{B91CAEB2-0C5D-4E7F-80B0-4441833CB7FA}" srcOrd="0" destOrd="0" parTransId="{2FD145F2-DE7A-4EB9-B8F7-90B86324ECF9}" sibTransId="{E9BACAC2-A479-4057-89FD-49D62F25D054}"/>
    <dgm:cxn modelId="{710B7403-44CE-4F22-A0A2-D30CC03FDE94}" type="presParOf" srcId="{2A57BB6F-B3DD-4291-85C2-2D13A08B9FE0}" destId="{3A91A273-4614-409A-A42C-F1901ABF63AC}" srcOrd="0" destOrd="0" presId="urn:microsoft.com/office/officeart/2005/8/layout/hierarchy4"/>
    <dgm:cxn modelId="{8D39E34E-7C35-42A2-A028-FB77670BDB9B}" type="presParOf" srcId="{3A91A273-4614-409A-A42C-F1901ABF63AC}" destId="{097CF6CB-A874-4959-950C-5D4DEA8F77F1}" srcOrd="0" destOrd="0" presId="urn:microsoft.com/office/officeart/2005/8/layout/hierarchy4"/>
    <dgm:cxn modelId="{23E425D3-7C7C-4D75-9475-D6B0466E785A}" type="presParOf" srcId="{3A91A273-4614-409A-A42C-F1901ABF63AC}" destId="{942BF118-F1FE-4031-9681-105302103F3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BB3893C-7558-4659-9864-4E4A2F5BC07B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2CB16BC7-A872-4481-8136-5BD17C9056ED}">
      <dgm:prSet custT="1"/>
      <dgm:spPr/>
      <dgm:t>
        <a:bodyPr/>
        <a:lstStyle/>
        <a:p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(1) </a:t>
          </a:r>
          <a:r>
            <a:rPr lang="es-MX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Imposición de visiones externas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aunque se promueve la adaptación local, a veces se sigue partiendo de </a:t>
          </a:r>
          <a:r>
            <a:rPr lang="es-MX" sz="20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agendas globales prefabricadas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(como los ODS), que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no siempre son pertinentes ni deseadas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por los actores locales.</a:t>
          </a:r>
        </a:p>
      </dgm:t>
    </dgm:pt>
    <dgm:pt modelId="{78A4F190-B2B5-495D-B6F9-F2F3E52B820D}" type="parTrans" cxnId="{6001C56C-C912-4335-8544-A5FFA05ED7FC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4993DD-8547-43CB-AAF7-5C08C379AECC}" type="sibTrans" cxnId="{6001C56C-C912-4335-8544-A5FFA05ED7FC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643601-EDA4-43A3-9503-B2D4F658F42F}" type="pres">
      <dgm:prSet presAssocID="{6BB3893C-7558-4659-9864-4E4A2F5BC07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DEBCEDB-E74C-42FF-8F0F-F64FD7626256}" type="pres">
      <dgm:prSet presAssocID="{2CB16BC7-A872-4481-8136-5BD17C9056ED}" presName="vertOne" presStyleCnt="0"/>
      <dgm:spPr/>
    </dgm:pt>
    <dgm:pt modelId="{700820F0-BC19-4E9C-B1BE-43490055ECCC}" type="pres">
      <dgm:prSet presAssocID="{2CB16BC7-A872-4481-8136-5BD17C9056ED}" presName="txOne" presStyleLbl="node0" presStyleIdx="0" presStyleCnt="1" custLinFactNeighborX="1132">
        <dgm:presLayoutVars>
          <dgm:chPref val="3"/>
        </dgm:presLayoutVars>
      </dgm:prSet>
      <dgm:spPr/>
    </dgm:pt>
    <dgm:pt modelId="{792C879A-C1BA-44BA-9896-44462F788116}" type="pres">
      <dgm:prSet presAssocID="{2CB16BC7-A872-4481-8136-5BD17C9056ED}" presName="horzOne" presStyleCnt="0"/>
      <dgm:spPr/>
    </dgm:pt>
  </dgm:ptLst>
  <dgm:cxnLst>
    <dgm:cxn modelId="{40990142-E145-4EB9-8247-85A583A3773C}" type="presOf" srcId="{6BB3893C-7558-4659-9864-4E4A2F5BC07B}" destId="{76643601-EDA4-43A3-9503-B2D4F658F42F}" srcOrd="0" destOrd="0" presId="urn:microsoft.com/office/officeart/2005/8/layout/hierarchy4"/>
    <dgm:cxn modelId="{6001C56C-C912-4335-8544-A5FFA05ED7FC}" srcId="{6BB3893C-7558-4659-9864-4E4A2F5BC07B}" destId="{2CB16BC7-A872-4481-8136-5BD17C9056ED}" srcOrd="0" destOrd="0" parTransId="{78A4F190-B2B5-495D-B6F9-F2F3E52B820D}" sibTransId="{BC4993DD-8547-43CB-AAF7-5C08C379AECC}"/>
    <dgm:cxn modelId="{62E87750-3DDF-4051-BA17-F4D4F5BA0909}" type="presOf" srcId="{2CB16BC7-A872-4481-8136-5BD17C9056ED}" destId="{700820F0-BC19-4E9C-B1BE-43490055ECCC}" srcOrd="0" destOrd="0" presId="urn:microsoft.com/office/officeart/2005/8/layout/hierarchy4"/>
    <dgm:cxn modelId="{DAEBA9E0-AA00-422F-92E6-5A91139A5124}" type="presParOf" srcId="{76643601-EDA4-43A3-9503-B2D4F658F42F}" destId="{9DEBCEDB-E74C-42FF-8F0F-F64FD7626256}" srcOrd="0" destOrd="0" presId="urn:microsoft.com/office/officeart/2005/8/layout/hierarchy4"/>
    <dgm:cxn modelId="{B9E50E0E-3A77-4F6D-834E-2D8DE6B7CF50}" type="presParOf" srcId="{9DEBCEDB-E74C-42FF-8F0F-F64FD7626256}" destId="{700820F0-BC19-4E9C-B1BE-43490055ECCC}" srcOrd="0" destOrd="0" presId="urn:microsoft.com/office/officeart/2005/8/layout/hierarchy4"/>
    <dgm:cxn modelId="{72D1928A-5B7B-4F23-AFE7-19FD87ADCE75}" type="presParOf" srcId="{9DEBCEDB-E74C-42FF-8F0F-F64FD7626256}" destId="{792C879A-C1BA-44BA-9896-44462F78811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BB3893C-7558-4659-9864-4E4A2F5BC07B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3AFFB4E2-8E77-44CE-8DD9-C328C38D7A97}">
      <dgm:prSet custT="1"/>
      <dgm:spPr/>
      <dgm:t>
        <a:bodyPr/>
        <a:lstStyle/>
        <a:p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(2) </a:t>
          </a:r>
          <a:r>
            <a:rPr lang="es-MX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Desequilibrio de poder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s-MX" sz="20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las decisiones “globales” suelen ser tomadas por actores del Norte Global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, mientras que las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comunidades locales tienen menos poder 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de negociación o voz real en los procesos.</a:t>
          </a:r>
        </a:p>
      </dgm:t>
    </dgm:pt>
    <dgm:pt modelId="{7C8402E5-19B1-4689-A5C3-DCA40A9F39B0}" type="parTrans" cxnId="{44D595A4-CDB5-409E-880D-33C0CC920A24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6AF4C9-A4FA-438E-8C99-28C048212F9D}" type="sibTrans" cxnId="{44D595A4-CDB5-409E-880D-33C0CC920A24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643601-EDA4-43A3-9503-B2D4F658F42F}" type="pres">
      <dgm:prSet presAssocID="{6BB3893C-7558-4659-9864-4E4A2F5BC07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4CCBD9C-1E08-4837-A393-892A3CF9FB88}" type="pres">
      <dgm:prSet presAssocID="{3AFFB4E2-8E77-44CE-8DD9-C328C38D7A97}" presName="vertOne" presStyleCnt="0"/>
      <dgm:spPr/>
    </dgm:pt>
    <dgm:pt modelId="{1CA1C0A1-7193-41BB-AB9D-F9B92020D851}" type="pres">
      <dgm:prSet presAssocID="{3AFFB4E2-8E77-44CE-8DD9-C328C38D7A97}" presName="txOne" presStyleLbl="node0" presStyleIdx="0" presStyleCnt="1" custLinFactNeighborX="-1556">
        <dgm:presLayoutVars>
          <dgm:chPref val="3"/>
        </dgm:presLayoutVars>
      </dgm:prSet>
      <dgm:spPr/>
    </dgm:pt>
    <dgm:pt modelId="{63CDF253-827B-4B09-AE4B-8281CE3EE042}" type="pres">
      <dgm:prSet presAssocID="{3AFFB4E2-8E77-44CE-8DD9-C328C38D7A97}" presName="horzOne" presStyleCnt="0"/>
      <dgm:spPr/>
    </dgm:pt>
  </dgm:ptLst>
  <dgm:cxnLst>
    <dgm:cxn modelId="{40990142-E145-4EB9-8247-85A583A3773C}" type="presOf" srcId="{6BB3893C-7558-4659-9864-4E4A2F5BC07B}" destId="{76643601-EDA4-43A3-9503-B2D4F658F42F}" srcOrd="0" destOrd="0" presId="urn:microsoft.com/office/officeart/2005/8/layout/hierarchy4"/>
    <dgm:cxn modelId="{44D595A4-CDB5-409E-880D-33C0CC920A24}" srcId="{6BB3893C-7558-4659-9864-4E4A2F5BC07B}" destId="{3AFFB4E2-8E77-44CE-8DD9-C328C38D7A97}" srcOrd="0" destOrd="0" parTransId="{7C8402E5-19B1-4689-A5C3-DCA40A9F39B0}" sibTransId="{AA6AF4C9-A4FA-438E-8C99-28C048212F9D}"/>
    <dgm:cxn modelId="{C346F9AB-DE9A-45B2-AF5B-A578351230EC}" type="presOf" srcId="{3AFFB4E2-8E77-44CE-8DD9-C328C38D7A97}" destId="{1CA1C0A1-7193-41BB-AB9D-F9B92020D851}" srcOrd="0" destOrd="0" presId="urn:microsoft.com/office/officeart/2005/8/layout/hierarchy4"/>
    <dgm:cxn modelId="{3A11AFB7-2A97-4571-8504-CED960A0F19E}" type="presParOf" srcId="{76643601-EDA4-43A3-9503-B2D4F658F42F}" destId="{F4CCBD9C-1E08-4837-A393-892A3CF9FB88}" srcOrd="0" destOrd="0" presId="urn:microsoft.com/office/officeart/2005/8/layout/hierarchy4"/>
    <dgm:cxn modelId="{9961E50F-8713-4AE0-816F-8ABCD4004433}" type="presParOf" srcId="{F4CCBD9C-1E08-4837-A393-892A3CF9FB88}" destId="{1CA1C0A1-7193-41BB-AB9D-F9B92020D851}" srcOrd="0" destOrd="0" presId="urn:microsoft.com/office/officeart/2005/8/layout/hierarchy4"/>
    <dgm:cxn modelId="{4808E782-BCB8-4DC1-9D6A-C9FFBBF2FC39}" type="presParOf" srcId="{F4CCBD9C-1E08-4837-A393-892A3CF9FB88}" destId="{63CDF253-827B-4B09-AE4B-8281CE3EE042}" srcOrd="1" destOrd="0" presId="urn:microsoft.com/office/officeart/2005/8/layout/hierarchy4"/>
  </dgm:cxnLst>
  <dgm:bg>
    <a:blipFill>
      <a:blip xmlns:r="http://schemas.openxmlformats.org/officeDocument/2006/relationships" r:embed="rId1">
        <a:extLst>
          <a:ext uri="{28A0092B-C50C-407E-A947-70E740481C1C}">
            <a14:useLocalDpi xmlns:a14="http://schemas.microsoft.com/office/drawing/2010/main" val="0"/>
          </a:ext>
        </a:extLst>
      </a:blip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BB3893C-7558-4659-9864-4E4A2F5BC07B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2C7C33F5-F302-4668-96B0-3464D754FEDB}">
      <dgm:prSet custT="1"/>
      <dgm:spPr/>
      <dgm:t>
        <a:bodyPr/>
        <a:lstStyle/>
        <a:p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(3) </a:t>
          </a:r>
          <a:r>
            <a:rPr lang="es-MX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Foco urbano-centrado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las </a:t>
          </a:r>
          <a:r>
            <a:rPr lang="es-MX" sz="20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estrategias glocales tienden a centrarse en ciudades conectadas globalmente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, dejando rezagadas a zonas rurales, indígenas o periféricas.</a:t>
          </a:r>
        </a:p>
      </dgm:t>
    </dgm:pt>
    <dgm:pt modelId="{0CF92239-9C25-4885-AE58-99FE5D7B073F}" type="parTrans" cxnId="{3324223C-2AFF-4F10-B623-60F7C8FE1399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C3F3FD-12C5-42E5-87E3-2F541E3ED082}" type="sibTrans" cxnId="{3324223C-2AFF-4F10-B623-60F7C8FE1399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643601-EDA4-43A3-9503-B2D4F658F42F}" type="pres">
      <dgm:prSet presAssocID="{6BB3893C-7558-4659-9864-4E4A2F5BC07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50A29AB-7910-41C2-A2A6-0DF9C908BE3F}" type="pres">
      <dgm:prSet presAssocID="{2C7C33F5-F302-4668-96B0-3464D754FEDB}" presName="vertOne" presStyleCnt="0"/>
      <dgm:spPr/>
    </dgm:pt>
    <dgm:pt modelId="{5C066E2F-E0C9-4480-A95A-42C95AB9DCF8}" type="pres">
      <dgm:prSet presAssocID="{2C7C33F5-F302-4668-96B0-3464D754FEDB}" presName="txOne" presStyleLbl="node0" presStyleIdx="0" presStyleCnt="1">
        <dgm:presLayoutVars>
          <dgm:chPref val="3"/>
        </dgm:presLayoutVars>
      </dgm:prSet>
      <dgm:spPr/>
    </dgm:pt>
    <dgm:pt modelId="{A8565B8C-F27A-4169-8F2F-B6DADE3849B4}" type="pres">
      <dgm:prSet presAssocID="{2C7C33F5-F302-4668-96B0-3464D754FEDB}" presName="horzOne" presStyleCnt="0"/>
      <dgm:spPr/>
    </dgm:pt>
  </dgm:ptLst>
  <dgm:cxnLst>
    <dgm:cxn modelId="{3324223C-2AFF-4F10-B623-60F7C8FE1399}" srcId="{6BB3893C-7558-4659-9864-4E4A2F5BC07B}" destId="{2C7C33F5-F302-4668-96B0-3464D754FEDB}" srcOrd="0" destOrd="0" parTransId="{0CF92239-9C25-4885-AE58-99FE5D7B073F}" sibTransId="{55C3F3FD-12C5-42E5-87E3-2F541E3ED082}"/>
    <dgm:cxn modelId="{CD770D3F-CD74-411F-A26D-EA05AB47CCCF}" type="presOf" srcId="{2C7C33F5-F302-4668-96B0-3464D754FEDB}" destId="{5C066E2F-E0C9-4480-A95A-42C95AB9DCF8}" srcOrd="0" destOrd="0" presId="urn:microsoft.com/office/officeart/2005/8/layout/hierarchy4"/>
    <dgm:cxn modelId="{40990142-E145-4EB9-8247-85A583A3773C}" type="presOf" srcId="{6BB3893C-7558-4659-9864-4E4A2F5BC07B}" destId="{76643601-EDA4-43A3-9503-B2D4F658F42F}" srcOrd="0" destOrd="0" presId="urn:microsoft.com/office/officeart/2005/8/layout/hierarchy4"/>
    <dgm:cxn modelId="{52CEF9E9-D2BC-49BE-BED7-9DE911927494}" type="presParOf" srcId="{76643601-EDA4-43A3-9503-B2D4F658F42F}" destId="{C50A29AB-7910-41C2-A2A6-0DF9C908BE3F}" srcOrd="0" destOrd="0" presId="urn:microsoft.com/office/officeart/2005/8/layout/hierarchy4"/>
    <dgm:cxn modelId="{8D711602-1617-4DC1-BE40-D3B55E9BB737}" type="presParOf" srcId="{C50A29AB-7910-41C2-A2A6-0DF9C908BE3F}" destId="{5C066E2F-E0C9-4480-A95A-42C95AB9DCF8}" srcOrd="0" destOrd="0" presId="urn:microsoft.com/office/officeart/2005/8/layout/hierarchy4"/>
    <dgm:cxn modelId="{47C9B518-5D9D-4DA9-B1BF-C6C0B11A9C3F}" type="presParOf" srcId="{C50A29AB-7910-41C2-A2A6-0DF9C908BE3F}" destId="{A8565B8C-F27A-4169-8F2F-B6DADE3849B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BC28E527-A28C-44FC-A8C6-5136A05BE368}" type="doc">
      <dgm:prSet loTypeId="urn:microsoft.com/office/officeart/2005/8/layout/target3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882B818E-E68F-4AEA-8E39-A5A9427E6CFC}">
      <dgm:prSet custT="1"/>
      <dgm:spPr/>
      <dgm:t>
        <a:bodyPr/>
        <a:lstStyle/>
        <a:p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(1)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Ecología de saberes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: articular conocimientos científicos y tradicionales, sin jerarquías.</a:t>
          </a:r>
        </a:p>
      </dgm:t>
    </dgm:pt>
    <dgm:pt modelId="{627CCC90-0481-43E8-9EA3-E5428F739165}" type="parTrans" cxnId="{D22B78F4-B1F3-4EBC-AFB7-87384C39501B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0CC22F-0FE5-4B05-BF97-51F8D30C1BE8}" type="sibTrans" cxnId="{D22B78F4-B1F3-4EBC-AFB7-87384C39501B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D720EF-6969-4F0F-9888-E413D40F38B2}">
      <dgm:prSet custT="1"/>
      <dgm:spPr/>
      <dgm:t>
        <a:bodyPr/>
        <a:lstStyle/>
        <a:p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(2) Democratización de la gobernanza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: fomentar la participación efectiva de las localidades en la toma de decisiones.</a:t>
          </a:r>
        </a:p>
      </dgm:t>
    </dgm:pt>
    <dgm:pt modelId="{B29606B3-C031-47CC-A261-6EEE15452188}" type="parTrans" cxnId="{F36ABF2D-7C86-4F4A-976F-A221AC83528D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4C1B0C-9446-48ED-857F-DB615E6B726A}" type="sibTrans" cxnId="{F36ABF2D-7C86-4F4A-976F-A221AC83528D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9CE08D-C1A6-40A5-B96D-258158E1EECE}">
      <dgm:prSet custT="1"/>
      <dgm:spPr/>
      <dgm:t>
        <a:bodyPr/>
        <a:lstStyle/>
        <a:p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(3) Desarrollo territorial endógeno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: reconocer y fortalecer las capacidades, desde su identidad y recursos propios.</a:t>
          </a:r>
        </a:p>
      </dgm:t>
    </dgm:pt>
    <dgm:pt modelId="{6B90866E-07D0-4586-896F-4273F2DE91AB}" type="parTrans" cxnId="{B9F41411-7EBB-4AA0-9DBD-F3E970C9CE39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EE8BC6-8469-4AAF-A314-66022421C3C5}" type="sibTrans" cxnId="{B9F41411-7EBB-4AA0-9DBD-F3E970C9CE39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8FBB07-9879-49E9-9D7A-79F07901F859}">
      <dgm:prSet custT="1"/>
      <dgm:spPr/>
      <dgm:t>
        <a:bodyPr/>
        <a:lstStyle/>
        <a:p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(4) Economía solidaria y cooperativa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: promover modelos basados en redes locales, no en la dependencia de mercados globales.</a:t>
          </a:r>
        </a:p>
      </dgm:t>
    </dgm:pt>
    <dgm:pt modelId="{6CE58D17-86FF-4243-BBBD-82BF0A03204A}" type="parTrans" cxnId="{81F822D9-C2BD-4663-A5A9-60137419B8C9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68CB75-D33F-4078-93A9-6A84C9050C12}" type="sibTrans" cxnId="{81F822D9-C2BD-4663-A5A9-60137419B8C9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836E30-A76A-4C63-9DE4-A7C5CF35D9B1}" type="pres">
      <dgm:prSet presAssocID="{BC28E527-A28C-44FC-A8C6-5136A05BE368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4025ABA0-6D7B-4461-BD90-9DB677591D87}" type="pres">
      <dgm:prSet presAssocID="{882B818E-E68F-4AEA-8E39-A5A9427E6CFC}" presName="circle1" presStyleLbl="node1" presStyleIdx="0" presStyleCnt="4"/>
      <dgm:spPr/>
    </dgm:pt>
    <dgm:pt modelId="{7078C277-FA50-43AF-99F7-17386D978AA8}" type="pres">
      <dgm:prSet presAssocID="{882B818E-E68F-4AEA-8E39-A5A9427E6CFC}" presName="space" presStyleCnt="0"/>
      <dgm:spPr/>
    </dgm:pt>
    <dgm:pt modelId="{35BDCE1D-C80A-44C4-884D-446149A95CC8}" type="pres">
      <dgm:prSet presAssocID="{882B818E-E68F-4AEA-8E39-A5A9427E6CFC}" presName="rect1" presStyleLbl="alignAcc1" presStyleIdx="0" presStyleCnt="4"/>
      <dgm:spPr/>
    </dgm:pt>
    <dgm:pt modelId="{F36B3BFE-49BA-4079-92CF-9B18854733EF}" type="pres">
      <dgm:prSet presAssocID="{04D720EF-6969-4F0F-9888-E413D40F38B2}" presName="vertSpace2" presStyleLbl="node1" presStyleIdx="0" presStyleCnt="4"/>
      <dgm:spPr/>
    </dgm:pt>
    <dgm:pt modelId="{10F499D7-0A0A-4574-AE11-9338F41077F4}" type="pres">
      <dgm:prSet presAssocID="{04D720EF-6969-4F0F-9888-E413D40F38B2}" presName="circle2" presStyleLbl="node1" presStyleIdx="1" presStyleCnt="4"/>
      <dgm:spPr/>
    </dgm:pt>
    <dgm:pt modelId="{04B921BE-961D-4956-A87B-18568C6A7EB7}" type="pres">
      <dgm:prSet presAssocID="{04D720EF-6969-4F0F-9888-E413D40F38B2}" presName="rect2" presStyleLbl="alignAcc1" presStyleIdx="1" presStyleCnt="4"/>
      <dgm:spPr/>
    </dgm:pt>
    <dgm:pt modelId="{0CD6A82B-21AE-4B65-89C4-47BA8F2DC95C}" type="pres">
      <dgm:prSet presAssocID="{7B9CE08D-C1A6-40A5-B96D-258158E1EECE}" presName="vertSpace3" presStyleLbl="node1" presStyleIdx="1" presStyleCnt="4"/>
      <dgm:spPr/>
    </dgm:pt>
    <dgm:pt modelId="{DC9BD6A9-AAA5-4B0E-9847-6C778A25F10E}" type="pres">
      <dgm:prSet presAssocID="{7B9CE08D-C1A6-40A5-B96D-258158E1EECE}" presName="circle3" presStyleLbl="node1" presStyleIdx="2" presStyleCnt="4"/>
      <dgm:spPr/>
    </dgm:pt>
    <dgm:pt modelId="{5220C367-1AE2-4F73-8BBE-AC2B9F977260}" type="pres">
      <dgm:prSet presAssocID="{7B9CE08D-C1A6-40A5-B96D-258158E1EECE}" presName="rect3" presStyleLbl="alignAcc1" presStyleIdx="2" presStyleCnt="4"/>
      <dgm:spPr/>
    </dgm:pt>
    <dgm:pt modelId="{054A9CCC-6D95-42B6-9EEB-69A9BD0A73B3}" type="pres">
      <dgm:prSet presAssocID="{818FBB07-9879-49E9-9D7A-79F07901F859}" presName="vertSpace4" presStyleLbl="node1" presStyleIdx="2" presStyleCnt="4"/>
      <dgm:spPr/>
    </dgm:pt>
    <dgm:pt modelId="{2922D9EE-474F-4C10-9E1A-9BDEAD0B598A}" type="pres">
      <dgm:prSet presAssocID="{818FBB07-9879-49E9-9D7A-79F07901F859}" presName="circle4" presStyleLbl="node1" presStyleIdx="3" presStyleCnt="4"/>
      <dgm:spPr/>
    </dgm:pt>
    <dgm:pt modelId="{961E9B0F-72D3-457B-91E3-1C62A97206A6}" type="pres">
      <dgm:prSet presAssocID="{818FBB07-9879-49E9-9D7A-79F07901F859}" presName="rect4" presStyleLbl="alignAcc1" presStyleIdx="3" presStyleCnt="4"/>
      <dgm:spPr/>
    </dgm:pt>
    <dgm:pt modelId="{D3CFB78A-7B27-45CB-9253-83A7FD07EE23}" type="pres">
      <dgm:prSet presAssocID="{882B818E-E68F-4AEA-8E39-A5A9427E6CFC}" presName="rect1ParTxNoCh" presStyleLbl="alignAcc1" presStyleIdx="3" presStyleCnt="4">
        <dgm:presLayoutVars>
          <dgm:chMax val="1"/>
          <dgm:bulletEnabled val="1"/>
        </dgm:presLayoutVars>
      </dgm:prSet>
      <dgm:spPr/>
    </dgm:pt>
    <dgm:pt modelId="{780D74BC-50D7-48B6-A314-F19EB239554A}" type="pres">
      <dgm:prSet presAssocID="{04D720EF-6969-4F0F-9888-E413D40F38B2}" presName="rect2ParTxNoCh" presStyleLbl="alignAcc1" presStyleIdx="3" presStyleCnt="4">
        <dgm:presLayoutVars>
          <dgm:chMax val="1"/>
          <dgm:bulletEnabled val="1"/>
        </dgm:presLayoutVars>
      </dgm:prSet>
      <dgm:spPr/>
    </dgm:pt>
    <dgm:pt modelId="{6810BE2F-AB29-4517-B9FD-333B6A650B05}" type="pres">
      <dgm:prSet presAssocID="{7B9CE08D-C1A6-40A5-B96D-258158E1EECE}" presName="rect3ParTxNoCh" presStyleLbl="alignAcc1" presStyleIdx="3" presStyleCnt="4">
        <dgm:presLayoutVars>
          <dgm:chMax val="1"/>
          <dgm:bulletEnabled val="1"/>
        </dgm:presLayoutVars>
      </dgm:prSet>
      <dgm:spPr/>
    </dgm:pt>
    <dgm:pt modelId="{B8E0CE5D-E186-4D3E-9065-F8FBD15D5D3F}" type="pres">
      <dgm:prSet presAssocID="{818FBB07-9879-49E9-9D7A-79F07901F859}" presName="rect4ParTxNoCh" presStyleLbl="alignAcc1" presStyleIdx="3" presStyleCnt="4">
        <dgm:presLayoutVars>
          <dgm:chMax val="1"/>
          <dgm:bulletEnabled val="1"/>
        </dgm:presLayoutVars>
      </dgm:prSet>
      <dgm:spPr/>
    </dgm:pt>
  </dgm:ptLst>
  <dgm:cxnLst>
    <dgm:cxn modelId="{B9F41411-7EBB-4AA0-9DBD-F3E970C9CE39}" srcId="{BC28E527-A28C-44FC-A8C6-5136A05BE368}" destId="{7B9CE08D-C1A6-40A5-B96D-258158E1EECE}" srcOrd="2" destOrd="0" parTransId="{6B90866E-07D0-4586-896F-4273F2DE91AB}" sibTransId="{14EE8BC6-8469-4AAF-A314-66022421C3C5}"/>
    <dgm:cxn modelId="{F36ABF2D-7C86-4F4A-976F-A221AC83528D}" srcId="{BC28E527-A28C-44FC-A8C6-5136A05BE368}" destId="{04D720EF-6969-4F0F-9888-E413D40F38B2}" srcOrd="1" destOrd="0" parTransId="{B29606B3-C031-47CC-A261-6EEE15452188}" sibTransId="{154C1B0C-9446-48ED-857F-DB615E6B726A}"/>
    <dgm:cxn modelId="{A2750F32-8F68-47AF-A25E-99CFA2057ED8}" type="presOf" srcId="{882B818E-E68F-4AEA-8E39-A5A9427E6CFC}" destId="{35BDCE1D-C80A-44C4-884D-446149A95CC8}" srcOrd="0" destOrd="0" presId="urn:microsoft.com/office/officeart/2005/8/layout/target3"/>
    <dgm:cxn modelId="{D2DA6047-680B-4460-8BB8-54674F7F2449}" type="presOf" srcId="{7B9CE08D-C1A6-40A5-B96D-258158E1EECE}" destId="{6810BE2F-AB29-4517-B9FD-333B6A650B05}" srcOrd="1" destOrd="0" presId="urn:microsoft.com/office/officeart/2005/8/layout/target3"/>
    <dgm:cxn modelId="{F616EA4B-13E1-47E1-9BB5-915612C79317}" type="presOf" srcId="{7B9CE08D-C1A6-40A5-B96D-258158E1EECE}" destId="{5220C367-1AE2-4F73-8BBE-AC2B9F977260}" srcOrd="0" destOrd="0" presId="urn:microsoft.com/office/officeart/2005/8/layout/target3"/>
    <dgm:cxn modelId="{9123D98E-DADB-4E9A-B1DD-7C74C29C6DDB}" type="presOf" srcId="{04D720EF-6969-4F0F-9888-E413D40F38B2}" destId="{780D74BC-50D7-48B6-A314-F19EB239554A}" srcOrd="1" destOrd="0" presId="urn:microsoft.com/office/officeart/2005/8/layout/target3"/>
    <dgm:cxn modelId="{44DE7EAC-833C-4BC4-B493-3DDDB2A0D258}" type="presOf" srcId="{04D720EF-6969-4F0F-9888-E413D40F38B2}" destId="{04B921BE-961D-4956-A87B-18568C6A7EB7}" srcOrd="0" destOrd="0" presId="urn:microsoft.com/office/officeart/2005/8/layout/target3"/>
    <dgm:cxn modelId="{382549CB-9855-4B18-A1A3-54F48475D9AC}" type="presOf" srcId="{BC28E527-A28C-44FC-A8C6-5136A05BE368}" destId="{A5836E30-A76A-4C63-9DE4-A7C5CF35D9B1}" srcOrd="0" destOrd="0" presId="urn:microsoft.com/office/officeart/2005/8/layout/target3"/>
    <dgm:cxn modelId="{4C6DA2D7-1C51-49CA-8AB9-831FE5816BCE}" type="presOf" srcId="{882B818E-E68F-4AEA-8E39-A5A9427E6CFC}" destId="{D3CFB78A-7B27-45CB-9253-83A7FD07EE23}" srcOrd="1" destOrd="0" presId="urn:microsoft.com/office/officeart/2005/8/layout/target3"/>
    <dgm:cxn modelId="{81F822D9-C2BD-4663-A5A9-60137419B8C9}" srcId="{BC28E527-A28C-44FC-A8C6-5136A05BE368}" destId="{818FBB07-9879-49E9-9D7A-79F07901F859}" srcOrd="3" destOrd="0" parTransId="{6CE58D17-86FF-4243-BBBD-82BF0A03204A}" sibTransId="{0468CB75-D33F-4078-93A9-6A84C9050C12}"/>
    <dgm:cxn modelId="{8D7E2EDC-624D-48ED-903E-4A14C1A08DC4}" type="presOf" srcId="{818FBB07-9879-49E9-9D7A-79F07901F859}" destId="{B8E0CE5D-E186-4D3E-9065-F8FBD15D5D3F}" srcOrd="1" destOrd="0" presId="urn:microsoft.com/office/officeart/2005/8/layout/target3"/>
    <dgm:cxn modelId="{D22B78F4-B1F3-4EBC-AFB7-87384C39501B}" srcId="{BC28E527-A28C-44FC-A8C6-5136A05BE368}" destId="{882B818E-E68F-4AEA-8E39-A5A9427E6CFC}" srcOrd="0" destOrd="0" parTransId="{627CCC90-0481-43E8-9EA3-E5428F739165}" sibTransId="{0B0CC22F-0FE5-4B05-BF97-51F8D30C1BE8}"/>
    <dgm:cxn modelId="{F9C0F1FD-0D2E-4A52-AC44-0BB74C8735DF}" type="presOf" srcId="{818FBB07-9879-49E9-9D7A-79F07901F859}" destId="{961E9B0F-72D3-457B-91E3-1C62A97206A6}" srcOrd="0" destOrd="0" presId="urn:microsoft.com/office/officeart/2005/8/layout/target3"/>
    <dgm:cxn modelId="{FF68EC6C-B4CA-4DEC-87E1-FD2DC76E7DE2}" type="presParOf" srcId="{A5836E30-A76A-4C63-9DE4-A7C5CF35D9B1}" destId="{4025ABA0-6D7B-4461-BD90-9DB677591D87}" srcOrd="0" destOrd="0" presId="urn:microsoft.com/office/officeart/2005/8/layout/target3"/>
    <dgm:cxn modelId="{97D9A4CD-C1CE-4C05-AD13-7C6991AB6EB6}" type="presParOf" srcId="{A5836E30-A76A-4C63-9DE4-A7C5CF35D9B1}" destId="{7078C277-FA50-43AF-99F7-17386D978AA8}" srcOrd="1" destOrd="0" presId="urn:microsoft.com/office/officeart/2005/8/layout/target3"/>
    <dgm:cxn modelId="{41B18EEC-6C85-4E3B-A9CF-051C961C6D60}" type="presParOf" srcId="{A5836E30-A76A-4C63-9DE4-A7C5CF35D9B1}" destId="{35BDCE1D-C80A-44C4-884D-446149A95CC8}" srcOrd="2" destOrd="0" presId="urn:microsoft.com/office/officeart/2005/8/layout/target3"/>
    <dgm:cxn modelId="{F500A9C1-F2A2-4159-8FB7-BF9F6658CC99}" type="presParOf" srcId="{A5836E30-A76A-4C63-9DE4-A7C5CF35D9B1}" destId="{F36B3BFE-49BA-4079-92CF-9B18854733EF}" srcOrd="3" destOrd="0" presId="urn:microsoft.com/office/officeart/2005/8/layout/target3"/>
    <dgm:cxn modelId="{786D1FF5-E3F5-4C2A-8814-B08BD51A2874}" type="presParOf" srcId="{A5836E30-A76A-4C63-9DE4-A7C5CF35D9B1}" destId="{10F499D7-0A0A-4574-AE11-9338F41077F4}" srcOrd="4" destOrd="0" presId="urn:microsoft.com/office/officeart/2005/8/layout/target3"/>
    <dgm:cxn modelId="{8F3D8658-AE0D-4876-8638-2F7C5C3B8B6A}" type="presParOf" srcId="{A5836E30-A76A-4C63-9DE4-A7C5CF35D9B1}" destId="{04B921BE-961D-4956-A87B-18568C6A7EB7}" srcOrd="5" destOrd="0" presId="urn:microsoft.com/office/officeart/2005/8/layout/target3"/>
    <dgm:cxn modelId="{62CF2CD6-2D6A-47A6-BE93-A2A0D69F0295}" type="presParOf" srcId="{A5836E30-A76A-4C63-9DE4-A7C5CF35D9B1}" destId="{0CD6A82B-21AE-4B65-89C4-47BA8F2DC95C}" srcOrd="6" destOrd="0" presId="urn:microsoft.com/office/officeart/2005/8/layout/target3"/>
    <dgm:cxn modelId="{32613320-EC39-4D8D-B916-5985BB56FC33}" type="presParOf" srcId="{A5836E30-A76A-4C63-9DE4-A7C5CF35D9B1}" destId="{DC9BD6A9-AAA5-4B0E-9847-6C778A25F10E}" srcOrd="7" destOrd="0" presId="urn:microsoft.com/office/officeart/2005/8/layout/target3"/>
    <dgm:cxn modelId="{948A1654-E7C6-42B0-AEF8-FDD5954D8548}" type="presParOf" srcId="{A5836E30-A76A-4C63-9DE4-A7C5CF35D9B1}" destId="{5220C367-1AE2-4F73-8BBE-AC2B9F977260}" srcOrd="8" destOrd="0" presId="urn:microsoft.com/office/officeart/2005/8/layout/target3"/>
    <dgm:cxn modelId="{341503F0-5A50-42BF-BD0A-41C35AF36D5C}" type="presParOf" srcId="{A5836E30-A76A-4C63-9DE4-A7C5CF35D9B1}" destId="{054A9CCC-6D95-42B6-9EEB-69A9BD0A73B3}" srcOrd="9" destOrd="0" presId="urn:microsoft.com/office/officeart/2005/8/layout/target3"/>
    <dgm:cxn modelId="{98B56EA9-F611-454F-A906-4DBC818EE563}" type="presParOf" srcId="{A5836E30-A76A-4C63-9DE4-A7C5CF35D9B1}" destId="{2922D9EE-474F-4C10-9E1A-9BDEAD0B598A}" srcOrd="10" destOrd="0" presId="urn:microsoft.com/office/officeart/2005/8/layout/target3"/>
    <dgm:cxn modelId="{FFC16687-520C-43DC-8DED-BE1521C2515E}" type="presParOf" srcId="{A5836E30-A76A-4C63-9DE4-A7C5CF35D9B1}" destId="{961E9B0F-72D3-457B-91E3-1C62A97206A6}" srcOrd="11" destOrd="0" presId="urn:microsoft.com/office/officeart/2005/8/layout/target3"/>
    <dgm:cxn modelId="{C20A5635-47DD-412A-84F0-59C2CEB49625}" type="presParOf" srcId="{A5836E30-A76A-4C63-9DE4-A7C5CF35D9B1}" destId="{D3CFB78A-7B27-45CB-9253-83A7FD07EE23}" srcOrd="12" destOrd="0" presId="urn:microsoft.com/office/officeart/2005/8/layout/target3"/>
    <dgm:cxn modelId="{3DA189FA-922B-4E31-AEAA-5478C7BFC672}" type="presParOf" srcId="{A5836E30-A76A-4C63-9DE4-A7C5CF35D9B1}" destId="{780D74BC-50D7-48B6-A314-F19EB239554A}" srcOrd="13" destOrd="0" presId="urn:microsoft.com/office/officeart/2005/8/layout/target3"/>
    <dgm:cxn modelId="{1C2B2428-4D15-4A0B-A7A1-E02CB4B26F78}" type="presParOf" srcId="{A5836E30-A76A-4C63-9DE4-A7C5CF35D9B1}" destId="{6810BE2F-AB29-4517-B9FD-333B6A650B05}" srcOrd="14" destOrd="0" presId="urn:microsoft.com/office/officeart/2005/8/layout/target3"/>
    <dgm:cxn modelId="{E7486E31-8C7A-476F-90B3-58EC4588CDC4}" type="presParOf" srcId="{A5836E30-A76A-4C63-9DE4-A7C5CF35D9B1}" destId="{B8E0CE5D-E186-4D3E-9065-F8FBD15D5D3F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68966E8-1B5E-4562-897B-3B348A99DB76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FF236B7C-B2D1-4A43-BF89-FEE74F61407D}">
      <dgm:prSet custT="1"/>
      <dgm:spPr/>
      <dgm:t>
        <a:bodyPr/>
        <a:lstStyle/>
        <a:p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El desarrollo glocal </a:t>
          </a:r>
          <a:r>
            <a:rPr lang="es-MX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no es un modelo uniforme</a:t>
          </a:r>
          <a:r>
            <a:rPr lang="es-MX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sino </a:t>
          </a:r>
          <a:r>
            <a:rPr lang="es-MX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una práctica dinámica 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que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busca equilibrio entre globalización y autonomía local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gm:t>
    </dgm:pt>
    <dgm:pt modelId="{28E71148-2B5F-49BE-B37E-8B5CD99FEC22}" type="parTrans" cxnId="{37BD60BA-0C07-47A4-AC4A-B3D9D05A692F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A25A34-9201-45F9-BB61-3B92C096F9A1}" type="sibTrans" cxnId="{37BD60BA-0C07-47A4-AC4A-B3D9D05A692F}">
      <dgm:prSet custT="1"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A56384-19B8-4439-88A0-DFF1B8137CCA}">
      <dgm:prSet custT="1"/>
      <dgm:spPr/>
      <dgm:t>
        <a:bodyPr/>
        <a:lstStyle/>
        <a:p>
          <a:r>
            <a:rPr lang="es-MX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Sirve para enfrentar desafíos 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como la pobreza, la exclusión,  el cambio climático, etc. desde una perspectiva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más justa, inclusiva y sostenible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59910742-4B88-4CF7-AD13-85A086D1E58B}" type="parTrans" cxnId="{C9803C34-56C0-47E2-BD86-18DAE1FC1EF6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3DB97F-AD0C-4C44-AD17-11EE92CE323F}" type="sibTrans" cxnId="{C9803C34-56C0-47E2-BD86-18DAE1FC1EF6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E0A34B-7592-4285-B7AD-43A0456D39A4}" type="pres">
      <dgm:prSet presAssocID="{568966E8-1B5E-4562-897B-3B348A99DB76}" presName="Name0" presStyleCnt="0">
        <dgm:presLayoutVars>
          <dgm:dir/>
          <dgm:resizeHandles val="exact"/>
        </dgm:presLayoutVars>
      </dgm:prSet>
      <dgm:spPr/>
    </dgm:pt>
    <dgm:pt modelId="{25FCF7D4-B14C-4AB8-8B69-8D6AE09FB7FD}" type="pres">
      <dgm:prSet presAssocID="{FF236B7C-B2D1-4A43-BF89-FEE74F61407D}" presName="node" presStyleLbl="node1" presStyleIdx="0" presStyleCnt="2" custScaleX="104815">
        <dgm:presLayoutVars>
          <dgm:bulletEnabled val="1"/>
        </dgm:presLayoutVars>
      </dgm:prSet>
      <dgm:spPr/>
    </dgm:pt>
    <dgm:pt modelId="{EE543343-A828-4C3F-899C-85C979B5A335}" type="pres">
      <dgm:prSet presAssocID="{84A25A34-9201-45F9-BB61-3B92C096F9A1}" presName="sibTrans" presStyleLbl="sibTrans2D1" presStyleIdx="0" presStyleCnt="1"/>
      <dgm:spPr/>
    </dgm:pt>
    <dgm:pt modelId="{AA341DC9-4E69-4B8A-81C9-122728ABFFDF}" type="pres">
      <dgm:prSet presAssocID="{84A25A34-9201-45F9-BB61-3B92C096F9A1}" presName="connectorText" presStyleLbl="sibTrans2D1" presStyleIdx="0" presStyleCnt="1"/>
      <dgm:spPr/>
    </dgm:pt>
    <dgm:pt modelId="{E49CF8D2-4968-443B-B8F6-F5F7FFDEBC07}" type="pres">
      <dgm:prSet presAssocID="{0DA56384-19B8-4439-88A0-DFF1B8137CCA}" presName="node" presStyleLbl="node1" presStyleIdx="1" presStyleCnt="2">
        <dgm:presLayoutVars>
          <dgm:bulletEnabled val="1"/>
        </dgm:presLayoutVars>
      </dgm:prSet>
      <dgm:spPr/>
    </dgm:pt>
  </dgm:ptLst>
  <dgm:cxnLst>
    <dgm:cxn modelId="{5AAF6B1F-0771-45C0-925F-F59C11F502AD}" type="presOf" srcId="{568966E8-1B5E-4562-897B-3B348A99DB76}" destId="{33E0A34B-7592-4285-B7AD-43A0456D39A4}" srcOrd="0" destOrd="0" presId="urn:microsoft.com/office/officeart/2005/8/layout/process1"/>
    <dgm:cxn modelId="{C9803C34-56C0-47E2-BD86-18DAE1FC1EF6}" srcId="{568966E8-1B5E-4562-897B-3B348A99DB76}" destId="{0DA56384-19B8-4439-88A0-DFF1B8137CCA}" srcOrd="1" destOrd="0" parTransId="{59910742-4B88-4CF7-AD13-85A086D1E58B}" sibTransId="{4A3DB97F-AD0C-4C44-AD17-11EE92CE323F}"/>
    <dgm:cxn modelId="{1944F14D-7136-4547-9594-9834F1A6509E}" type="presOf" srcId="{0DA56384-19B8-4439-88A0-DFF1B8137CCA}" destId="{E49CF8D2-4968-443B-B8F6-F5F7FFDEBC07}" srcOrd="0" destOrd="0" presId="urn:microsoft.com/office/officeart/2005/8/layout/process1"/>
    <dgm:cxn modelId="{37BD60BA-0C07-47A4-AC4A-B3D9D05A692F}" srcId="{568966E8-1B5E-4562-897B-3B348A99DB76}" destId="{FF236B7C-B2D1-4A43-BF89-FEE74F61407D}" srcOrd="0" destOrd="0" parTransId="{28E71148-2B5F-49BE-B37E-8B5CD99FEC22}" sibTransId="{84A25A34-9201-45F9-BB61-3B92C096F9A1}"/>
    <dgm:cxn modelId="{CD2A68BA-B6F4-4F91-A21E-DB16E7E00BAA}" type="presOf" srcId="{84A25A34-9201-45F9-BB61-3B92C096F9A1}" destId="{AA341DC9-4E69-4B8A-81C9-122728ABFFDF}" srcOrd="1" destOrd="0" presId="urn:microsoft.com/office/officeart/2005/8/layout/process1"/>
    <dgm:cxn modelId="{0B6ADBD5-16E8-4808-8329-6B3C1C6A195B}" type="presOf" srcId="{FF236B7C-B2D1-4A43-BF89-FEE74F61407D}" destId="{25FCF7D4-B14C-4AB8-8B69-8D6AE09FB7FD}" srcOrd="0" destOrd="0" presId="urn:microsoft.com/office/officeart/2005/8/layout/process1"/>
    <dgm:cxn modelId="{F06893F4-0981-4D49-ABF0-0C0A6D0E25EE}" type="presOf" srcId="{84A25A34-9201-45F9-BB61-3B92C096F9A1}" destId="{EE543343-A828-4C3F-899C-85C979B5A335}" srcOrd="0" destOrd="0" presId="urn:microsoft.com/office/officeart/2005/8/layout/process1"/>
    <dgm:cxn modelId="{2F94F905-359C-4738-9C2D-E6843B0DECEE}" type="presParOf" srcId="{33E0A34B-7592-4285-B7AD-43A0456D39A4}" destId="{25FCF7D4-B14C-4AB8-8B69-8D6AE09FB7FD}" srcOrd="0" destOrd="0" presId="urn:microsoft.com/office/officeart/2005/8/layout/process1"/>
    <dgm:cxn modelId="{BA0E5B48-C53C-4771-B182-2C3A892E2019}" type="presParOf" srcId="{33E0A34B-7592-4285-B7AD-43A0456D39A4}" destId="{EE543343-A828-4C3F-899C-85C979B5A335}" srcOrd="1" destOrd="0" presId="urn:microsoft.com/office/officeart/2005/8/layout/process1"/>
    <dgm:cxn modelId="{6B7236C6-18C2-490E-89B2-02AD16D3B51A}" type="presParOf" srcId="{EE543343-A828-4C3F-899C-85C979B5A335}" destId="{AA341DC9-4E69-4B8A-81C9-122728ABFFDF}" srcOrd="0" destOrd="0" presId="urn:microsoft.com/office/officeart/2005/8/layout/process1"/>
    <dgm:cxn modelId="{44337421-8BD0-44D3-B034-55F0AEE46D42}" type="presParOf" srcId="{33E0A34B-7592-4285-B7AD-43A0456D39A4}" destId="{E49CF8D2-4968-443B-B8F6-F5F7FFDEBC07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E37E6C-E52F-4B20-BDBE-B7E9C5D2891B}" type="doc">
      <dgm:prSet loTypeId="urn:microsoft.com/office/officeart/2005/8/layout/hierarchy3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C04217A3-D3A8-4C8F-818D-A86D08AAA8FE}">
      <dgm:prSet custT="1"/>
      <dgm:spPr/>
      <dgm:t>
        <a:bodyPr/>
        <a:lstStyle/>
        <a:p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“Pensamiento complejo” 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s-MX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Edgar Morin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): la realidad como una red de interacciones locales y globales.</a:t>
          </a:r>
        </a:p>
      </dgm:t>
    </dgm:pt>
    <dgm:pt modelId="{7D14BD36-474A-441D-8721-6588A4EF55F8}" type="parTrans" cxnId="{C091808E-A9EE-4A62-B587-BDC835EA68EF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48DF3D-86F2-46C0-9FFD-EC351ADC7813}" type="sibTrans" cxnId="{C091808E-A9EE-4A62-B587-BDC835EA68EF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9823B4-023C-49AD-85A4-E58CE4AE8CC7}">
      <dgm:prSet custT="1"/>
      <dgm:spPr/>
      <dgm:t>
        <a:bodyPr/>
        <a:lstStyle/>
        <a:p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es-MX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Multiescalaridad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” 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s-MX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Manuel Castells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): entender el desarrollo desde diferentes escalas (local, regional, nacional, global).</a:t>
          </a:r>
        </a:p>
      </dgm:t>
    </dgm:pt>
    <dgm:pt modelId="{1FD57D97-804E-45F8-963D-D5BC6BE80844}" type="parTrans" cxnId="{A2D0C328-584D-414A-BF5D-45F183EA4B73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4DC617-3CC6-4D9D-BB2A-1B5AA6070F89}" type="sibTrans" cxnId="{A2D0C328-584D-414A-BF5D-45F183EA4B73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679909-90D1-46BC-9A83-C74CB33FF99B}">
      <dgm:prSet custT="1"/>
      <dgm:spPr/>
      <dgm:t>
        <a:bodyPr/>
        <a:lstStyle/>
        <a:p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“Cultura y desarrollo”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s-MX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UNESCO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): la cultura como pilar del desarrollo. </a:t>
          </a:r>
        </a:p>
      </dgm:t>
    </dgm:pt>
    <dgm:pt modelId="{46FB3B10-DEDF-4B0B-9169-361BEBB35FA1}" type="parTrans" cxnId="{A16F401C-5542-47BE-AFC7-8B24C21E7E24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7F29FB-29B1-43B4-B374-42C782956905}" type="sibTrans" cxnId="{A16F401C-5542-47BE-AFC7-8B24C21E7E24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D001F5-3A83-4CCD-A3E7-FC9E305B905F}" type="pres">
      <dgm:prSet presAssocID="{30E37E6C-E52F-4B20-BDBE-B7E9C5D2891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CE41544-60DD-4695-98ED-091537D4FEED}" type="pres">
      <dgm:prSet presAssocID="{C04217A3-D3A8-4C8F-818D-A86D08AAA8FE}" presName="root" presStyleCnt="0"/>
      <dgm:spPr/>
    </dgm:pt>
    <dgm:pt modelId="{B8102075-FF55-4E7E-B3E5-18FA4EA9EB42}" type="pres">
      <dgm:prSet presAssocID="{C04217A3-D3A8-4C8F-818D-A86D08AAA8FE}" presName="rootComposite" presStyleCnt="0"/>
      <dgm:spPr/>
    </dgm:pt>
    <dgm:pt modelId="{F0BFCF9B-79EE-462F-8EC3-C18AABEA305C}" type="pres">
      <dgm:prSet presAssocID="{C04217A3-D3A8-4C8F-818D-A86D08AAA8FE}" presName="rootText" presStyleLbl="node1" presStyleIdx="0" presStyleCnt="3"/>
      <dgm:spPr/>
    </dgm:pt>
    <dgm:pt modelId="{CD64FFAC-9869-4A09-ABDB-157EF86126B9}" type="pres">
      <dgm:prSet presAssocID="{C04217A3-D3A8-4C8F-818D-A86D08AAA8FE}" presName="rootConnector" presStyleLbl="node1" presStyleIdx="0" presStyleCnt="3"/>
      <dgm:spPr/>
    </dgm:pt>
    <dgm:pt modelId="{D1E9AA4E-6B89-4235-88C3-F90BF5712E89}" type="pres">
      <dgm:prSet presAssocID="{C04217A3-D3A8-4C8F-818D-A86D08AAA8FE}" presName="childShape" presStyleCnt="0"/>
      <dgm:spPr/>
    </dgm:pt>
    <dgm:pt modelId="{7AD746BC-BC4C-4FDD-8F91-58497F31C9BF}" type="pres">
      <dgm:prSet presAssocID="{FD9823B4-023C-49AD-85A4-E58CE4AE8CC7}" presName="root" presStyleCnt="0"/>
      <dgm:spPr/>
    </dgm:pt>
    <dgm:pt modelId="{DC9E8791-4D39-4CE0-AC53-11284475F8D0}" type="pres">
      <dgm:prSet presAssocID="{FD9823B4-023C-49AD-85A4-E58CE4AE8CC7}" presName="rootComposite" presStyleCnt="0"/>
      <dgm:spPr/>
    </dgm:pt>
    <dgm:pt modelId="{D13D1E0C-3540-470D-AC2B-28E4D390718E}" type="pres">
      <dgm:prSet presAssocID="{FD9823B4-023C-49AD-85A4-E58CE4AE8CC7}" presName="rootText" presStyleLbl="node1" presStyleIdx="1" presStyleCnt="3"/>
      <dgm:spPr/>
    </dgm:pt>
    <dgm:pt modelId="{F34DB7B7-3FD6-43DE-BA7C-3F1F0886AC7F}" type="pres">
      <dgm:prSet presAssocID="{FD9823B4-023C-49AD-85A4-E58CE4AE8CC7}" presName="rootConnector" presStyleLbl="node1" presStyleIdx="1" presStyleCnt="3"/>
      <dgm:spPr/>
    </dgm:pt>
    <dgm:pt modelId="{710D710F-43EE-4DAF-A02C-445A1FA4D07B}" type="pres">
      <dgm:prSet presAssocID="{FD9823B4-023C-49AD-85A4-E58CE4AE8CC7}" presName="childShape" presStyleCnt="0"/>
      <dgm:spPr/>
    </dgm:pt>
    <dgm:pt modelId="{09E58A5B-CB6A-4EB4-9741-7837F3BC0C30}" type="pres">
      <dgm:prSet presAssocID="{65679909-90D1-46BC-9A83-C74CB33FF99B}" presName="root" presStyleCnt="0"/>
      <dgm:spPr/>
    </dgm:pt>
    <dgm:pt modelId="{2DB93311-5DFD-404E-9878-5685ABE5A064}" type="pres">
      <dgm:prSet presAssocID="{65679909-90D1-46BC-9A83-C74CB33FF99B}" presName="rootComposite" presStyleCnt="0"/>
      <dgm:spPr/>
    </dgm:pt>
    <dgm:pt modelId="{29779FB2-B3A3-4C17-A87F-9040F5AA6229}" type="pres">
      <dgm:prSet presAssocID="{65679909-90D1-46BC-9A83-C74CB33FF99B}" presName="rootText" presStyleLbl="node1" presStyleIdx="2" presStyleCnt="3" custLinFactNeighborX="-408"/>
      <dgm:spPr/>
    </dgm:pt>
    <dgm:pt modelId="{670BF40D-607A-447C-9BB2-D53601CFA404}" type="pres">
      <dgm:prSet presAssocID="{65679909-90D1-46BC-9A83-C74CB33FF99B}" presName="rootConnector" presStyleLbl="node1" presStyleIdx="2" presStyleCnt="3"/>
      <dgm:spPr/>
    </dgm:pt>
    <dgm:pt modelId="{37B383B9-3AD6-4E61-978E-FCE4E93B8091}" type="pres">
      <dgm:prSet presAssocID="{65679909-90D1-46BC-9A83-C74CB33FF99B}" presName="childShape" presStyleCnt="0"/>
      <dgm:spPr/>
    </dgm:pt>
  </dgm:ptLst>
  <dgm:cxnLst>
    <dgm:cxn modelId="{A16F401C-5542-47BE-AFC7-8B24C21E7E24}" srcId="{30E37E6C-E52F-4B20-BDBE-B7E9C5D2891B}" destId="{65679909-90D1-46BC-9A83-C74CB33FF99B}" srcOrd="2" destOrd="0" parTransId="{46FB3B10-DEDF-4B0B-9169-361BEBB35FA1}" sibTransId="{B87F29FB-29B1-43B4-B374-42C782956905}"/>
    <dgm:cxn modelId="{E4D50228-2AF7-4358-A62C-F5CAF0854DC9}" type="presOf" srcId="{30E37E6C-E52F-4B20-BDBE-B7E9C5D2891B}" destId="{5FD001F5-3A83-4CCD-A3E7-FC9E305B905F}" srcOrd="0" destOrd="0" presId="urn:microsoft.com/office/officeart/2005/8/layout/hierarchy3"/>
    <dgm:cxn modelId="{A2D0C328-584D-414A-BF5D-45F183EA4B73}" srcId="{30E37E6C-E52F-4B20-BDBE-B7E9C5D2891B}" destId="{FD9823B4-023C-49AD-85A4-E58CE4AE8CC7}" srcOrd="1" destOrd="0" parTransId="{1FD57D97-804E-45F8-963D-D5BC6BE80844}" sibTransId="{574DC617-3CC6-4D9D-BB2A-1B5AA6070F89}"/>
    <dgm:cxn modelId="{C88C4F34-207A-4955-8417-2284A6ED0CDD}" type="presOf" srcId="{65679909-90D1-46BC-9A83-C74CB33FF99B}" destId="{670BF40D-607A-447C-9BB2-D53601CFA404}" srcOrd="1" destOrd="0" presId="urn:microsoft.com/office/officeart/2005/8/layout/hierarchy3"/>
    <dgm:cxn modelId="{F5C95140-5290-4DB0-AA7D-D083D9223172}" type="presOf" srcId="{FD9823B4-023C-49AD-85A4-E58CE4AE8CC7}" destId="{F34DB7B7-3FD6-43DE-BA7C-3F1F0886AC7F}" srcOrd="1" destOrd="0" presId="urn:microsoft.com/office/officeart/2005/8/layout/hierarchy3"/>
    <dgm:cxn modelId="{438C8B5B-1AD7-49E3-8DF2-88350E646C94}" type="presOf" srcId="{C04217A3-D3A8-4C8F-818D-A86D08AAA8FE}" destId="{F0BFCF9B-79EE-462F-8EC3-C18AABEA305C}" srcOrd="0" destOrd="0" presId="urn:microsoft.com/office/officeart/2005/8/layout/hierarchy3"/>
    <dgm:cxn modelId="{C091808E-A9EE-4A62-B587-BDC835EA68EF}" srcId="{30E37E6C-E52F-4B20-BDBE-B7E9C5D2891B}" destId="{C04217A3-D3A8-4C8F-818D-A86D08AAA8FE}" srcOrd="0" destOrd="0" parTransId="{7D14BD36-474A-441D-8721-6588A4EF55F8}" sibTransId="{FD48DF3D-86F2-46C0-9FFD-EC351ADC7813}"/>
    <dgm:cxn modelId="{EDEDF1A8-2295-4529-8F06-17753CC25CA0}" type="presOf" srcId="{65679909-90D1-46BC-9A83-C74CB33FF99B}" destId="{29779FB2-B3A3-4C17-A87F-9040F5AA6229}" srcOrd="0" destOrd="0" presId="urn:microsoft.com/office/officeart/2005/8/layout/hierarchy3"/>
    <dgm:cxn modelId="{1EA881BB-E996-49B5-8D2D-45C48E45C4FD}" type="presOf" srcId="{C04217A3-D3A8-4C8F-818D-A86D08AAA8FE}" destId="{CD64FFAC-9869-4A09-ABDB-157EF86126B9}" srcOrd="1" destOrd="0" presId="urn:microsoft.com/office/officeart/2005/8/layout/hierarchy3"/>
    <dgm:cxn modelId="{9D9D0DC8-3AAB-42BC-8BE2-F8C02CFB1688}" type="presOf" srcId="{FD9823B4-023C-49AD-85A4-E58CE4AE8CC7}" destId="{D13D1E0C-3540-470D-AC2B-28E4D390718E}" srcOrd="0" destOrd="0" presId="urn:microsoft.com/office/officeart/2005/8/layout/hierarchy3"/>
    <dgm:cxn modelId="{13400FDE-51FD-4842-8A5C-1C1BBD401748}" type="presParOf" srcId="{5FD001F5-3A83-4CCD-A3E7-FC9E305B905F}" destId="{6CE41544-60DD-4695-98ED-091537D4FEED}" srcOrd="0" destOrd="0" presId="urn:microsoft.com/office/officeart/2005/8/layout/hierarchy3"/>
    <dgm:cxn modelId="{171E7DCB-4C47-4784-8D52-D6D4E3C908C3}" type="presParOf" srcId="{6CE41544-60DD-4695-98ED-091537D4FEED}" destId="{B8102075-FF55-4E7E-B3E5-18FA4EA9EB42}" srcOrd="0" destOrd="0" presId="urn:microsoft.com/office/officeart/2005/8/layout/hierarchy3"/>
    <dgm:cxn modelId="{304D3296-E2A2-42DF-AEEA-825BAB0F4A96}" type="presParOf" srcId="{B8102075-FF55-4E7E-B3E5-18FA4EA9EB42}" destId="{F0BFCF9B-79EE-462F-8EC3-C18AABEA305C}" srcOrd="0" destOrd="0" presId="urn:microsoft.com/office/officeart/2005/8/layout/hierarchy3"/>
    <dgm:cxn modelId="{8BE0E854-AEDF-43D2-9154-63171ADDAB1F}" type="presParOf" srcId="{B8102075-FF55-4E7E-B3E5-18FA4EA9EB42}" destId="{CD64FFAC-9869-4A09-ABDB-157EF86126B9}" srcOrd="1" destOrd="0" presId="urn:microsoft.com/office/officeart/2005/8/layout/hierarchy3"/>
    <dgm:cxn modelId="{ADA915CC-88C4-45F6-8040-46945BDAC22C}" type="presParOf" srcId="{6CE41544-60DD-4695-98ED-091537D4FEED}" destId="{D1E9AA4E-6B89-4235-88C3-F90BF5712E89}" srcOrd="1" destOrd="0" presId="urn:microsoft.com/office/officeart/2005/8/layout/hierarchy3"/>
    <dgm:cxn modelId="{B4EB34EA-F10E-4937-89E8-765E72E4541A}" type="presParOf" srcId="{5FD001F5-3A83-4CCD-A3E7-FC9E305B905F}" destId="{7AD746BC-BC4C-4FDD-8F91-58497F31C9BF}" srcOrd="1" destOrd="0" presId="urn:microsoft.com/office/officeart/2005/8/layout/hierarchy3"/>
    <dgm:cxn modelId="{CC936A8D-45D3-4E83-B679-C2AEE2D6E977}" type="presParOf" srcId="{7AD746BC-BC4C-4FDD-8F91-58497F31C9BF}" destId="{DC9E8791-4D39-4CE0-AC53-11284475F8D0}" srcOrd="0" destOrd="0" presId="urn:microsoft.com/office/officeart/2005/8/layout/hierarchy3"/>
    <dgm:cxn modelId="{90A50A09-C873-4479-9EBD-27E52A6BE157}" type="presParOf" srcId="{DC9E8791-4D39-4CE0-AC53-11284475F8D0}" destId="{D13D1E0C-3540-470D-AC2B-28E4D390718E}" srcOrd="0" destOrd="0" presId="urn:microsoft.com/office/officeart/2005/8/layout/hierarchy3"/>
    <dgm:cxn modelId="{08E6A81C-CA08-4BB4-B337-9BAC7263B89B}" type="presParOf" srcId="{DC9E8791-4D39-4CE0-AC53-11284475F8D0}" destId="{F34DB7B7-3FD6-43DE-BA7C-3F1F0886AC7F}" srcOrd="1" destOrd="0" presId="urn:microsoft.com/office/officeart/2005/8/layout/hierarchy3"/>
    <dgm:cxn modelId="{B61C564D-D5BC-4B57-A075-0059FAEC4A7D}" type="presParOf" srcId="{7AD746BC-BC4C-4FDD-8F91-58497F31C9BF}" destId="{710D710F-43EE-4DAF-A02C-445A1FA4D07B}" srcOrd="1" destOrd="0" presId="urn:microsoft.com/office/officeart/2005/8/layout/hierarchy3"/>
    <dgm:cxn modelId="{1AFFB0A7-EFA2-45FA-8B87-CC0EE44534BB}" type="presParOf" srcId="{5FD001F5-3A83-4CCD-A3E7-FC9E305B905F}" destId="{09E58A5B-CB6A-4EB4-9741-7837F3BC0C30}" srcOrd="2" destOrd="0" presId="urn:microsoft.com/office/officeart/2005/8/layout/hierarchy3"/>
    <dgm:cxn modelId="{F69EA81A-D8B5-4DDC-905D-5B6EC98D3C59}" type="presParOf" srcId="{09E58A5B-CB6A-4EB4-9741-7837F3BC0C30}" destId="{2DB93311-5DFD-404E-9878-5685ABE5A064}" srcOrd="0" destOrd="0" presId="urn:microsoft.com/office/officeart/2005/8/layout/hierarchy3"/>
    <dgm:cxn modelId="{22B259C6-2EF5-41B1-9068-CE6C2BB2D34B}" type="presParOf" srcId="{2DB93311-5DFD-404E-9878-5685ABE5A064}" destId="{29779FB2-B3A3-4C17-A87F-9040F5AA6229}" srcOrd="0" destOrd="0" presId="urn:microsoft.com/office/officeart/2005/8/layout/hierarchy3"/>
    <dgm:cxn modelId="{1162B8F6-D981-4ACB-BDCC-CFB83127BB86}" type="presParOf" srcId="{2DB93311-5DFD-404E-9878-5685ABE5A064}" destId="{670BF40D-607A-447C-9BB2-D53601CFA404}" srcOrd="1" destOrd="0" presId="urn:microsoft.com/office/officeart/2005/8/layout/hierarchy3"/>
    <dgm:cxn modelId="{6548C613-E928-48C6-8F2C-230C3FFE2CFA}" type="presParOf" srcId="{09E58A5B-CB6A-4EB4-9741-7837F3BC0C30}" destId="{37B383B9-3AD6-4E61-978E-FCE4E93B8091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E37E6C-E52F-4B20-BDBE-B7E9C5D2891B}" type="doc">
      <dgm:prSet loTypeId="urn:microsoft.com/office/officeart/2005/8/layout/hierarchy3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C04217A3-D3A8-4C8F-818D-A86D08AAA8FE}">
      <dgm:prSet custT="1"/>
      <dgm:spPr/>
      <dgm:t>
        <a:bodyPr/>
        <a:lstStyle/>
        <a:p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es-MX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Glocalización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” (</a:t>
          </a:r>
          <a:r>
            <a:rPr lang="es-MX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Roland Robertson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): </a:t>
          </a:r>
          <a:r>
            <a:rPr lang="es-MX" sz="2000" b="0" dirty="0">
              <a:latin typeface="Times New Roman" panose="02020603050405020304" pitchFamily="18" charset="0"/>
              <a:cs typeface="Times New Roman" panose="02020603050405020304" pitchFamily="18" charset="0"/>
            </a:rPr>
            <a:t>proceso simultáneo de globalización y localización, donde las 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dinámicas globales se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s-MX" sz="2000" b="0" dirty="0">
              <a:latin typeface="Times New Roman" panose="02020603050405020304" pitchFamily="18" charset="0"/>
              <a:cs typeface="Times New Roman" panose="02020603050405020304" pitchFamily="18" charset="0"/>
            </a:rPr>
            <a:t>adaptan y reinterpretan en contextos locales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y donde las realidades locales influyen y resignifican lo global. </a:t>
          </a:r>
          <a:endParaRPr lang="es-MX" sz="20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14BD36-474A-441D-8721-6588A4EF55F8}" type="parTrans" cxnId="{C091808E-A9EE-4A62-B587-BDC835EA68EF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48DF3D-86F2-46C0-9FFD-EC351ADC7813}" type="sibTrans" cxnId="{C091808E-A9EE-4A62-B587-BDC835EA68EF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9823B4-023C-49AD-85A4-E58CE4AE8CC7}">
      <dgm:prSet custT="1"/>
      <dgm:spPr/>
      <dgm:t>
        <a:bodyPr/>
        <a:lstStyle/>
        <a:p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“Ecología de saberes” (</a:t>
          </a:r>
          <a:r>
            <a:rPr lang="es-MX" sz="2000" b="1" dirty="0" err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Boaventura</a:t>
          </a:r>
          <a:r>
            <a:rPr lang="es-MX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Sousa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): la necesidad de una articulación entre conocimientos globales y locales.</a:t>
          </a:r>
        </a:p>
      </dgm:t>
    </dgm:pt>
    <dgm:pt modelId="{1FD57D97-804E-45F8-963D-D5BC6BE80844}" type="parTrans" cxnId="{A2D0C328-584D-414A-BF5D-45F183EA4B73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4DC617-3CC6-4D9D-BB2A-1B5AA6070F89}" type="sibTrans" cxnId="{A2D0C328-584D-414A-BF5D-45F183EA4B73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D001F5-3A83-4CCD-A3E7-FC9E305B905F}" type="pres">
      <dgm:prSet presAssocID="{30E37E6C-E52F-4B20-BDBE-B7E9C5D2891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CE41544-60DD-4695-98ED-091537D4FEED}" type="pres">
      <dgm:prSet presAssocID="{C04217A3-D3A8-4C8F-818D-A86D08AAA8FE}" presName="root" presStyleCnt="0"/>
      <dgm:spPr/>
    </dgm:pt>
    <dgm:pt modelId="{B8102075-FF55-4E7E-B3E5-18FA4EA9EB42}" type="pres">
      <dgm:prSet presAssocID="{C04217A3-D3A8-4C8F-818D-A86D08AAA8FE}" presName="rootComposite" presStyleCnt="0"/>
      <dgm:spPr/>
    </dgm:pt>
    <dgm:pt modelId="{F0BFCF9B-79EE-462F-8EC3-C18AABEA305C}" type="pres">
      <dgm:prSet presAssocID="{C04217A3-D3A8-4C8F-818D-A86D08AAA8FE}" presName="rootText" presStyleLbl="node1" presStyleIdx="0" presStyleCnt="2"/>
      <dgm:spPr/>
    </dgm:pt>
    <dgm:pt modelId="{CD64FFAC-9869-4A09-ABDB-157EF86126B9}" type="pres">
      <dgm:prSet presAssocID="{C04217A3-D3A8-4C8F-818D-A86D08AAA8FE}" presName="rootConnector" presStyleLbl="node1" presStyleIdx="0" presStyleCnt="2"/>
      <dgm:spPr/>
    </dgm:pt>
    <dgm:pt modelId="{D1E9AA4E-6B89-4235-88C3-F90BF5712E89}" type="pres">
      <dgm:prSet presAssocID="{C04217A3-D3A8-4C8F-818D-A86D08AAA8FE}" presName="childShape" presStyleCnt="0"/>
      <dgm:spPr/>
    </dgm:pt>
    <dgm:pt modelId="{7AD746BC-BC4C-4FDD-8F91-58497F31C9BF}" type="pres">
      <dgm:prSet presAssocID="{FD9823B4-023C-49AD-85A4-E58CE4AE8CC7}" presName="root" presStyleCnt="0"/>
      <dgm:spPr/>
    </dgm:pt>
    <dgm:pt modelId="{DC9E8791-4D39-4CE0-AC53-11284475F8D0}" type="pres">
      <dgm:prSet presAssocID="{FD9823B4-023C-49AD-85A4-E58CE4AE8CC7}" presName="rootComposite" presStyleCnt="0"/>
      <dgm:spPr/>
    </dgm:pt>
    <dgm:pt modelId="{D13D1E0C-3540-470D-AC2B-28E4D390718E}" type="pres">
      <dgm:prSet presAssocID="{FD9823B4-023C-49AD-85A4-E58CE4AE8CC7}" presName="rootText" presStyleLbl="node1" presStyleIdx="1" presStyleCnt="2"/>
      <dgm:spPr/>
    </dgm:pt>
    <dgm:pt modelId="{F34DB7B7-3FD6-43DE-BA7C-3F1F0886AC7F}" type="pres">
      <dgm:prSet presAssocID="{FD9823B4-023C-49AD-85A4-E58CE4AE8CC7}" presName="rootConnector" presStyleLbl="node1" presStyleIdx="1" presStyleCnt="2"/>
      <dgm:spPr/>
    </dgm:pt>
    <dgm:pt modelId="{710D710F-43EE-4DAF-A02C-445A1FA4D07B}" type="pres">
      <dgm:prSet presAssocID="{FD9823B4-023C-49AD-85A4-E58CE4AE8CC7}" presName="childShape" presStyleCnt="0"/>
      <dgm:spPr/>
    </dgm:pt>
  </dgm:ptLst>
  <dgm:cxnLst>
    <dgm:cxn modelId="{E4D50228-2AF7-4358-A62C-F5CAF0854DC9}" type="presOf" srcId="{30E37E6C-E52F-4B20-BDBE-B7E9C5D2891B}" destId="{5FD001F5-3A83-4CCD-A3E7-FC9E305B905F}" srcOrd="0" destOrd="0" presId="urn:microsoft.com/office/officeart/2005/8/layout/hierarchy3"/>
    <dgm:cxn modelId="{A2D0C328-584D-414A-BF5D-45F183EA4B73}" srcId="{30E37E6C-E52F-4B20-BDBE-B7E9C5D2891B}" destId="{FD9823B4-023C-49AD-85A4-E58CE4AE8CC7}" srcOrd="1" destOrd="0" parTransId="{1FD57D97-804E-45F8-963D-D5BC6BE80844}" sibTransId="{574DC617-3CC6-4D9D-BB2A-1B5AA6070F89}"/>
    <dgm:cxn modelId="{F5C95140-5290-4DB0-AA7D-D083D9223172}" type="presOf" srcId="{FD9823B4-023C-49AD-85A4-E58CE4AE8CC7}" destId="{F34DB7B7-3FD6-43DE-BA7C-3F1F0886AC7F}" srcOrd="1" destOrd="0" presId="urn:microsoft.com/office/officeart/2005/8/layout/hierarchy3"/>
    <dgm:cxn modelId="{438C8B5B-1AD7-49E3-8DF2-88350E646C94}" type="presOf" srcId="{C04217A3-D3A8-4C8F-818D-A86D08AAA8FE}" destId="{F0BFCF9B-79EE-462F-8EC3-C18AABEA305C}" srcOrd="0" destOrd="0" presId="urn:microsoft.com/office/officeart/2005/8/layout/hierarchy3"/>
    <dgm:cxn modelId="{C091808E-A9EE-4A62-B587-BDC835EA68EF}" srcId="{30E37E6C-E52F-4B20-BDBE-B7E9C5D2891B}" destId="{C04217A3-D3A8-4C8F-818D-A86D08AAA8FE}" srcOrd="0" destOrd="0" parTransId="{7D14BD36-474A-441D-8721-6588A4EF55F8}" sibTransId="{FD48DF3D-86F2-46C0-9FFD-EC351ADC7813}"/>
    <dgm:cxn modelId="{1EA881BB-E996-49B5-8D2D-45C48E45C4FD}" type="presOf" srcId="{C04217A3-D3A8-4C8F-818D-A86D08AAA8FE}" destId="{CD64FFAC-9869-4A09-ABDB-157EF86126B9}" srcOrd="1" destOrd="0" presId="urn:microsoft.com/office/officeart/2005/8/layout/hierarchy3"/>
    <dgm:cxn modelId="{9D9D0DC8-3AAB-42BC-8BE2-F8C02CFB1688}" type="presOf" srcId="{FD9823B4-023C-49AD-85A4-E58CE4AE8CC7}" destId="{D13D1E0C-3540-470D-AC2B-28E4D390718E}" srcOrd="0" destOrd="0" presId="urn:microsoft.com/office/officeart/2005/8/layout/hierarchy3"/>
    <dgm:cxn modelId="{13400FDE-51FD-4842-8A5C-1C1BBD401748}" type="presParOf" srcId="{5FD001F5-3A83-4CCD-A3E7-FC9E305B905F}" destId="{6CE41544-60DD-4695-98ED-091537D4FEED}" srcOrd="0" destOrd="0" presId="urn:microsoft.com/office/officeart/2005/8/layout/hierarchy3"/>
    <dgm:cxn modelId="{171E7DCB-4C47-4784-8D52-D6D4E3C908C3}" type="presParOf" srcId="{6CE41544-60DD-4695-98ED-091537D4FEED}" destId="{B8102075-FF55-4E7E-B3E5-18FA4EA9EB42}" srcOrd="0" destOrd="0" presId="urn:microsoft.com/office/officeart/2005/8/layout/hierarchy3"/>
    <dgm:cxn modelId="{304D3296-E2A2-42DF-AEEA-825BAB0F4A96}" type="presParOf" srcId="{B8102075-FF55-4E7E-B3E5-18FA4EA9EB42}" destId="{F0BFCF9B-79EE-462F-8EC3-C18AABEA305C}" srcOrd="0" destOrd="0" presId="urn:microsoft.com/office/officeart/2005/8/layout/hierarchy3"/>
    <dgm:cxn modelId="{8BE0E854-AEDF-43D2-9154-63171ADDAB1F}" type="presParOf" srcId="{B8102075-FF55-4E7E-B3E5-18FA4EA9EB42}" destId="{CD64FFAC-9869-4A09-ABDB-157EF86126B9}" srcOrd="1" destOrd="0" presId="urn:microsoft.com/office/officeart/2005/8/layout/hierarchy3"/>
    <dgm:cxn modelId="{ADA915CC-88C4-45F6-8040-46945BDAC22C}" type="presParOf" srcId="{6CE41544-60DD-4695-98ED-091537D4FEED}" destId="{D1E9AA4E-6B89-4235-88C3-F90BF5712E89}" srcOrd="1" destOrd="0" presId="urn:microsoft.com/office/officeart/2005/8/layout/hierarchy3"/>
    <dgm:cxn modelId="{B4EB34EA-F10E-4937-89E8-765E72E4541A}" type="presParOf" srcId="{5FD001F5-3A83-4CCD-A3E7-FC9E305B905F}" destId="{7AD746BC-BC4C-4FDD-8F91-58497F31C9BF}" srcOrd="1" destOrd="0" presId="urn:microsoft.com/office/officeart/2005/8/layout/hierarchy3"/>
    <dgm:cxn modelId="{CC936A8D-45D3-4E83-B679-C2AEE2D6E977}" type="presParOf" srcId="{7AD746BC-BC4C-4FDD-8F91-58497F31C9BF}" destId="{DC9E8791-4D39-4CE0-AC53-11284475F8D0}" srcOrd="0" destOrd="0" presId="urn:microsoft.com/office/officeart/2005/8/layout/hierarchy3"/>
    <dgm:cxn modelId="{90A50A09-C873-4479-9EBD-27E52A6BE157}" type="presParOf" srcId="{DC9E8791-4D39-4CE0-AC53-11284475F8D0}" destId="{D13D1E0C-3540-470D-AC2B-28E4D390718E}" srcOrd="0" destOrd="0" presId="urn:microsoft.com/office/officeart/2005/8/layout/hierarchy3"/>
    <dgm:cxn modelId="{08E6A81C-CA08-4BB4-B337-9BAC7263B89B}" type="presParOf" srcId="{DC9E8791-4D39-4CE0-AC53-11284475F8D0}" destId="{F34DB7B7-3FD6-43DE-BA7C-3F1F0886AC7F}" srcOrd="1" destOrd="0" presId="urn:microsoft.com/office/officeart/2005/8/layout/hierarchy3"/>
    <dgm:cxn modelId="{B61C564D-D5BC-4B57-A075-0059FAEC4A7D}" type="presParOf" srcId="{7AD746BC-BC4C-4FDD-8F91-58497F31C9BF}" destId="{710D710F-43EE-4DAF-A02C-445A1FA4D07B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4B614D1-A6D2-47DF-9D3C-A525F14E2F0D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MX"/>
        </a:p>
      </dgm:t>
    </dgm:pt>
    <dgm:pt modelId="{311451E2-3D04-4DA5-B25E-091031DD9694}">
      <dgm:prSet phldrT="[Texto]" custT="1"/>
      <dgm:spPr>
        <a:ln w="28575">
          <a:solidFill>
            <a:srgbClr val="00B050"/>
          </a:solidFill>
        </a:ln>
      </dgm:spPr>
      <dgm:t>
        <a:bodyPr/>
        <a:lstStyle/>
        <a:p>
          <a:pPr algn="just"/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El “desarrollo” se refiere al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progreso económico, social, político y cultural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de una sociedad.</a:t>
          </a:r>
          <a:endParaRPr lang="es-MX" sz="2000" b="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E5D416-D8D4-4CF0-AE36-4C43AC8E1A9F}" type="parTrans" cxnId="{AA387370-8D6C-442B-A6A9-9BE43FEB8D78}">
      <dgm:prSet/>
      <dgm:spPr/>
      <dgm:t>
        <a:bodyPr/>
        <a:lstStyle/>
        <a:p>
          <a:endParaRPr lang="es-MX" sz="1900"/>
        </a:p>
      </dgm:t>
    </dgm:pt>
    <dgm:pt modelId="{43DD9855-9067-4B48-B607-EE673010CB3A}" type="sibTrans" cxnId="{AA387370-8D6C-442B-A6A9-9BE43FEB8D78}">
      <dgm:prSet/>
      <dgm:spPr/>
      <dgm:t>
        <a:bodyPr/>
        <a:lstStyle/>
        <a:p>
          <a:endParaRPr lang="es-MX" sz="1900"/>
        </a:p>
      </dgm:t>
    </dgm:pt>
    <dgm:pt modelId="{B531839D-13FA-41B3-9811-53B89BB801BD}" type="pres">
      <dgm:prSet presAssocID="{64B614D1-A6D2-47DF-9D3C-A525F14E2F0D}" presName="linear" presStyleCnt="0">
        <dgm:presLayoutVars>
          <dgm:dir/>
          <dgm:animLvl val="lvl"/>
          <dgm:resizeHandles val="exact"/>
        </dgm:presLayoutVars>
      </dgm:prSet>
      <dgm:spPr/>
    </dgm:pt>
    <dgm:pt modelId="{25CBD396-E592-4AA9-B042-00E05CA64F76}" type="pres">
      <dgm:prSet presAssocID="{311451E2-3D04-4DA5-B25E-091031DD9694}" presName="parentLin" presStyleCnt="0"/>
      <dgm:spPr/>
    </dgm:pt>
    <dgm:pt modelId="{773BE96F-47D4-487B-B6D9-624A65034EED}" type="pres">
      <dgm:prSet presAssocID="{311451E2-3D04-4DA5-B25E-091031DD9694}" presName="parentLeftMargin" presStyleLbl="node1" presStyleIdx="0" presStyleCnt="1"/>
      <dgm:spPr/>
    </dgm:pt>
    <dgm:pt modelId="{116CC933-F9CF-4B59-8756-A44B790BD953}" type="pres">
      <dgm:prSet presAssocID="{311451E2-3D04-4DA5-B25E-091031DD9694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855C137A-1DDA-4B91-93D1-8DDD716EAD80}" type="pres">
      <dgm:prSet presAssocID="{311451E2-3D04-4DA5-B25E-091031DD9694}" presName="negativeSpace" presStyleCnt="0"/>
      <dgm:spPr/>
    </dgm:pt>
    <dgm:pt modelId="{CEFE444E-2368-4163-8B44-76555E4E4015}" type="pres">
      <dgm:prSet presAssocID="{311451E2-3D04-4DA5-B25E-091031DD9694}" presName="childText" presStyleLbl="conFgAcc1" presStyleIdx="0" presStyleCnt="1" custLinFactNeighborX="-26949" custLinFactNeighborY="-42888">
        <dgm:presLayoutVars>
          <dgm:bulletEnabled val="1"/>
        </dgm:presLayoutVars>
      </dgm:prSet>
      <dgm:spPr/>
    </dgm:pt>
  </dgm:ptLst>
  <dgm:cxnLst>
    <dgm:cxn modelId="{B3036100-AC8D-4A22-B13F-29029C85DD35}" type="presOf" srcId="{311451E2-3D04-4DA5-B25E-091031DD9694}" destId="{773BE96F-47D4-487B-B6D9-624A65034EED}" srcOrd="0" destOrd="0" presId="urn:microsoft.com/office/officeart/2005/8/layout/list1"/>
    <dgm:cxn modelId="{9DC18938-1C36-4CC5-B5D4-27B901AA0C3C}" type="presOf" srcId="{64B614D1-A6D2-47DF-9D3C-A525F14E2F0D}" destId="{B531839D-13FA-41B3-9811-53B89BB801BD}" srcOrd="0" destOrd="0" presId="urn:microsoft.com/office/officeart/2005/8/layout/list1"/>
    <dgm:cxn modelId="{AA387370-8D6C-442B-A6A9-9BE43FEB8D78}" srcId="{64B614D1-A6D2-47DF-9D3C-A525F14E2F0D}" destId="{311451E2-3D04-4DA5-B25E-091031DD9694}" srcOrd="0" destOrd="0" parTransId="{59E5D416-D8D4-4CF0-AE36-4C43AC8E1A9F}" sibTransId="{43DD9855-9067-4B48-B607-EE673010CB3A}"/>
    <dgm:cxn modelId="{18A6DD95-6E37-4EB8-AC23-17F7C307B11C}" type="presOf" srcId="{311451E2-3D04-4DA5-B25E-091031DD9694}" destId="{116CC933-F9CF-4B59-8756-A44B790BD953}" srcOrd="1" destOrd="0" presId="urn:microsoft.com/office/officeart/2005/8/layout/list1"/>
    <dgm:cxn modelId="{B3B4BEB1-33C8-40D5-81CE-276EA7847BA6}" type="presParOf" srcId="{B531839D-13FA-41B3-9811-53B89BB801BD}" destId="{25CBD396-E592-4AA9-B042-00E05CA64F76}" srcOrd="0" destOrd="0" presId="urn:microsoft.com/office/officeart/2005/8/layout/list1"/>
    <dgm:cxn modelId="{C9611A1B-A727-43D1-86A8-3150224F0306}" type="presParOf" srcId="{25CBD396-E592-4AA9-B042-00E05CA64F76}" destId="{773BE96F-47D4-487B-B6D9-624A65034EED}" srcOrd="0" destOrd="0" presId="urn:microsoft.com/office/officeart/2005/8/layout/list1"/>
    <dgm:cxn modelId="{61089C93-F427-4D57-A983-E5013212EC55}" type="presParOf" srcId="{25CBD396-E592-4AA9-B042-00E05CA64F76}" destId="{116CC933-F9CF-4B59-8756-A44B790BD953}" srcOrd="1" destOrd="0" presId="urn:microsoft.com/office/officeart/2005/8/layout/list1"/>
    <dgm:cxn modelId="{770242E7-C636-4CD5-BE89-72239B14A393}" type="presParOf" srcId="{B531839D-13FA-41B3-9811-53B89BB801BD}" destId="{855C137A-1DDA-4B91-93D1-8DDD716EAD80}" srcOrd="1" destOrd="0" presId="urn:microsoft.com/office/officeart/2005/8/layout/list1"/>
    <dgm:cxn modelId="{4EEEA528-6D4F-435E-B1BE-B07DD74D53AA}" type="presParOf" srcId="{B531839D-13FA-41B3-9811-53B89BB801BD}" destId="{CEFE444E-2368-4163-8B44-76555E4E4015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7F40AC8-3287-479A-A650-26BE43A12F70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es-MX"/>
        </a:p>
      </dgm:t>
    </dgm:pt>
    <dgm:pt modelId="{97A221AA-7646-4CB5-9950-DD5BCD295953}">
      <dgm:prSet custT="1"/>
      <dgm:spPr/>
      <dgm:t>
        <a:bodyPr/>
        <a:lstStyle/>
        <a:p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(1) 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Desarrollo </a:t>
          </a:r>
          <a:r>
            <a:rPr lang="es-MX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económico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: aumento del ingreso per cápita, industrialización, mejora en infraestructuras. </a:t>
          </a:r>
        </a:p>
      </dgm:t>
    </dgm:pt>
    <dgm:pt modelId="{5D5647E7-260A-4CB5-88AA-A56AF1FE2F01}" type="parTrans" cxnId="{7EC7B122-9D11-4E6E-9267-E8F52F87AFC1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F5465B-8587-4416-AB00-BC1B8B41A15B}" type="sibTrans" cxnId="{7EC7B122-9D11-4E6E-9267-E8F52F87AFC1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236DFF-4BEE-4855-8526-9321C57D799B}">
      <dgm:prSet custT="1"/>
      <dgm:spPr/>
      <dgm:t>
        <a:bodyPr/>
        <a:lstStyle/>
        <a:p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(2)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Desarrollo </a:t>
          </a:r>
          <a:r>
            <a:rPr lang="es-MX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humano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: ampliación de las capacidades y libertades de las personas (educación, salud, derechos, etc.) (PNUD).</a:t>
          </a:r>
        </a:p>
      </dgm:t>
    </dgm:pt>
    <dgm:pt modelId="{2A212B24-7C22-43E4-81A9-880044F8459F}" type="parTrans" cxnId="{593D7914-7EC9-4AA3-B44B-FC0C8CC6610A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C206E7-0B38-40F9-8944-ACFF060235F9}" type="sibTrans" cxnId="{593D7914-7EC9-4AA3-B44B-FC0C8CC6610A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641B20-F61A-43D1-8934-012AB2BA2509}">
      <dgm:prSet custT="1"/>
      <dgm:spPr/>
      <dgm:t>
        <a:bodyPr/>
        <a:lstStyle/>
        <a:p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(3)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Desarrollo </a:t>
          </a:r>
          <a:r>
            <a:rPr lang="es-MX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sostenible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: satisfacción de las necesidades actuales sin comprometer las del futuro, integrando </a:t>
          </a:r>
          <a:r>
            <a:rPr lang="es-MX" sz="2000" i="1" dirty="0">
              <a:latin typeface="Times New Roman" panose="02020603050405020304" pitchFamily="18" charset="0"/>
              <a:cs typeface="Times New Roman" panose="02020603050405020304" pitchFamily="18" charset="0"/>
            </a:rPr>
            <a:t>dimensiones </a:t>
          </a:r>
          <a:r>
            <a:rPr lang="es-MX" sz="20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ecológicas</a:t>
          </a:r>
          <a:r>
            <a:rPr lang="es-MX" sz="2000" i="1" dirty="0">
              <a:latin typeface="Times New Roman" panose="02020603050405020304" pitchFamily="18" charset="0"/>
              <a:cs typeface="Times New Roman" panose="02020603050405020304" pitchFamily="18" charset="0"/>
            </a:rPr>
            <a:t>, sociales y económicas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F9AF8DAE-2442-4862-8D2E-4CD1E4DF2F31}" type="parTrans" cxnId="{78917461-6E86-4237-8561-261F85A16764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615265-36B4-418E-8BE9-4B412918D8C1}" type="sibTrans" cxnId="{78917461-6E86-4237-8561-261F85A16764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B0D5EA-455B-49F8-91E0-904F5541AB2C}" type="pres">
      <dgm:prSet presAssocID="{37F40AC8-3287-479A-A650-26BE43A12F70}" presName="linear" presStyleCnt="0">
        <dgm:presLayoutVars>
          <dgm:animLvl val="lvl"/>
          <dgm:resizeHandles val="exact"/>
        </dgm:presLayoutVars>
      </dgm:prSet>
      <dgm:spPr/>
    </dgm:pt>
    <dgm:pt modelId="{590AD30C-35C2-4E52-9EC7-AC3D80A3D039}" type="pres">
      <dgm:prSet presAssocID="{97A221AA-7646-4CB5-9950-DD5BCD29595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EE4F9C9-546E-4E64-99FD-0FCA0D7FA76A}" type="pres">
      <dgm:prSet presAssocID="{46F5465B-8587-4416-AB00-BC1B8B41A15B}" presName="spacer" presStyleCnt="0"/>
      <dgm:spPr/>
    </dgm:pt>
    <dgm:pt modelId="{A3A79CB2-D04F-4158-A368-A668C0524B06}" type="pres">
      <dgm:prSet presAssocID="{AA236DFF-4BEE-4855-8526-9321C57D799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663C81A-0222-414D-8057-61777E8D1E76}" type="pres">
      <dgm:prSet presAssocID="{0BC206E7-0B38-40F9-8944-ACFF060235F9}" presName="spacer" presStyleCnt="0"/>
      <dgm:spPr/>
    </dgm:pt>
    <dgm:pt modelId="{275BE1F5-D8E8-4177-9557-E9546AD2AA42}" type="pres">
      <dgm:prSet presAssocID="{9F641B20-F61A-43D1-8934-012AB2BA250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93D7914-7EC9-4AA3-B44B-FC0C8CC6610A}" srcId="{37F40AC8-3287-479A-A650-26BE43A12F70}" destId="{AA236DFF-4BEE-4855-8526-9321C57D799B}" srcOrd="1" destOrd="0" parTransId="{2A212B24-7C22-43E4-81A9-880044F8459F}" sibTransId="{0BC206E7-0B38-40F9-8944-ACFF060235F9}"/>
    <dgm:cxn modelId="{7EC7B122-9D11-4E6E-9267-E8F52F87AFC1}" srcId="{37F40AC8-3287-479A-A650-26BE43A12F70}" destId="{97A221AA-7646-4CB5-9950-DD5BCD295953}" srcOrd="0" destOrd="0" parTransId="{5D5647E7-260A-4CB5-88AA-A56AF1FE2F01}" sibTransId="{46F5465B-8587-4416-AB00-BC1B8B41A15B}"/>
    <dgm:cxn modelId="{71CF0233-A5B7-40F2-9971-1CE2749580F5}" type="presOf" srcId="{97A221AA-7646-4CB5-9950-DD5BCD295953}" destId="{590AD30C-35C2-4E52-9EC7-AC3D80A3D039}" srcOrd="0" destOrd="0" presId="urn:microsoft.com/office/officeart/2005/8/layout/vList2"/>
    <dgm:cxn modelId="{78917461-6E86-4237-8561-261F85A16764}" srcId="{37F40AC8-3287-479A-A650-26BE43A12F70}" destId="{9F641B20-F61A-43D1-8934-012AB2BA2509}" srcOrd="2" destOrd="0" parTransId="{F9AF8DAE-2442-4862-8D2E-4CD1E4DF2F31}" sibTransId="{08615265-36B4-418E-8BE9-4B412918D8C1}"/>
    <dgm:cxn modelId="{65CEB371-C10F-4F30-B0BA-FE8529D30B4D}" type="presOf" srcId="{AA236DFF-4BEE-4855-8526-9321C57D799B}" destId="{A3A79CB2-D04F-4158-A368-A668C0524B06}" srcOrd="0" destOrd="0" presId="urn:microsoft.com/office/officeart/2005/8/layout/vList2"/>
    <dgm:cxn modelId="{9011157C-0BBC-4B48-BEBE-26ED6A07C3A5}" type="presOf" srcId="{37F40AC8-3287-479A-A650-26BE43A12F70}" destId="{E4B0D5EA-455B-49F8-91E0-904F5541AB2C}" srcOrd="0" destOrd="0" presId="urn:microsoft.com/office/officeart/2005/8/layout/vList2"/>
    <dgm:cxn modelId="{13B882EE-3965-4F39-925A-B8AE0E355C79}" type="presOf" srcId="{9F641B20-F61A-43D1-8934-012AB2BA2509}" destId="{275BE1F5-D8E8-4177-9557-E9546AD2AA42}" srcOrd="0" destOrd="0" presId="urn:microsoft.com/office/officeart/2005/8/layout/vList2"/>
    <dgm:cxn modelId="{FC6F9176-89D8-4E17-B2B4-448E75210322}" type="presParOf" srcId="{E4B0D5EA-455B-49F8-91E0-904F5541AB2C}" destId="{590AD30C-35C2-4E52-9EC7-AC3D80A3D039}" srcOrd="0" destOrd="0" presId="urn:microsoft.com/office/officeart/2005/8/layout/vList2"/>
    <dgm:cxn modelId="{30C46C91-6A75-475C-9C44-9771AAE65558}" type="presParOf" srcId="{E4B0D5EA-455B-49F8-91E0-904F5541AB2C}" destId="{EEE4F9C9-546E-4E64-99FD-0FCA0D7FA76A}" srcOrd="1" destOrd="0" presId="urn:microsoft.com/office/officeart/2005/8/layout/vList2"/>
    <dgm:cxn modelId="{82282035-B6F9-443D-BA6D-B0264F7337BA}" type="presParOf" srcId="{E4B0D5EA-455B-49F8-91E0-904F5541AB2C}" destId="{A3A79CB2-D04F-4158-A368-A668C0524B06}" srcOrd="2" destOrd="0" presId="urn:microsoft.com/office/officeart/2005/8/layout/vList2"/>
    <dgm:cxn modelId="{D0290B0A-0396-486D-8C57-DDC1C83A0D94}" type="presParOf" srcId="{E4B0D5EA-455B-49F8-91E0-904F5541AB2C}" destId="{1663C81A-0222-414D-8057-61777E8D1E76}" srcOrd="3" destOrd="0" presId="urn:microsoft.com/office/officeart/2005/8/layout/vList2"/>
    <dgm:cxn modelId="{4B596FB6-20F0-4DCA-A94F-D6D591C9ADCF}" type="presParOf" srcId="{E4B0D5EA-455B-49F8-91E0-904F5541AB2C}" destId="{275BE1F5-D8E8-4177-9557-E9546AD2AA4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4B614D1-A6D2-47DF-9D3C-A525F14E2F0D}" type="doc">
      <dgm:prSet loTypeId="urn:microsoft.com/office/officeart/2005/8/layout/hierarchy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MX"/>
        </a:p>
      </dgm:t>
    </dgm:pt>
    <dgm:pt modelId="{311451E2-3D04-4DA5-B25E-091031DD9694}">
      <dgm:prSet phldrT="[Texto]" custT="1"/>
      <dgm:spPr>
        <a:ln w="28575">
          <a:solidFill>
            <a:srgbClr val="00B050"/>
          </a:solidFill>
        </a:ln>
      </dgm:spPr>
      <dgm:t>
        <a:bodyPr/>
        <a:lstStyle/>
        <a:p>
          <a:pPr algn="just"/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Es un término que surge de la combinación de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“globalización” + “localización”</a:t>
          </a:r>
          <a:endParaRPr lang="es-MX" sz="2000" b="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E5D416-D8D4-4CF0-AE36-4C43AC8E1A9F}" type="parTrans" cxnId="{AA387370-8D6C-442B-A6A9-9BE43FEB8D78}">
      <dgm:prSet/>
      <dgm:spPr/>
      <dgm:t>
        <a:bodyPr/>
        <a:lstStyle/>
        <a:p>
          <a:endParaRPr lang="es-MX" sz="1900"/>
        </a:p>
      </dgm:t>
    </dgm:pt>
    <dgm:pt modelId="{43DD9855-9067-4B48-B607-EE673010CB3A}" type="sibTrans" cxnId="{AA387370-8D6C-442B-A6A9-9BE43FEB8D78}">
      <dgm:prSet/>
      <dgm:spPr/>
      <dgm:t>
        <a:bodyPr/>
        <a:lstStyle/>
        <a:p>
          <a:endParaRPr lang="es-MX" sz="1900"/>
        </a:p>
      </dgm:t>
    </dgm:pt>
    <dgm:pt modelId="{94BA9504-43C8-4932-9748-78F6F222E176}">
      <dgm:prSet custT="1"/>
      <dgm:spPr/>
      <dgm:t>
        <a:bodyPr/>
        <a:lstStyle/>
        <a:p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Se refiere a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cómo los procesos globales </a:t>
          </a:r>
          <a:r>
            <a:rPr lang="es-MX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 adaptan y reinterpretan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en contextos locales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0A994D8E-52DB-4D2D-A807-0740EE594E8E}" type="parTrans" cxnId="{FCB0A687-8271-4A2B-BD63-A620359E86F1}">
      <dgm:prSet/>
      <dgm:spPr/>
      <dgm:t>
        <a:bodyPr/>
        <a:lstStyle/>
        <a:p>
          <a:endParaRPr lang="es-MX"/>
        </a:p>
      </dgm:t>
    </dgm:pt>
    <dgm:pt modelId="{635936E8-521A-4646-8E74-6C21DE1E3C76}" type="sibTrans" cxnId="{FCB0A687-8271-4A2B-BD63-A620359E86F1}">
      <dgm:prSet/>
      <dgm:spPr/>
      <dgm:t>
        <a:bodyPr/>
        <a:lstStyle/>
        <a:p>
          <a:endParaRPr lang="es-MX"/>
        </a:p>
      </dgm:t>
    </dgm:pt>
    <dgm:pt modelId="{7AA5E156-1E7C-44C2-9D97-BE2FD6AADBD1}" type="pres">
      <dgm:prSet presAssocID="{64B614D1-A6D2-47DF-9D3C-A525F14E2F0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17ABDF1-86AC-47C9-A91A-5A2EA3568DE0}" type="pres">
      <dgm:prSet presAssocID="{311451E2-3D04-4DA5-B25E-091031DD9694}" presName="root" presStyleCnt="0"/>
      <dgm:spPr/>
    </dgm:pt>
    <dgm:pt modelId="{978A3FB1-5138-43B6-A06E-8EED447E06AF}" type="pres">
      <dgm:prSet presAssocID="{311451E2-3D04-4DA5-B25E-091031DD9694}" presName="rootComposite" presStyleCnt="0"/>
      <dgm:spPr/>
    </dgm:pt>
    <dgm:pt modelId="{1CF68F8F-00E3-4C9F-A0B2-4B7355FD8A58}" type="pres">
      <dgm:prSet presAssocID="{311451E2-3D04-4DA5-B25E-091031DD9694}" presName="rootText" presStyleLbl="node1" presStyleIdx="0" presStyleCnt="2"/>
      <dgm:spPr/>
    </dgm:pt>
    <dgm:pt modelId="{F1803BB0-FDD6-49C4-BFA9-ADE3E2E98F0F}" type="pres">
      <dgm:prSet presAssocID="{311451E2-3D04-4DA5-B25E-091031DD9694}" presName="rootConnector" presStyleLbl="node1" presStyleIdx="0" presStyleCnt="2"/>
      <dgm:spPr/>
    </dgm:pt>
    <dgm:pt modelId="{8C068D2E-F4E8-4E61-900E-911F95869913}" type="pres">
      <dgm:prSet presAssocID="{311451E2-3D04-4DA5-B25E-091031DD9694}" presName="childShape" presStyleCnt="0"/>
      <dgm:spPr/>
    </dgm:pt>
    <dgm:pt modelId="{671B6EEC-AD9D-48B7-BC18-71D750AEAE2E}" type="pres">
      <dgm:prSet presAssocID="{94BA9504-43C8-4932-9748-78F6F222E176}" presName="root" presStyleCnt="0"/>
      <dgm:spPr/>
    </dgm:pt>
    <dgm:pt modelId="{6944F786-76D8-492B-9D8B-0EBB490416CE}" type="pres">
      <dgm:prSet presAssocID="{94BA9504-43C8-4932-9748-78F6F222E176}" presName="rootComposite" presStyleCnt="0"/>
      <dgm:spPr/>
    </dgm:pt>
    <dgm:pt modelId="{F01E8CD1-3C67-4B45-9731-FF74B766DD0E}" type="pres">
      <dgm:prSet presAssocID="{94BA9504-43C8-4932-9748-78F6F222E176}" presName="rootText" presStyleLbl="node1" presStyleIdx="1" presStyleCnt="2"/>
      <dgm:spPr/>
    </dgm:pt>
    <dgm:pt modelId="{19085191-606E-4E5B-96CA-7A5DD3E25DA5}" type="pres">
      <dgm:prSet presAssocID="{94BA9504-43C8-4932-9748-78F6F222E176}" presName="rootConnector" presStyleLbl="node1" presStyleIdx="1" presStyleCnt="2"/>
      <dgm:spPr/>
    </dgm:pt>
    <dgm:pt modelId="{4E842AD5-6C65-46C9-A482-43D4EA727861}" type="pres">
      <dgm:prSet presAssocID="{94BA9504-43C8-4932-9748-78F6F222E176}" presName="childShape" presStyleCnt="0"/>
      <dgm:spPr/>
    </dgm:pt>
  </dgm:ptLst>
  <dgm:cxnLst>
    <dgm:cxn modelId="{AA387370-8D6C-442B-A6A9-9BE43FEB8D78}" srcId="{64B614D1-A6D2-47DF-9D3C-A525F14E2F0D}" destId="{311451E2-3D04-4DA5-B25E-091031DD9694}" srcOrd="0" destOrd="0" parTransId="{59E5D416-D8D4-4CF0-AE36-4C43AC8E1A9F}" sibTransId="{43DD9855-9067-4B48-B607-EE673010CB3A}"/>
    <dgm:cxn modelId="{FCB0A687-8271-4A2B-BD63-A620359E86F1}" srcId="{64B614D1-A6D2-47DF-9D3C-A525F14E2F0D}" destId="{94BA9504-43C8-4932-9748-78F6F222E176}" srcOrd="1" destOrd="0" parTransId="{0A994D8E-52DB-4D2D-A807-0740EE594E8E}" sibTransId="{635936E8-521A-4646-8E74-6C21DE1E3C76}"/>
    <dgm:cxn modelId="{680C2290-5F11-497D-8718-2762C45A291D}" type="presOf" srcId="{94BA9504-43C8-4932-9748-78F6F222E176}" destId="{19085191-606E-4E5B-96CA-7A5DD3E25DA5}" srcOrd="1" destOrd="0" presId="urn:microsoft.com/office/officeart/2005/8/layout/hierarchy3"/>
    <dgm:cxn modelId="{76D399A4-FA0B-4A80-AAB5-1E1701AB3823}" type="presOf" srcId="{311451E2-3D04-4DA5-B25E-091031DD9694}" destId="{F1803BB0-FDD6-49C4-BFA9-ADE3E2E98F0F}" srcOrd="1" destOrd="0" presId="urn:microsoft.com/office/officeart/2005/8/layout/hierarchy3"/>
    <dgm:cxn modelId="{DE9523CF-EECA-4BD7-89DF-4D2028D0B194}" type="presOf" srcId="{311451E2-3D04-4DA5-B25E-091031DD9694}" destId="{1CF68F8F-00E3-4C9F-A0B2-4B7355FD8A58}" srcOrd="0" destOrd="0" presId="urn:microsoft.com/office/officeart/2005/8/layout/hierarchy3"/>
    <dgm:cxn modelId="{E645F0E3-FB40-4797-9710-AD107381A4BF}" type="presOf" srcId="{64B614D1-A6D2-47DF-9D3C-A525F14E2F0D}" destId="{7AA5E156-1E7C-44C2-9D97-BE2FD6AADBD1}" srcOrd="0" destOrd="0" presId="urn:microsoft.com/office/officeart/2005/8/layout/hierarchy3"/>
    <dgm:cxn modelId="{2B2ACEF9-9BE5-4708-AED5-F32DF58F52CD}" type="presOf" srcId="{94BA9504-43C8-4932-9748-78F6F222E176}" destId="{F01E8CD1-3C67-4B45-9731-FF74B766DD0E}" srcOrd="0" destOrd="0" presId="urn:microsoft.com/office/officeart/2005/8/layout/hierarchy3"/>
    <dgm:cxn modelId="{507CF7C0-4568-43FF-85A7-9E1AF2C19EA9}" type="presParOf" srcId="{7AA5E156-1E7C-44C2-9D97-BE2FD6AADBD1}" destId="{617ABDF1-86AC-47C9-A91A-5A2EA3568DE0}" srcOrd="0" destOrd="0" presId="urn:microsoft.com/office/officeart/2005/8/layout/hierarchy3"/>
    <dgm:cxn modelId="{F6D334BF-DE01-4556-8CF4-7DFE3F576039}" type="presParOf" srcId="{617ABDF1-86AC-47C9-A91A-5A2EA3568DE0}" destId="{978A3FB1-5138-43B6-A06E-8EED447E06AF}" srcOrd="0" destOrd="0" presId="urn:microsoft.com/office/officeart/2005/8/layout/hierarchy3"/>
    <dgm:cxn modelId="{C2EB84D0-51DD-446F-99E4-160A862B6439}" type="presParOf" srcId="{978A3FB1-5138-43B6-A06E-8EED447E06AF}" destId="{1CF68F8F-00E3-4C9F-A0B2-4B7355FD8A58}" srcOrd="0" destOrd="0" presId="urn:microsoft.com/office/officeart/2005/8/layout/hierarchy3"/>
    <dgm:cxn modelId="{ED8B56C4-99C1-4ECC-A8CF-C2909FE37A81}" type="presParOf" srcId="{978A3FB1-5138-43B6-A06E-8EED447E06AF}" destId="{F1803BB0-FDD6-49C4-BFA9-ADE3E2E98F0F}" srcOrd="1" destOrd="0" presId="urn:microsoft.com/office/officeart/2005/8/layout/hierarchy3"/>
    <dgm:cxn modelId="{C757DE46-9E91-40B5-8A99-B8DFD26FE337}" type="presParOf" srcId="{617ABDF1-86AC-47C9-A91A-5A2EA3568DE0}" destId="{8C068D2E-F4E8-4E61-900E-911F95869913}" srcOrd="1" destOrd="0" presId="urn:microsoft.com/office/officeart/2005/8/layout/hierarchy3"/>
    <dgm:cxn modelId="{48A4A2EE-C13F-49F1-BBCA-04D24D55CC3D}" type="presParOf" srcId="{7AA5E156-1E7C-44C2-9D97-BE2FD6AADBD1}" destId="{671B6EEC-AD9D-48B7-BC18-71D750AEAE2E}" srcOrd="1" destOrd="0" presId="urn:microsoft.com/office/officeart/2005/8/layout/hierarchy3"/>
    <dgm:cxn modelId="{1F3C9160-4588-4BED-B5FE-C53D37FEC22C}" type="presParOf" srcId="{671B6EEC-AD9D-48B7-BC18-71D750AEAE2E}" destId="{6944F786-76D8-492B-9D8B-0EBB490416CE}" srcOrd="0" destOrd="0" presId="urn:microsoft.com/office/officeart/2005/8/layout/hierarchy3"/>
    <dgm:cxn modelId="{45E0285F-46D4-4175-A77F-A71FCD6DF7F4}" type="presParOf" srcId="{6944F786-76D8-492B-9D8B-0EBB490416CE}" destId="{F01E8CD1-3C67-4B45-9731-FF74B766DD0E}" srcOrd="0" destOrd="0" presId="urn:microsoft.com/office/officeart/2005/8/layout/hierarchy3"/>
    <dgm:cxn modelId="{5FF9B06A-BC7E-4746-94E5-CD3A3D6E2B87}" type="presParOf" srcId="{6944F786-76D8-492B-9D8B-0EBB490416CE}" destId="{19085191-606E-4E5B-96CA-7A5DD3E25DA5}" srcOrd="1" destOrd="0" presId="urn:microsoft.com/office/officeart/2005/8/layout/hierarchy3"/>
    <dgm:cxn modelId="{AC1C154F-3DCD-4E84-AADC-27A9F155D44C}" type="presParOf" srcId="{671B6EEC-AD9D-48B7-BC18-71D750AEAE2E}" destId="{4E842AD5-6C65-46C9-A482-43D4EA727861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120603D-A10D-4A90-92C9-A83DFEA16DAD}" type="doc">
      <dgm:prSet loTypeId="urn:microsoft.com/office/officeart/2005/8/layout/target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4B6FC9B7-12B5-4F08-87D0-967BBD16AB78}">
      <dgm:prSet custT="1"/>
      <dgm:spPr/>
      <dgm:t>
        <a:bodyPr/>
        <a:lstStyle/>
        <a:p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(1) Las empresas multinacionales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adaptan </a:t>
          </a:r>
          <a:r>
            <a:rPr lang="es-MX" sz="2000" u="sng" dirty="0">
              <a:latin typeface="Times New Roman" panose="02020603050405020304" pitchFamily="18" charset="0"/>
              <a:cs typeface="Times New Roman" panose="02020603050405020304" pitchFamily="18" charset="0"/>
            </a:rPr>
            <a:t>sus productos a los gustos locales.</a:t>
          </a:r>
          <a:endParaRPr lang="es-MX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280742-A4F7-4B2C-AF24-78C1C171B0B3}" type="parTrans" cxnId="{E6ADB906-BFBE-4425-B6BE-CAEC11D436D4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4C65CE-DC3C-4ED2-B665-0B8BB2E511A0}" type="sibTrans" cxnId="{E6ADB906-BFBE-4425-B6BE-CAEC11D436D4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0F9F95-79C1-40A6-920F-72780ADB2FBF}">
      <dgm:prSet custT="1"/>
      <dgm:spPr/>
      <dgm:t>
        <a:bodyPr/>
        <a:lstStyle/>
        <a:p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(2) Las culturas locales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adoptan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s-MX" sz="2000" u="sng" dirty="0">
              <a:latin typeface="Times New Roman" panose="02020603050405020304" pitchFamily="18" charset="0"/>
              <a:cs typeface="Times New Roman" panose="02020603050405020304" pitchFamily="18" charset="0"/>
            </a:rPr>
            <a:t>prácticas globales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, imprimiendo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en ellas su sello particular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7BD4F9F7-8ED4-4599-A653-8495E065AF3D}" type="parTrans" cxnId="{C6BC51C4-2821-485B-A056-7D9199882437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FA487B-BAEA-41A9-89FF-6F97AD3D3719}" type="sibTrans" cxnId="{C6BC51C4-2821-485B-A056-7D9199882437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0190CA-3E5C-4B39-92B3-6E6495AF3C3D}">
      <dgm:prSet custT="1"/>
      <dgm:spPr>
        <a:ln w="38100">
          <a:solidFill>
            <a:srgbClr val="C00000"/>
          </a:solidFill>
        </a:ln>
      </dgm:spPr>
      <dgm:t>
        <a:bodyPr/>
        <a:lstStyle/>
        <a:p>
          <a:r>
            <a:rPr lang="es-MX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Glocalización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=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interacción dinámica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entre lo global y lo local, como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fuerzas que se influyen mutuamente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F7B0C543-66A5-487C-8BC3-52702E92DD3A}" type="parTrans" cxnId="{8F2242CA-DD4F-4DC8-928E-21AD9D6EA852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59B5E6-1937-4355-A3F9-306803FD2B53}" type="sibTrans" cxnId="{8F2242CA-DD4F-4DC8-928E-21AD9D6EA852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C6C94E-3201-450A-87D5-CBC52F6C10C9}" type="pres">
      <dgm:prSet presAssocID="{E120603D-A10D-4A90-92C9-A83DFEA16DAD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A544A1C0-685C-4B47-9543-9F9DC29EB113}" type="pres">
      <dgm:prSet presAssocID="{E120603D-A10D-4A90-92C9-A83DFEA16DAD}" presName="outerBox" presStyleCnt="0"/>
      <dgm:spPr/>
    </dgm:pt>
    <dgm:pt modelId="{8C0A7E15-2222-4B6B-9CF6-3FCEBAF22282}" type="pres">
      <dgm:prSet presAssocID="{E120603D-A10D-4A90-92C9-A83DFEA16DAD}" presName="outerBoxParent" presStyleLbl="node1" presStyleIdx="0" presStyleCnt="3"/>
      <dgm:spPr/>
    </dgm:pt>
    <dgm:pt modelId="{114197FC-B83B-403B-AB97-1B7AA5A29641}" type="pres">
      <dgm:prSet presAssocID="{E120603D-A10D-4A90-92C9-A83DFEA16DAD}" presName="outerBoxChildren" presStyleCnt="0"/>
      <dgm:spPr/>
    </dgm:pt>
    <dgm:pt modelId="{D90C15F5-7B1F-4A35-968A-D0BD215A63F5}" type="pres">
      <dgm:prSet presAssocID="{E120603D-A10D-4A90-92C9-A83DFEA16DAD}" presName="middleBox" presStyleCnt="0"/>
      <dgm:spPr/>
    </dgm:pt>
    <dgm:pt modelId="{B4A23D4B-4360-4994-B4EC-55EC7033EBC6}" type="pres">
      <dgm:prSet presAssocID="{E120603D-A10D-4A90-92C9-A83DFEA16DAD}" presName="middleBoxParent" presStyleLbl="node1" presStyleIdx="1" presStyleCnt="3"/>
      <dgm:spPr/>
    </dgm:pt>
    <dgm:pt modelId="{7236A08D-DA69-402D-A3E9-E46458C15FF4}" type="pres">
      <dgm:prSet presAssocID="{E120603D-A10D-4A90-92C9-A83DFEA16DAD}" presName="middleBoxChildren" presStyleCnt="0"/>
      <dgm:spPr/>
    </dgm:pt>
    <dgm:pt modelId="{BFF54A39-B657-4415-B1BF-06CA42A073BE}" type="pres">
      <dgm:prSet presAssocID="{E120603D-A10D-4A90-92C9-A83DFEA16DAD}" presName="centerBox" presStyleCnt="0"/>
      <dgm:spPr/>
    </dgm:pt>
    <dgm:pt modelId="{7ABFD8C6-6D05-4473-95F4-8B67A7D2A8BA}" type="pres">
      <dgm:prSet presAssocID="{E120603D-A10D-4A90-92C9-A83DFEA16DAD}" presName="centerBoxParent" presStyleLbl="node1" presStyleIdx="2" presStyleCnt="3"/>
      <dgm:spPr/>
    </dgm:pt>
  </dgm:ptLst>
  <dgm:cxnLst>
    <dgm:cxn modelId="{E6ADB906-BFBE-4425-B6BE-CAEC11D436D4}" srcId="{E120603D-A10D-4A90-92C9-A83DFEA16DAD}" destId="{4B6FC9B7-12B5-4F08-87D0-967BBD16AB78}" srcOrd="0" destOrd="0" parTransId="{C8280742-A4F7-4B2C-AF24-78C1C171B0B3}" sibTransId="{9D4C65CE-DC3C-4ED2-B665-0B8BB2E511A0}"/>
    <dgm:cxn modelId="{299BA065-20F5-4FE0-A14B-4D0B4650E5A6}" type="presOf" srcId="{E120603D-A10D-4A90-92C9-A83DFEA16DAD}" destId="{0BC6C94E-3201-450A-87D5-CBC52F6C10C9}" srcOrd="0" destOrd="0" presId="urn:microsoft.com/office/officeart/2005/8/layout/target2"/>
    <dgm:cxn modelId="{FC988D77-339D-4D0E-8E8A-DE58120E6FD3}" type="presOf" srcId="{4B6FC9B7-12B5-4F08-87D0-967BBD16AB78}" destId="{8C0A7E15-2222-4B6B-9CF6-3FCEBAF22282}" srcOrd="0" destOrd="0" presId="urn:microsoft.com/office/officeart/2005/8/layout/target2"/>
    <dgm:cxn modelId="{9AA809B5-8407-41F6-B0A7-065EEBC51BD2}" type="presOf" srcId="{440F9F95-79C1-40A6-920F-72780ADB2FBF}" destId="{B4A23D4B-4360-4994-B4EC-55EC7033EBC6}" srcOrd="0" destOrd="0" presId="urn:microsoft.com/office/officeart/2005/8/layout/target2"/>
    <dgm:cxn modelId="{94FBC9B9-E257-4CBA-A92D-229F0ECEF7DD}" type="presOf" srcId="{D00190CA-3E5C-4B39-92B3-6E6495AF3C3D}" destId="{7ABFD8C6-6D05-4473-95F4-8B67A7D2A8BA}" srcOrd="0" destOrd="0" presId="urn:microsoft.com/office/officeart/2005/8/layout/target2"/>
    <dgm:cxn modelId="{C6BC51C4-2821-485B-A056-7D9199882437}" srcId="{E120603D-A10D-4A90-92C9-A83DFEA16DAD}" destId="{440F9F95-79C1-40A6-920F-72780ADB2FBF}" srcOrd="1" destOrd="0" parTransId="{7BD4F9F7-8ED4-4599-A653-8495E065AF3D}" sibTransId="{3EFA487B-BAEA-41A9-89FF-6F97AD3D3719}"/>
    <dgm:cxn modelId="{8F2242CA-DD4F-4DC8-928E-21AD9D6EA852}" srcId="{E120603D-A10D-4A90-92C9-A83DFEA16DAD}" destId="{D00190CA-3E5C-4B39-92B3-6E6495AF3C3D}" srcOrd="2" destOrd="0" parTransId="{F7B0C543-66A5-487C-8BC3-52702E92DD3A}" sibTransId="{B059B5E6-1937-4355-A3F9-306803FD2B53}"/>
    <dgm:cxn modelId="{F1CD0100-9910-4274-A254-973B3DD82D33}" type="presParOf" srcId="{0BC6C94E-3201-450A-87D5-CBC52F6C10C9}" destId="{A544A1C0-685C-4B47-9543-9F9DC29EB113}" srcOrd="0" destOrd="0" presId="urn:microsoft.com/office/officeart/2005/8/layout/target2"/>
    <dgm:cxn modelId="{58F88B80-6F3D-466B-A35B-F496AE8E0E78}" type="presParOf" srcId="{A544A1C0-685C-4B47-9543-9F9DC29EB113}" destId="{8C0A7E15-2222-4B6B-9CF6-3FCEBAF22282}" srcOrd="0" destOrd="0" presId="urn:microsoft.com/office/officeart/2005/8/layout/target2"/>
    <dgm:cxn modelId="{6CFF4A99-7DB9-4A1D-AC00-566FCDA90C00}" type="presParOf" srcId="{A544A1C0-685C-4B47-9543-9F9DC29EB113}" destId="{114197FC-B83B-403B-AB97-1B7AA5A29641}" srcOrd="1" destOrd="0" presId="urn:microsoft.com/office/officeart/2005/8/layout/target2"/>
    <dgm:cxn modelId="{6A1DE790-7D3E-48A7-9132-2845423095CC}" type="presParOf" srcId="{0BC6C94E-3201-450A-87D5-CBC52F6C10C9}" destId="{D90C15F5-7B1F-4A35-968A-D0BD215A63F5}" srcOrd="1" destOrd="0" presId="urn:microsoft.com/office/officeart/2005/8/layout/target2"/>
    <dgm:cxn modelId="{287A82F7-F609-46DB-BF40-9029DE540F57}" type="presParOf" srcId="{D90C15F5-7B1F-4A35-968A-D0BD215A63F5}" destId="{B4A23D4B-4360-4994-B4EC-55EC7033EBC6}" srcOrd="0" destOrd="0" presId="urn:microsoft.com/office/officeart/2005/8/layout/target2"/>
    <dgm:cxn modelId="{59F26844-C75A-4330-9A68-2BF713B60FC2}" type="presParOf" srcId="{D90C15F5-7B1F-4A35-968A-D0BD215A63F5}" destId="{7236A08D-DA69-402D-A3E9-E46458C15FF4}" srcOrd="1" destOrd="0" presId="urn:microsoft.com/office/officeart/2005/8/layout/target2"/>
    <dgm:cxn modelId="{7E84EAA6-07BF-4053-934B-6FEE750D4548}" type="presParOf" srcId="{0BC6C94E-3201-450A-87D5-CBC52F6C10C9}" destId="{BFF54A39-B657-4415-B1BF-06CA42A073BE}" srcOrd="2" destOrd="0" presId="urn:microsoft.com/office/officeart/2005/8/layout/target2"/>
    <dgm:cxn modelId="{AF211E38-1921-4AF9-9442-9373C9D5CF81}" type="presParOf" srcId="{BFF54A39-B657-4415-B1BF-06CA42A073BE}" destId="{7ABFD8C6-6D05-4473-95F4-8B67A7D2A8BA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E7EA9C6-DD45-46ED-B3C7-2FFE457E6F54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es-MX"/>
        </a:p>
      </dgm:t>
    </dgm:pt>
    <dgm:pt modelId="{DD5B38A7-B1DF-477A-AAEF-7139B6EC7AEC}">
      <dgm:prSet custT="1"/>
      <dgm:spPr/>
      <dgm:t>
        <a:bodyPr/>
        <a:lstStyle/>
        <a:p>
          <a:r>
            <a:rPr lang="es-MX" sz="1900" dirty="0">
              <a:latin typeface="Times New Roman" panose="02020603050405020304" pitchFamily="18" charset="0"/>
              <a:cs typeface="Times New Roman" panose="02020603050405020304" pitchFamily="18" charset="0"/>
            </a:rPr>
            <a:t>(3 Una cooperativa que usa tecnologías digitales para exportar directamente sus productos a Europa (dimensión global), pero mantiene sus prácticas agrícolas tradicionales y cultura comunitaria (dimensión local).</a:t>
          </a:r>
        </a:p>
      </dgm:t>
    </dgm:pt>
    <dgm:pt modelId="{BA6AF7B3-5CEA-43F9-AA65-2F206817C7BB}" type="parTrans" cxnId="{98E69B73-4063-4D43-8A70-E12B89E1B58C}">
      <dgm:prSet/>
      <dgm:spPr/>
      <dgm:t>
        <a:bodyPr/>
        <a:lstStyle/>
        <a:p>
          <a:endParaRPr lang="es-MX" sz="19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15AF47-D376-4AA8-B61A-E49F9483BF0D}" type="sibTrans" cxnId="{98E69B73-4063-4D43-8A70-E12B89E1B58C}">
      <dgm:prSet/>
      <dgm:spPr/>
      <dgm:t>
        <a:bodyPr/>
        <a:lstStyle/>
        <a:p>
          <a:endParaRPr lang="es-MX" sz="19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25C6F7-8443-420D-AB90-D29256596C21}">
      <dgm:prSet custT="1"/>
      <dgm:spPr/>
      <dgm:t>
        <a:bodyPr/>
        <a:lstStyle/>
        <a:p>
          <a:r>
            <a:rPr lang="es-MX" sz="1900" dirty="0">
              <a:latin typeface="Times New Roman" panose="02020603050405020304" pitchFamily="18" charset="0"/>
              <a:cs typeface="Times New Roman" panose="02020603050405020304" pitchFamily="18" charset="0"/>
            </a:rPr>
            <a:t>(4) Escuelas rurales que integran TIC y conocimientos globales, pero también enseñan en lenguas indígenas y con contenidos locales. </a:t>
          </a:r>
        </a:p>
      </dgm:t>
    </dgm:pt>
    <dgm:pt modelId="{6EC34D32-B0D9-4C67-97F5-803B35C39D99}" type="parTrans" cxnId="{64D9E6AD-B20E-43FD-811A-9183828EF547}">
      <dgm:prSet/>
      <dgm:spPr/>
      <dgm:t>
        <a:bodyPr/>
        <a:lstStyle/>
        <a:p>
          <a:endParaRPr lang="es-MX" sz="19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2BE3DB-35AB-4F5F-A3F6-952DF60E92E2}" type="sibTrans" cxnId="{64D9E6AD-B20E-43FD-811A-9183828EF547}">
      <dgm:prSet/>
      <dgm:spPr/>
      <dgm:t>
        <a:bodyPr/>
        <a:lstStyle/>
        <a:p>
          <a:endParaRPr lang="es-MX" sz="19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F909E7-9879-4802-A167-25273000E9D9}">
      <dgm:prSet custT="1"/>
      <dgm:spPr/>
      <dgm:t>
        <a:bodyPr/>
        <a:lstStyle/>
        <a:p>
          <a:r>
            <a:rPr lang="es-MX" sz="1900">
              <a:latin typeface="Times New Roman" panose="02020603050405020304" pitchFamily="18" charset="0"/>
              <a:cs typeface="Times New Roman" panose="02020603050405020304" pitchFamily="18" charset="0"/>
            </a:rPr>
            <a:t>(5) Políticas municipales que adaptan los ODS a sus planes de desarrollo comunitario. </a:t>
          </a:r>
        </a:p>
      </dgm:t>
    </dgm:pt>
    <dgm:pt modelId="{0DDD5ECE-E431-44BA-90C7-CD2BB84CEAD3}" type="parTrans" cxnId="{2DE82CBA-304A-4FFC-8067-DF6B72ADA5D4}">
      <dgm:prSet/>
      <dgm:spPr/>
      <dgm:t>
        <a:bodyPr/>
        <a:lstStyle/>
        <a:p>
          <a:endParaRPr lang="es-MX" sz="19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B84F61-8136-4697-865D-FA53130A5904}" type="sibTrans" cxnId="{2DE82CBA-304A-4FFC-8067-DF6B72ADA5D4}">
      <dgm:prSet/>
      <dgm:spPr/>
      <dgm:t>
        <a:bodyPr/>
        <a:lstStyle/>
        <a:p>
          <a:endParaRPr lang="es-MX" sz="19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252709-D100-4832-8A3E-2E1A16787A28}" type="pres">
      <dgm:prSet presAssocID="{3E7EA9C6-DD45-46ED-B3C7-2FFE457E6F54}" presName="linear" presStyleCnt="0">
        <dgm:presLayoutVars>
          <dgm:animLvl val="lvl"/>
          <dgm:resizeHandles val="exact"/>
        </dgm:presLayoutVars>
      </dgm:prSet>
      <dgm:spPr/>
    </dgm:pt>
    <dgm:pt modelId="{083692A8-1C29-448E-AA6C-069B86D6FCD6}" type="pres">
      <dgm:prSet presAssocID="{DD5B38A7-B1DF-477A-AAEF-7139B6EC7AE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DF3CB5D-48FD-4088-8F2A-1C817C20F0C2}" type="pres">
      <dgm:prSet presAssocID="{7D15AF47-D376-4AA8-B61A-E49F9483BF0D}" presName="spacer" presStyleCnt="0"/>
      <dgm:spPr/>
    </dgm:pt>
    <dgm:pt modelId="{63E2F9AD-5FC7-4DD7-91D3-CB33E553A69A}" type="pres">
      <dgm:prSet presAssocID="{E825C6F7-8443-420D-AB90-D29256596C2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1A4CB02-BC38-4BA1-9B48-8B6580CF3C83}" type="pres">
      <dgm:prSet presAssocID="{A92BE3DB-35AB-4F5F-A3F6-952DF60E92E2}" presName="spacer" presStyleCnt="0"/>
      <dgm:spPr/>
    </dgm:pt>
    <dgm:pt modelId="{6CCC1AB0-9765-4CCF-B230-FDE2AB558FED}" type="pres">
      <dgm:prSet presAssocID="{DBF909E7-9879-4802-A167-25273000E9D9}" presName="parentText" presStyleLbl="node1" presStyleIdx="2" presStyleCnt="3" custLinFactNeighborX="-32" custLinFactNeighborY="-20592">
        <dgm:presLayoutVars>
          <dgm:chMax val="0"/>
          <dgm:bulletEnabled val="1"/>
        </dgm:presLayoutVars>
      </dgm:prSet>
      <dgm:spPr/>
    </dgm:pt>
  </dgm:ptLst>
  <dgm:cxnLst>
    <dgm:cxn modelId="{8F074A62-A67B-425E-B589-10AEFBE26FC0}" type="presOf" srcId="{3E7EA9C6-DD45-46ED-B3C7-2FFE457E6F54}" destId="{24252709-D100-4832-8A3E-2E1A16787A28}" srcOrd="0" destOrd="0" presId="urn:microsoft.com/office/officeart/2005/8/layout/vList2"/>
    <dgm:cxn modelId="{7F2D0848-B9B0-4445-885C-52BD27574F1B}" type="presOf" srcId="{DBF909E7-9879-4802-A167-25273000E9D9}" destId="{6CCC1AB0-9765-4CCF-B230-FDE2AB558FED}" srcOrd="0" destOrd="0" presId="urn:microsoft.com/office/officeart/2005/8/layout/vList2"/>
    <dgm:cxn modelId="{11CE1951-29C3-4037-9E59-94D1735CBB1D}" type="presOf" srcId="{DD5B38A7-B1DF-477A-AAEF-7139B6EC7AEC}" destId="{083692A8-1C29-448E-AA6C-069B86D6FCD6}" srcOrd="0" destOrd="0" presId="urn:microsoft.com/office/officeart/2005/8/layout/vList2"/>
    <dgm:cxn modelId="{98E69B73-4063-4D43-8A70-E12B89E1B58C}" srcId="{3E7EA9C6-DD45-46ED-B3C7-2FFE457E6F54}" destId="{DD5B38A7-B1DF-477A-AAEF-7139B6EC7AEC}" srcOrd="0" destOrd="0" parTransId="{BA6AF7B3-5CEA-43F9-AA65-2F206817C7BB}" sibTransId="{7D15AF47-D376-4AA8-B61A-E49F9483BF0D}"/>
    <dgm:cxn modelId="{66E8607E-3908-413C-9212-0F8B41139EE8}" type="presOf" srcId="{E825C6F7-8443-420D-AB90-D29256596C21}" destId="{63E2F9AD-5FC7-4DD7-91D3-CB33E553A69A}" srcOrd="0" destOrd="0" presId="urn:microsoft.com/office/officeart/2005/8/layout/vList2"/>
    <dgm:cxn modelId="{64D9E6AD-B20E-43FD-811A-9183828EF547}" srcId="{3E7EA9C6-DD45-46ED-B3C7-2FFE457E6F54}" destId="{E825C6F7-8443-420D-AB90-D29256596C21}" srcOrd="1" destOrd="0" parTransId="{6EC34D32-B0D9-4C67-97F5-803B35C39D99}" sibTransId="{A92BE3DB-35AB-4F5F-A3F6-952DF60E92E2}"/>
    <dgm:cxn modelId="{2DE82CBA-304A-4FFC-8067-DF6B72ADA5D4}" srcId="{3E7EA9C6-DD45-46ED-B3C7-2FFE457E6F54}" destId="{DBF909E7-9879-4802-A167-25273000E9D9}" srcOrd="2" destOrd="0" parTransId="{0DDD5ECE-E431-44BA-90C7-CD2BB84CEAD3}" sibTransId="{E4B84F61-8136-4697-865D-FA53130A5904}"/>
    <dgm:cxn modelId="{3DD1D7C2-8A98-4F6C-9229-0C8A9730D1D1}" type="presParOf" srcId="{24252709-D100-4832-8A3E-2E1A16787A28}" destId="{083692A8-1C29-448E-AA6C-069B86D6FCD6}" srcOrd="0" destOrd="0" presId="urn:microsoft.com/office/officeart/2005/8/layout/vList2"/>
    <dgm:cxn modelId="{6879140C-859C-4877-9E5A-2C0E9010E8AE}" type="presParOf" srcId="{24252709-D100-4832-8A3E-2E1A16787A28}" destId="{7DF3CB5D-48FD-4088-8F2A-1C817C20F0C2}" srcOrd="1" destOrd="0" presId="urn:microsoft.com/office/officeart/2005/8/layout/vList2"/>
    <dgm:cxn modelId="{29145F9C-8300-4386-AAF5-B19FE0A48C31}" type="presParOf" srcId="{24252709-D100-4832-8A3E-2E1A16787A28}" destId="{63E2F9AD-5FC7-4DD7-91D3-CB33E553A69A}" srcOrd="2" destOrd="0" presId="urn:microsoft.com/office/officeart/2005/8/layout/vList2"/>
    <dgm:cxn modelId="{6CE6D800-E0DB-442C-B5DE-69C5B600FE03}" type="presParOf" srcId="{24252709-D100-4832-8A3E-2E1A16787A28}" destId="{81A4CB02-BC38-4BA1-9B48-8B6580CF3C83}" srcOrd="3" destOrd="0" presId="urn:microsoft.com/office/officeart/2005/8/layout/vList2"/>
    <dgm:cxn modelId="{92325C85-FA4C-4521-882A-4D3B62272B52}" type="presParOf" srcId="{24252709-D100-4832-8A3E-2E1A16787A28}" destId="{6CCC1AB0-9765-4CCF-B230-FDE2AB558FE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A26B3D9-BDA1-4CF4-A7D7-6D2D3E3D0650}" type="doc">
      <dgm:prSet loTypeId="urn:microsoft.com/office/officeart/2005/8/layout/vProcess5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EA7B2DD8-2BA5-4E89-92B4-1D887DC4C0F8}">
      <dgm:prSet custT="1"/>
      <dgm:spPr/>
      <dgm:t>
        <a:bodyPr/>
        <a:lstStyle/>
        <a:p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(A) </a:t>
          </a:r>
          <a:r>
            <a:rPr lang="es-MX" sz="20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En contextos de desarrollo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, la </a:t>
          </a:r>
          <a:r>
            <a:rPr lang="es-MX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glocalización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permite a las localidades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aprovechar las oportunidades globales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sin perder su identidad.</a:t>
          </a:r>
          <a:endParaRPr lang="es-MX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17BE9F-0A63-4E78-A1D9-4FA920E51F38}" type="parTrans" cxnId="{B42A680E-8062-4803-B2CD-0E9ED1CD72A5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96538E-194A-40E7-9F10-034A07C6750E}" type="sibTrans" cxnId="{B42A680E-8062-4803-B2CD-0E9ED1CD72A5}">
      <dgm:prSet custT="1"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9E72FE-6767-4A9E-ABE1-8C48DF1B4738}">
      <dgm:prSet custT="1"/>
      <dgm:spPr/>
      <dgm:t>
        <a:bodyPr/>
        <a:lstStyle/>
        <a:p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(B) </a:t>
          </a:r>
          <a:r>
            <a:rPr lang="es-MX" sz="20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En contextos de desarrollo, 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la </a:t>
          </a:r>
          <a:r>
            <a:rPr lang="es-MX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glocalización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favorece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un modelo más inclusivo y contextualizado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, respetuoso de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la diversidad cultural y necesidades específicas de cada región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E9FAA38C-BBAC-4A47-9A35-29C2DB53C8E4}" type="parTrans" cxnId="{74F6042F-63F4-4437-A9D1-267E3599C76B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E20EBD-170D-46CE-8BB5-1D5EE3EDE03F}" type="sibTrans" cxnId="{74F6042F-63F4-4437-A9D1-267E3599C76B}">
      <dgm:prSet custT="1"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CB1988-67FA-455F-9460-7C8534827A1E}">
      <dgm:prSet custT="1"/>
      <dgm:spPr/>
      <dgm:t>
        <a:bodyPr/>
        <a:lstStyle/>
        <a:p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(C) </a:t>
          </a:r>
          <a:r>
            <a:rPr lang="es-MX" sz="20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En contextos de desarrollo, 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la </a:t>
          </a:r>
          <a:r>
            <a:rPr lang="es-MX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glocalización</a:t>
          </a:r>
          <a:r>
            <a:rPr lang="es-MX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impulsa el surgimiento de </a:t>
          </a:r>
          <a:r>
            <a:rPr lang="es-MX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economías locales conectadas al mundo.</a:t>
          </a:r>
          <a:endParaRPr lang="es-MX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DD1D70-76CD-4FDF-B171-9F34F7406D6E}" type="parTrans" cxnId="{FDFFC072-1741-4593-B0C5-849975845227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9EA47B-73EC-4EE8-863C-04569EE9813A}" type="sibTrans" cxnId="{FDFFC072-1741-4593-B0C5-849975845227}">
      <dgm:prSet/>
      <dgm:spPr/>
      <dgm:t>
        <a:bodyPr/>
        <a:lstStyle/>
        <a:p>
          <a:endParaRPr lang="es-MX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615B1E-EB24-40DB-9F52-D294F9C50894}" type="pres">
      <dgm:prSet presAssocID="{EA26B3D9-BDA1-4CF4-A7D7-6D2D3E3D0650}" presName="outerComposite" presStyleCnt="0">
        <dgm:presLayoutVars>
          <dgm:chMax val="5"/>
          <dgm:dir/>
          <dgm:resizeHandles val="exact"/>
        </dgm:presLayoutVars>
      </dgm:prSet>
      <dgm:spPr/>
    </dgm:pt>
    <dgm:pt modelId="{53E6A8CD-1D5C-484D-93F1-D50CD9E8941F}" type="pres">
      <dgm:prSet presAssocID="{EA26B3D9-BDA1-4CF4-A7D7-6D2D3E3D0650}" presName="dummyMaxCanvas" presStyleCnt="0">
        <dgm:presLayoutVars/>
      </dgm:prSet>
      <dgm:spPr/>
    </dgm:pt>
    <dgm:pt modelId="{CD5868E3-17C1-4E90-B61B-7CBFD757DB99}" type="pres">
      <dgm:prSet presAssocID="{EA26B3D9-BDA1-4CF4-A7D7-6D2D3E3D0650}" presName="ThreeNodes_1" presStyleLbl="node1" presStyleIdx="0" presStyleCnt="3">
        <dgm:presLayoutVars>
          <dgm:bulletEnabled val="1"/>
        </dgm:presLayoutVars>
      </dgm:prSet>
      <dgm:spPr/>
    </dgm:pt>
    <dgm:pt modelId="{6FFE635C-2ADB-4468-88A5-029882F84067}" type="pres">
      <dgm:prSet presAssocID="{EA26B3D9-BDA1-4CF4-A7D7-6D2D3E3D0650}" presName="ThreeNodes_2" presStyleLbl="node1" presStyleIdx="1" presStyleCnt="3" custLinFactNeighborX="-115" custLinFactNeighborY="2793">
        <dgm:presLayoutVars>
          <dgm:bulletEnabled val="1"/>
        </dgm:presLayoutVars>
      </dgm:prSet>
      <dgm:spPr/>
    </dgm:pt>
    <dgm:pt modelId="{C5A3551A-98E5-414C-AAD2-237215659862}" type="pres">
      <dgm:prSet presAssocID="{EA26B3D9-BDA1-4CF4-A7D7-6D2D3E3D0650}" presName="ThreeNodes_3" presStyleLbl="node1" presStyleIdx="2" presStyleCnt="3">
        <dgm:presLayoutVars>
          <dgm:bulletEnabled val="1"/>
        </dgm:presLayoutVars>
      </dgm:prSet>
      <dgm:spPr/>
    </dgm:pt>
    <dgm:pt modelId="{2D3E9765-E79F-4B09-B19E-4C7F0C3EB717}" type="pres">
      <dgm:prSet presAssocID="{EA26B3D9-BDA1-4CF4-A7D7-6D2D3E3D0650}" presName="ThreeConn_1-2" presStyleLbl="fgAccFollowNode1" presStyleIdx="0" presStyleCnt="2">
        <dgm:presLayoutVars>
          <dgm:bulletEnabled val="1"/>
        </dgm:presLayoutVars>
      </dgm:prSet>
      <dgm:spPr/>
    </dgm:pt>
    <dgm:pt modelId="{9C89641F-B23D-4E63-B41E-FE3AA8E69A6E}" type="pres">
      <dgm:prSet presAssocID="{EA26B3D9-BDA1-4CF4-A7D7-6D2D3E3D0650}" presName="ThreeConn_2-3" presStyleLbl="fgAccFollowNode1" presStyleIdx="1" presStyleCnt="2">
        <dgm:presLayoutVars>
          <dgm:bulletEnabled val="1"/>
        </dgm:presLayoutVars>
      </dgm:prSet>
      <dgm:spPr/>
    </dgm:pt>
    <dgm:pt modelId="{6495C404-8166-4542-96B0-26495ECC46D8}" type="pres">
      <dgm:prSet presAssocID="{EA26B3D9-BDA1-4CF4-A7D7-6D2D3E3D0650}" presName="ThreeNodes_1_text" presStyleLbl="node1" presStyleIdx="2" presStyleCnt="3">
        <dgm:presLayoutVars>
          <dgm:bulletEnabled val="1"/>
        </dgm:presLayoutVars>
      </dgm:prSet>
      <dgm:spPr/>
    </dgm:pt>
    <dgm:pt modelId="{48EAC924-36C7-484D-BF50-77E39012DA9C}" type="pres">
      <dgm:prSet presAssocID="{EA26B3D9-BDA1-4CF4-A7D7-6D2D3E3D0650}" presName="ThreeNodes_2_text" presStyleLbl="node1" presStyleIdx="2" presStyleCnt="3">
        <dgm:presLayoutVars>
          <dgm:bulletEnabled val="1"/>
        </dgm:presLayoutVars>
      </dgm:prSet>
      <dgm:spPr/>
    </dgm:pt>
    <dgm:pt modelId="{A9479A3B-8A5F-4BFD-8195-BAF9383D0AF7}" type="pres">
      <dgm:prSet presAssocID="{EA26B3D9-BDA1-4CF4-A7D7-6D2D3E3D0650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4135AD06-BCAD-4C1A-B137-075F772EB763}" type="presOf" srcId="{679E72FE-6767-4A9E-ABE1-8C48DF1B4738}" destId="{48EAC924-36C7-484D-BF50-77E39012DA9C}" srcOrd="1" destOrd="0" presId="urn:microsoft.com/office/officeart/2005/8/layout/vProcess5"/>
    <dgm:cxn modelId="{497D700B-6D8A-44BB-BD6E-696E328ED1A7}" type="presOf" srcId="{EA26B3D9-BDA1-4CF4-A7D7-6D2D3E3D0650}" destId="{56615B1E-EB24-40DB-9F52-D294F9C50894}" srcOrd="0" destOrd="0" presId="urn:microsoft.com/office/officeart/2005/8/layout/vProcess5"/>
    <dgm:cxn modelId="{B42A680E-8062-4803-B2CD-0E9ED1CD72A5}" srcId="{EA26B3D9-BDA1-4CF4-A7D7-6D2D3E3D0650}" destId="{EA7B2DD8-2BA5-4E89-92B4-1D887DC4C0F8}" srcOrd="0" destOrd="0" parTransId="{6017BE9F-0A63-4E78-A1D9-4FA920E51F38}" sibTransId="{7996538E-194A-40E7-9F10-034A07C6750E}"/>
    <dgm:cxn modelId="{74F6042F-63F4-4437-A9D1-267E3599C76B}" srcId="{EA26B3D9-BDA1-4CF4-A7D7-6D2D3E3D0650}" destId="{679E72FE-6767-4A9E-ABE1-8C48DF1B4738}" srcOrd="1" destOrd="0" parTransId="{E9FAA38C-BBAC-4A47-9A35-29C2DB53C8E4}" sibTransId="{89E20EBD-170D-46CE-8BB5-1D5EE3EDE03F}"/>
    <dgm:cxn modelId="{697C7433-ABC6-4330-876D-EDD8526E1922}" type="presOf" srcId="{89E20EBD-170D-46CE-8BB5-1D5EE3EDE03F}" destId="{9C89641F-B23D-4E63-B41E-FE3AA8E69A6E}" srcOrd="0" destOrd="0" presId="urn:microsoft.com/office/officeart/2005/8/layout/vProcess5"/>
    <dgm:cxn modelId="{D778B93F-0A94-4EDD-ADCB-47312522840F}" type="presOf" srcId="{87CB1988-67FA-455F-9460-7C8534827A1E}" destId="{C5A3551A-98E5-414C-AAD2-237215659862}" srcOrd="0" destOrd="0" presId="urn:microsoft.com/office/officeart/2005/8/layout/vProcess5"/>
    <dgm:cxn modelId="{285AF268-1137-4AF8-B2D8-6B33A21CDF5B}" type="presOf" srcId="{7996538E-194A-40E7-9F10-034A07C6750E}" destId="{2D3E9765-E79F-4B09-B19E-4C7F0C3EB717}" srcOrd="0" destOrd="0" presId="urn:microsoft.com/office/officeart/2005/8/layout/vProcess5"/>
    <dgm:cxn modelId="{FDFFC072-1741-4593-B0C5-849975845227}" srcId="{EA26B3D9-BDA1-4CF4-A7D7-6D2D3E3D0650}" destId="{87CB1988-67FA-455F-9460-7C8534827A1E}" srcOrd="2" destOrd="0" parTransId="{67DD1D70-76CD-4FDF-B171-9F34F7406D6E}" sibTransId="{D09EA47B-73EC-4EE8-863C-04569EE9813A}"/>
    <dgm:cxn modelId="{41EB1E9F-CA19-4FB7-A980-6A3AFD32D6CF}" type="presOf" srcId="{EA7B2DD8-2BA5-4E89-92B4-1D887DC4C0F8}" destId="{CD5868E3-17C1-4E90-B61B-7CBFD757DB99}" srcOrd="0" destOrd="0" presId="urn:microsoft.com/office/officeart/2005/8/layout/vProcess5"/>
    <dgm:cxn modelId="{DB4020D7-9044-44C1-8E2C-C6AB4B9916EE}" type="presOf" srcId="{EA7B2DD8-2BA5-4E89-92B4-1D887DC4C0F8}" destId="{6495C404-8166-4542-96B0-26495ECC46D8}" srcOrd="1" destOrd="0" presId="urn:microsoft.com/office/officeart/2005/8/layout/vProcess5"/>
    <dgm:cxn modelId="{85F743EC-242A-4434-BE3F-54A924138FDC}" type="presOf" srcId="{679E72FE-6767-4A9E-ABE1-8C48DF1B4738}" destId="{6FFE635C-2ADB-4468-88A5-029882F84067}" srcOrd="0" destOrd="0" presId="urn:microsoft.com/office/officeart/2005/8/layout/vProcess5"/>
    <dgm:cxn modelId="{814222F1-936B-43DE-BFE4-EB7214E87A35}" type="presOf" srcId="{87CB1988-67FA-455F-9460-7C8534827A1E}" destId="{A9479A3B-8A5F-4BFD-8195-BAF9383D0AF7}" srcOrd="1" destOrd="0" presId="urn:microsoft.com/office/officeart/2005/8/layout/vProcess5"/>
    <dgm:cxn modelId="{5E77C41E-6418-4387-9A09-3BE739EB77CA}" type="presParOf" srcId="{56615B1E-EB24-40DB-9F52-D294F9C50894}" destId="{53E6A8CD-1D5C-484D-93F1-D50CD9E8941F}" srcOrd="0" destOrd="0" presId="urn:microsoft.com/office/officeart/2005/8/layout/vProcess5"/>
    <dgm:cxn modelId="{914F2D26-DE2D-4C02-8CB0-11592C64C1FF}" type="presParOf" srcId="{56615B1E-EB24-40DB-9F52-D294F9C50894}" destId="{CD5868E3-17C1-4E90-B61B-7CBFD757DB99}" srcOrd="1" destOrd="0" presId="urn:microsoft.com/office/officeart/2005/8/layout/vProcess5"/>
    <dgm:cxn modelId="{105F9BEC-F348-4FEC-A27F-92347B48C1A7}" type="presParOf" srcId="{56615B1E-EB24-40DB-9F52-D294F9C50894}" destId="{6FFE635C-2ADB-4468-88A5-029882F84067}" srcOrd="2" destOrd="0" presId="urn:microsoft.com/office/officeart/2005/8/layout/vProcess5"/>
    <dgm:cxn modelId="{D95D7E62-0EB8-4883-8D6E-110B59FC1468}" type="presParOf" srcId="{56615B1E-EB24-40DB-9F52-D294F9C50894}" destId="{C5A3551A-98E5-414C-AAD2-237215659862}" srcOrd="3" destOrd="0" presId="urn:microsoft.com/office/officeart/2005/8/layout/vProcess5"/>
    <dgm:cxn modelId="{4945C841-A83E-4BBE-AE5D-D15E2E82C0C8}" type="presParOf" srcId="{56615B1E-EB24-40DB-9F52-D294F9C50894}" destId="{2D3E9765-E79F-4B09-B19E-4C7F0C3EB717}" srcOrd="4" destOrd="0" presId="urn:microsoft.com/office/officeart/2005/8/layout/vProcess5"/>
    <dgm:cxn modelId="{331F1769-43FC-4AC3-A9FF-D73DE86B6261}" type="presParOf" srcId="{56615B1E-EB24-40DB-9F52-D294F9C50894}" destId="{9C89641F-B23D-4E63-B41E-FE3AA8E69A6E}" srcOrd="5" destOrd="0" presId="urn:microsoft.com/office/officeart/2005/8/layout/vProcess5"/>
    <dgm:cxn modelId="{2797F1F6-D649-481B-933A-A4D179FE1D90}" type="presParOf" srcId="{56615B1E-EB24-40DB-9F52-D294F9C50894}" destId="{6495C404-8166-4542-96B0-26495ECC46D8}" srcOrd="6" destOrd="0" presId="urn:microsoft.com/office/officeart/2005/8/layout/vProcess5"/>
    <dgm:cxn modelId="{5B6F45B0-BBA8-4F64-B31F-890AE1A9768B}" type="presParOf" srcId="{56615B1E-EB24-40DB-9F52-D294F9C50894}" destId="{48EAC924-36C7-484D-BF50-77E39012DA9C}" srcOrd="7" destOrd="0" presId="urn:microsoft.com/office/officeart/2005/8/layout/vProcess5"/>
    <dgm:cxn modelId="{9298C808-9F60-4E59-8263-11203CE2D30A}" type="presParOf" srcId="{56615B1E-EB24-40DB-9F52-D294F9C50894}" destId="{A9479A3B-8A5F-4BFD-8195-BAF9383D0AF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A34D05-5A7B-41DF-85DC-CF2E30AF8573}">
      <dsp:nvSpPr>
        <dsp:cNvPr id="0" name=""/>
        <dsp:cNvSpPr/>
      </dsp:nvSpPr>
      <dsp:spPr>
        <a:xfrm>
          <a:off x="0" y="1717230"/>
          <a:ext cx="7640603" cy="163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002F00-F6A3-461C-97FB-E94CC6D7CD77}">
      <dsp:nvSpPr>
        <dsp:cNvPr id="0" name=""/>
        <dsp:cNvSpPr/>
      </dsp:nvSpPr>
      <dsp:spPr>
        <a:xfrm>
          <a:off x="382030" y="757830"/>
          <a:ext cx="5348422" cy="1918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158" tIns="0" rIns="202158" bIns="0" numCol="1" spcCol="1270" anchor="ctr" anchorCtr="0">
          <a:noAutofit/>
        </a:bodyPr>
        <a:lstStyle/>
        <a:p>
          <a:pPr marL="0" lvl="0" indent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900" b="1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Comprender la </a:t>
          </a:r>
          <a:r>
            <a:rPr lang="es-MX" sz="1900" b="1" kern="1200" dirty="0" err="1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glocalización</a:t>
          </a:r>
          <a:r>
            <a:rPr lang="es-MX" sz="1900" b="1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del desarrollo como modelo que integra de manera </a:t>
          </a:r>
          <a:r>
            <a:rPr lang="es-MX" sz="1900" b="1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estratégica y equilibrada </a:t>
          </a:r>
          <a:r>
            <a:rPr lang="es-MX" sz="1900" b="1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los </a:t>
          </a:r>
          <a:r>
            <a:rPr lang="es-MX" sz="1900" b="1" u="sng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procesos globales con las dinámicas locales</a:t>
          </a:r>
          <a:r>
            <a:rPr lang="es-MX" sz="1900" b="1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. </a:t>
          </a:r>
          <a:endParaRPr lang="es-MX" sz="1900" b="0" i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5698" y="851498"/>
        <a:ext cx="5161086" cy="173146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DC0F83-9668-451A-97A9-90B362023490}">
      <dsp:nvSpPr>
        <dsp:cNvPr id="0" name=""/>
        <dsp:cNvSpPr/>
      </dsp:nvSpPr>
      <dsp:spPr>
        <a:xfrm>
          <a:off x="0" y="1607683"/>
          <a:ext cx="7858125" cy="10548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No se trata de coexistencia entre lo global y lo local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sino </a:t>
          </a:r>
          <a:r>
            <a:rPr lang="es-MX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 </a:t>
          </a:r>
          <a:r>
            <a:rPr lang="es-MX" sz="2000" b="1" u="sng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su interacción activa</a:t>
          </a:r>
          <a:r>
            <a:rPr lang="es-MX" sz="2000" b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para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generar soluciones sostenibles, contextualizadas y culturalmente pertinentes.</a:t>
          </a:r>
          <a:endParaRPr lang="es-MX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607683"/>
        <a:ext cx="7858125" cy="1054814"/>
      </dsp:txXfrm>
    </dsp:sp>
    <dsp:sp modelId="{A2C062DA-E99C-4F46-94AB-A93C77260098}">
      <dsp:nvSpPr>
        <dsp:cNvPr id="0" name=""/>
        <dsp:cNvSpPr/>
      </dsp:nvSpPr>
      <dsp:spPr>
        <a:xfrm rot="10800000">
          <a:off x="0" y="60236"/>
          <a:ext cx="7858125" cy="1622304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Se refiere a un </a:t>
          </a:r>
          <a:r>
            <a:rPr lang="es-MX" sz="2000" b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modelo que integra de manera estratégica y equilibrada los procesos globales con las dinámicas locales.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s-MX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60236"/>
        <a:ext cx="7858125" cy="105412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7CF6CB-A874-4959-950C-5D4DEA8F77F1}">
      <dsp:nvSpPr>
        <dsp:cNvPr id="0" name=""/>
        <dsp:cNvSpPr/>
      </dsp:nvSpPr>
      <dsp:spPr>
        <a:xfrm>
          <a:off x="0" y="0"/>
          <a:ext cx="8772525" cy="19542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Si bien el desarrollo glocal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promete una integración equilibrada entre lo global y lo local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enfrenta </a:t>
          </a:r>
          <a:r>
            <a:rPr lang="es-MX" sz="2000" b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limitaciones estructurales, políticas y epistemológicas</a:t>
          </a:r>
          <a:r>
            <a:rPr lang="es-MX" sz="2000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que dificultan su implementación efectiva y transformadora.</a:t>
          </a:r>
        </a:p>
      </dsp:txBody>
      <dsp:txXfrm>
        <a:off x="57237" y="57237"/>
        <a:ext cx="8658051" cy="183973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0820F0-BC19-4E9C-B1BE-43490055ECCC}">
      <dsp:nvSpPr>
        <dsp:cNvPr id="0" name=""/>
        <dsp:cNvSpPr/>
      </dsp:nvSpPr>
      <dsp:spPr>
        <a:xfrm>
          <a:off x="0" y="0"/>
          <a:ext cx="9272587" cy="25717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(1) </a:t>
          </a:r>
          <a:r>
            <a:rPr lang="es-MX" sz="2000" b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Imposición de visiones externas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aunque se promueve la adaptación local, a veces se sigue partiendo de </a:t>
          </a:r>
          <a:r>
            <a:rPr lang="es-MX" sz="20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agendas globales prefabricadas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(como los ODS), que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no siempre son pertinentes ni deseadas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por los actores locales.</a:t>
          </a:r>
        </a:p>
      </dsp:txBody>
      <dsp:txXfrm>
        <a:off x="75324" y="75324"/>
        <a:ext cx="9121939" cy="242110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A1C0A1-7193-41BB-AB9D-F9B92020D851}">
      <dsp:nvSpPr>
        <dsp:cNvPr id="0" name=""/>
        <dsp:cNvSpPr/>
      </dsp:nvSpPr>
      <dsp:spPr>
        <a:xfrm>
          <a:off x="0" y="0"/>
          <a:ext cx="9355137" cy="21574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(2) </a:t>
          </a:r>
          <a:r>
            <a:rPr lang="es-MX" sz="2000" b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Desequilibrio de poder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s-MX" sz="20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las decisiones “globales” suelen ser tomadas por actores del Norte Global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mientras que las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comunidades locales tienen menos poder 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de negociación o voz real en los procesos.</a:t>
          </a:r>
        </a:p>
      </dsp:txBody>
      <dsp:txXfrm>
        <a:off x="63188" y="63188"/>
        <a:ext cx="9228761" cy="2031037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066E2F-E0C9-4480-A95A-42C95AB9DCF8}">
      <dsp:nvSpPr>
        <dsp:cNvPr id="0" name=""/>
        <dsp:cNvSpPr/>
      </dsp:nvSpPr>
      <dsp:spPr>
        <a:xfrm>
          <a:off x="0" y="0"/>
          <a:ext cx="9799637" cy="20145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(3) </a:t>
          </a:r>
          <a:r>
            <a:rPr lang="es-MX" sz="2000" b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Foco urbano-centrado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las </a:t>
          </a:r>
          <a:r>
            <a:rPr lang="es-MX" sz="20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estrategias glocales tienden a centrarse en ciudades conectadas globalmente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dejando rezagadas a zonas rurales, indígenas o periféricas.</a:t>
          </a:r>
        </a:p>
      </dsp:txBody>
      <dsp:txXfrm>
        <a:off x="59004" y="59004"/>
        <a:ext cx="9681629" cy="189653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25ABA0-6D7B-4461-BD90-9DB677591D87}">
      <dsp:nvSpPr>
        <dsp:cNvPr id="0" name=""/>
        <dsp:cNvSpPr/>
      </dsp:nvSpPr>
      <dsp:spPr>
        <a:xfrm>
          <a:off x="0" y="0"/>
          <a:ext cx="3871912" cy="3871912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BDCE1D-C80A-44C4-884D-446149A95CC8}">
      <dsp:nvSpPr>
        <dsp:cNvPr id="0" name=""/>
        <dsp:cNvSpPr/>
      </dsp:nvSpPr>
      <dsp:spPr>
        <a:xfrm>
          <a:off x="1935956" y="0"/>
          <a:ext cx="9052718" cy="38719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(1)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Ecología de saberes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articular conocimientos científicos y tradicionales, sin jerarquías.</a:t>
          </a:r>
        </a:p>
      </dsp:txBody>
      <dsp:txXfrm>
        <a:off x="1935956" y="0"/>
        <a:ext cx="9052718" cy="822781"/>
      </dsp:txXfrm>
    </dsp:sp>
    <dsp:sp modelId="{10F499D7-0A0A-4574-AE11-9338F41077F4}">
      <dsp:nvSpPr>
        <dsp:cNvPr id="0" name=""/>
        <dsp:cNvSpPr/>
      </dsp:nvSpPr>
      <dsp:spPr>
        <a:xfrm>
          <a:off x="508188" y="822781"/>
          <a:ext cx="2855535" cy="2855535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-507637"/>
            <a:satOff val="2032"/>
            <a:lumOff val="-2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B921BE-961D-4956-A87B-18568C6A7EB7}">
      <dsp:nvSpPr>
        <dsp:cNvPr id="0" name=""/>
        <dsp:cNvSpPr/>
      </dsp:nvSpPr>
      <dsp:spPr>
        <a:xfrm>
          <a:off x="1935956" y="822781"/>
          <a:ext cx="9052718" cy="285553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-507637"/>
              <a:satOff val="2032"/>
              <a:lumOff val="-2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(2) Democratización de la gobernanza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fomentar la participación efectiva de las localidades en la toma de decisiones.</a:t>
          </a:r>
        </a:p>
      </dsp:txBody>
      <dsp:txXfrm>
        <a:off x="1935956" y="822781"/>
        <a:ext cx="9052718" cy="822781"/>
      </dsp:txXfrm>
    </dsp:sp>
    <dsp:sp modelId="{DC9BD6A9-AAA5-4B0E-9847-6C778A25F10E}">
      <dsp:nvSpPr>
        <dsp:cNvPr id="0" name=""/>
        <dsp:cNvSpPr/>
      </dsp:nvSpPr>
      <dsp:spPr>
        <a:xfrm>
          <a:off x="1016377" y="1645563"/>
          <a:ext cx="1839158" cy="1839158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-1015273"/>
            <a:satOff val="4065"/>
            <a:lumOff val="-5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20C367-1AE2-4F73-8BBE-AC2B9F977260}">
      <dsp:nvSpPr>
        <dsp:cNvPr id="0" name=""/>
        <dsp:cNvSpPr/>
      </dsp:nvSpPr>
      <dsp:spPr>
        <a:xfrm>
          <a:off x="1935956" y="1645563"/>
          <a:ext cx="9052718" cy="18391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-1015273"/>
              <a:satOff val="4065"/>
              <a:lumOff val="-52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(3) Desarrollo territorial endógeno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reconocer y fortalecer las capacidades, desde su identidad y recursos propios.</a:t>
          </a:r>
        </a:p>
      </dsp:txBody>
      <dsp:txXfrm>
        <a:off x="1935956" y="1645563"/>
        <a:ext cx="9052718" cy="822781"/>
      </dsp:txXfrm>
    </dsp:sp>
    <dsp:sp modelId="{2922D9EE-474F-4C10-9E1A-9BDEAD0B598A}">
      <dsp:nvSpPr>
        <dsp:cNvPr id="0" name=""/>
        <dsp:cNvSpPr/>
      </dsp:nvSpPr>
      <dsp:spPr>
        <a:xfrm>
          <a:off x="1524565" y="2468344"/>
          <a:ext cx="822781" cy="822781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-1522910"/>
            <a:satOff val="6097"/>
            <a:lumOff val="-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1E9B0F-72D3-457B-91E3-1C62A97206A6}">
      <dsp:nvSpPr>
        <dsp:cNvPr id="0" name=""/>
        <dsp:cNvSpPr/>
      </dsp:nvSpPr>
      <dsp:spPr>
        <a:xfrm>
          <a:off x="1935956" y="2468344"/>
          <a:ext cx="9052718" cy="8227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-1522910"/>
              <a:satOff val="6097"/>
              <a:lumOff val="-78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(4) Economía solidaria y cooperativa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promover modelos basados en redes locales, no en la dependencia de mercados globales.</a:t>
          </a:r>
        </a:p>
      </dsp:txBody>
      <dsp:txXfrm>
        <a:off x="1935956" y="2468344"/>
        <a:ext cx="9052718" cy="822781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CF7D4-B14C-4AB8-8B69-8D6AE09FB7FD}">
      <dsp:nvSpPr>
        <dsp:cNvPr id="0" name=""/>
        <dsp:cNvSpPr/>
      </dsp:nvSpPr>
      <dsp:spPr>
        <a:xfrm>
          <a:off x="3635" y="0"/>
          <a:ext cx="4731479" cy="21113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El desarrollo glocal </a:t>
          </a:r>
          <a:r>
            <a:rPr lang="es-MX" sz="2000" b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no es un modelo uniforme</a:t>
          </a:r>
          <a:r>
            <a:rPr lang="es-MX" sz="2000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sino </a:t>
          </a:r>
          <a:r>
            <a:rPr lang="es-MX" sz="2000" b="1" kern="12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una práctica dinámica 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que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busca equilibrio entre globalización y autonomía local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sp:txBody>
      <dsp:txXfrm>
        <a:off x="65475" y="61840"/>
        <a:ext cx="4607799" cy="1987695"/>
      </dsp:txXfrm>
    </dsp:sp>
    <dsp:sp modelId="{EE543343-A828-4C3F-899C-85C979B5A335}">
      <dsp:nvSpPr>
        <dsp:cNvPr id="0" name=""/>
        <dsp:cNvSpPr/>
      </dsp:nvSpPr>
      <dsp:spPr>
        <a:xfrm>
          <a:off x="5186527" y="495936"/>
          <a:ext cx="956994" cy="1119502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86527" y="719836"/>
        <a:ext cx="669896" cy="671702"/>
      </dsp:txXfrm>
    </dsp:sp>
    <dsp:sp modelId="{E49CF8D2-4968-443B-B8F6-F5F7FFDEBC07}">
      <dsp:nvSpPr>
        <dsp:cNvPr id="0" name=""/>
        <dsp:cNvSpPr/>
      </dsp:nvSpPr>
      <dsp:spPr>
        <a:xfrm>
          <a:off x="6540764" y="0"/>
          <a:ext cx="4514124" cy="21113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Sirve para enfrentar desafíos 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como la pobreza, la exclusión,  el cambio climático, etc. desde una perspectiva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más justa, inclusiva y sostenible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6602604" y="61840"/>
        <a:ext cx="4390444" cy="19876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BFCF9B-79EE-462F-8EC3-C18AABEA305C}">
      <dsp:nvSpPr>
        <dsp:cNvPr id="0" name=""/>
        <dsp:cNvSpPr/>
      </dsp:nvSpPr>
      <dsp:spPr>
        <a:xfrm>
          <a:off x="1352" y="868669"/>
          <a:ext cx="3164248" cy="158212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“Pensamiento complejo” 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s-MX" sz="2000" b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Edgar Morin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): la realidad como una red de interacciones locales y globales.</a:t>
          </a:r>
        </a:p>
      </dsp:txBody>
      <dsp:txXfrm>
        <a:off x="47691" y="915008"/>
        <a:ext cx="3071570" cy="1489446"/>
      </dsp:txXfrm>
    </dsp:sp>
    <dsp:sp modelId="{D13D1E0C-3540-470D-AC2B-28E4D390718E}">
      <dsp:nvSpPr>
        <dsp:cNvPr id="0" name=""/>
        <dsp:cNvSpPr/>
      </dsp:nvSpPr>
      <dsp:spPr>
        <a:xfrm>
          <a:off x="3956663" y="868669"/>
          <a:ext cx="3164248" cy="158212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es-MX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Multiescalaridad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” 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s-MX" sz="2000" b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Manuel Castells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): entender el desarrollo desde diferentes escalas (local, regional, nacional, global).</a:t>
          </a:r>
        </a:p>
      </dsp:txBody>
      <dsp:txXfrm>
        <a:off x="4003002" y="915008"/>
        <a:ext cx="3071570" cy="1489446"/>
      </dsp:txXfrm>
    </dsp:sp>
    <dsp:sp modelId="{29779FB2-B3A3-4C17-A87F-9040F5AA6229}">
      <dsp:nvSpPr>
        <dsp:cNvPr id="0" name=""/>
        <dsp:cNvSpPr/>
      </dsp:nvSpPr>
      <dsp:spPr>
        <a:xfrm>
          <a:off x="7899063" y="868669"/>
          <a:ext cx="3164248" cy="158212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“Cultura y desarrollo”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s-MX" sz="2000" b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UNESCO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): la cultura como pilar del desarrollo. </a:t>
          </a:r>
        </a:p>
      </dsp:txBody>
      <dsp:txXfrm>
        <a:off x="7945402" y="915008"/>
        <a:ext cx="3071570" cy="14894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BFCF9B-79EE-462F-8EC3-C18AABEA305C}">
      <dsp:nvSpPr>
        <dsp:cNvPr id="0" name=""/>
        <dsp:cNvSpPr/>
      </dsp:nvSpPr>
      <dsp:spPr>
        <a:xfrm>
          <a:off x="1253" y="1030566"/>
          <a:ext cx="4564534" cy="22822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es-MX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Glocalización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” (</a:t>
          </a:r>
          <a:r>
            <a:rPr lang="es-MX" sz="2000" b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Roland Robertson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): </a:t>
          </a:r>
          <a:r>
            <a:rPr lang="es-MX" sz="20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proceso simultáneo de globalización y localización, donde las 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dinámicas globales se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s-MX" sz="20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adaptan y reinterpretan en contextos locales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y donde las realidades locales influyen y resignifican lo global. </a:t>
          </a:r>
          <a:endParaRPr lang="es-MX" sz="20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098" y="1097411"/>
        <a:ext cx="4430844" cy="2148577"/>
      </dsp:txXfrm>
    </dsp:sp>
    <dsp:sp modelId="{D13D1E0C-3540-470D-AC2B-28E4D390718E}">
      <dsp:nvSpPr>
        <dsp:cNvPr id="0" name=""/>
        <dsp:cNvSpPr/>
      </dsp:nvSpPr>
      <dsp:spPr>
        <a:xfrm>
          <a:off x="5706922" y="1030566"/>
          <a:ext cx="4564534" cy="22822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“Ecología de saberes” (</a:t>
          </a:r>
          <a:r>
            <a:rPr lang="es-MX" sz="2000" b="1" kern="1200" dirty="0" err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Boaventura</a:t>
          </a:r>
          <a:r>
            <a:rPr lang="es-MX" sz="2000" b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Sousa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): la necesidad de una articulación entre conocimientos globales y locales.</a:t>
          </a:r>
        </a:p>
      </dsp:txBody>
      <dsp:txXfrm>
        <a:off x="5773767" y="1097411"/>
        <a:ext cx="4430844" cy="21485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FE444E-2368-4163-8B44-76555E4E4015}">
      <dsp:nvSpPr>
        <dsp:cNvPr id="0" name=""/>
        <dsp:cNvSpPr/>
      </dsp:nvSpPr>
      <dsp:spPr>
        <a:xfrm>
          <a:off x="0" y="1238178"/>
          <a:ext cx="7675562" cy="163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6CC933-F9CF-4B59-8756-A44B790BD953}">
      <dsp:nvSpPr>
        <dsp:cNvPr id="0" name=""/>
        <dsp:cNvSpPr/>
      </dsp:nvSpPr>
      <dsp:spPr>
        <a:xfrm>
          <a:off x="383778" y="690245"/>
          <a:ext cx="5372893" cy="1918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083" tIns="0" rIns="203083" bIns="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El “desarrollo” se refiere al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progreso económico, social, político y cultural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una sociedad.</a:t>
          </a:r>
          <a:endParaRPr lang="es-MX" sz="2000" b="0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7446" y="783913"/>
        <a:ext cx="5185557" cy="173146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0AD30C-35C2-4E52-9EC7-AC3D80A3D039}">
      <dsp:nvSpPr>
        <dsp:cNvPr id="0" name=""/>
        <dsp:cNvSpPr/>
      </dsp:nvSpPr>
      <dsp:spPr>
        <a:xfrm>
          <a:off x="0" y="18076"/>
          <a:ext cx="11058524" cy="898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(1) 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Desarrollo </a:t>
          </a:r>
          <a:r>
            <a:rPr lang="es-MX" sz="2000" b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económico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aumento del ingreso per cápita, industrialización, mejora en infraestructuras. </a:t>
          </a:r>
        </a:p>
      </dsp:txBody>
      <dsp:txXfrm>
        <a:off x="43864" y="61940"/>
        <a:ext cx="10970796" cy="810832"/>
      </dsp:txXfrm>
    </dsp:sp>
    <dsp:sp modelId="{A3A79CB2-D04F-4158-A368-A668C0524B06}">
      <dsp:nvSpPr>
        <dsp:cNvPr id="0" name=""/>
        <dsp:cNvSpPr/>
      </dsp:nvSpPr>
      <dsp:spPr>
        <a:xfrm>
          <a:off x="0" y="1054876"/>
          <a:ext cx="11058524" cy="898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(2)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Desarrollo </a:t>
          </a:r>
          <a:r>
            <a:rPr lang="es-MX" sz="2000" b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humano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ampliación de las capacidades y libertades de las personas (educación, salud, derechos, etc.) (PNUD).</a:t>
          </a:r>
        </a:p>
      </dsp:txBody>
      <dsp:txXfrm>
        <a:off x="43864" y="1098740"/>
        <a:ext cx="10970796" cy="810832"/>
      </dsp:txXfrm>
    </dsp:sp>
    <dsp:sp modelId="{275BE1F5-D8E8-4177-9557-E9546AD2AA42}">
      <dsp:nvSpPr>
        <dsp:cNvPr id="0" name=""/>
        <dsp:cNvSpPr/>
      </dsp:nvSpPr>
      <dsp:spPr>
        <a:xfrm>
          <a:off x="0" y="2091676"/>
          <a:ext cx="11058524" cy="898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(3)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Desarrollo </a:t>
          </a:r>
          <a:r>
            <a:rPr lang="es-MX" sz="2000" b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sostenible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satisfacción de las necesidades actuales sin comprometer las del futuro, integrando </a:t>
          </a:r>
          <a:r>
            <a:rPr lang="es-MX" sz="20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dimensiones </a:t>
          </a:r>
          <a:r>
            <a:rPr lang="es-MX" sz="20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ecológicas</a:t>
          </a:r>
          <a:r>
            <a:rPr lang="es-MX" sz="20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sociales y económicas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43864" y="2135540"/>
        <a:ext cx="10970796" cy="81083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F68F8F-00E3-4C9F-A0B2-4B7355FD8A58}">
      <dsp:nvSpPr>
        <dsp:cNvPr id="0" name=""/>
        <dsp:cNvSpPr/>
      </dsp:nvSpPr>
      <dsp:spPr>
        <a:xfrm>
          <a:off x="1285" y="409148"/>
          <a:ext cx="4678807" cy="233940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Es un término que surge de la combinación de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“globalización” + “localización”</a:t>
          </a:r>
          <a:endParaRPr lang="es-MX" sz="2000" b="0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804" y="477667"/>
        <a:ext cx="4541769" cy="2202365"/>
      </dsp:txXfrm>
    </dsp:sp>
    <dsp:sp modelId="{F01E8CD1-3C67-4B45-9731-FF74B766DD0E}">
      <dsp:nvSpPr>
        <dsp:cNvPr id="0" name=""/>
        <dsp:cNvSpPr/>
      </dsp:nvSpPr>
      <dsp:spPr>
        <a:xfrm>
          <a:off x="5849794" y="409148"/>
          <a:ext cx="4678807" cy="233940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Se refiere a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cómo los procesos globales </a:t>
          </a:r>
          <a:r>
            <a:rPr lang="es-MX" sz="2000" b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 adaptan y reinterpretan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en contextos locales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5918313" y="477667"/>
        <a:ext cx="4541769" cy="220236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0A7E15-2222-4B6B-9CF6-3FCEBAF22282}">
      <dsp:nvSpPr>
        <dsp:cNvPr id="0" name=""/>
        <dsp:cNvSpPr/>
      </dsp:nvSpPr>
      <dsp:spPr>
        <a:xfrm>
          <a:off x="0" y="0"/>
          <a:ext cx="7135813" cy="2771775"/>
        </a:xfrm>
        <a:prstGeom prst="roundRect">
          <a:avLst>
            <a:gd name="adj" fmla="val 85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2151205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(1) Las empresas multinacionales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adaptan </a:t>
          </a:r>
          <a:r>
            <a:rPr lang="es-MX" sz="2000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sus productos a los gustos locales.</a:t>
          </a:r>
          <a:endParaRPr lang="es-MX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005" y="69005"/>
        <a:ext cx="6997803" cy="2633765"/>
      </dsp:txXfrm>
    </dsp:sp>
    <dsp:sp modelId="{B4A23D4B-4360-4994-B4EC-55EC7033EBC6}">
      <dsp:nvSpPr>
        <dsp:cNvPr id="0" name=""/>
        <dsp:cNvSpPr/>
      </dsp:nvSpPr>
      <dsp:spPr>
        <a:xfrm>
          <a:off x="178395" y="692943"/>
          <a:ext cx="6779022" cy="1940242"/>
        </a:xfrm>
        <a:prstGeom prst="roundRect">
          <a:avLst>
            <a:gd name="adj" fmla="val 105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1232054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(2) Las culturas locales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adoptan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s-MX" sz="2000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prácticas globales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imprimiendo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en ellas su sello particular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238064" y="752612"/>
        <a:ext cx="6659684" cy="1820904"/>
      </dsp:txXfrm>
    </dsp:sp>
    <dsp:sp modelId="{7ABFD8C6-6D05-4473-95F4-8B67A7D2A8BA}">
      <dsp:nvSpPr>
        <dsp:cNvPr id="0" name=""/>
        <dsp:cNvSpPr/>
      </dsp:nvSpPr>
      <dsp:spPr>
        <a:xfrm>
          <a:off x="356790" y="1385887"/>
          <a:ext cx="6422231" cy="1108710"/>
        </a:xfrm>
        <a:prstGeom prst="roundRect">
          <a:avLst>
            <a:gd name="adj" fmla="val 105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14224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Glocalización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=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interacción dinámica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entre lo global y lo local, como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fuerzas que se influyen mutuamente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390887" y="1419984"/>
        <a:ext cx="6354037" cy="104051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3692A8-1C29-448E-AA6C-069B86D6FCD6}">
      <dsp:nvSpPr>
        <dsp:cNvPr id="0" name=""/>
        <dsp:cNvSpPr/>
      </dsp:nvSpPr>
      <dsp:spPr>
        <a:xfrm>
          <a:off x="0" y="27158"/>
          <a:ext cx="11227593" cy="1048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(3 Una cooperativa que usa tecnologías digitales para exportar directamente sus productos a Europa (dimensión global), pero mantiene sus prácticas agrícolas tradicionales y cultura comunitaria (dimensión local).</a:t>
          </a:r>
        </a:p>
      </dsp:txBody>
      <dsp:txXfrm>
        <a:off x="51175" y="78333"/>
        <a:ext cx="11125243" cy="945970"/>
      </dsp:txXfrm>
    </dsp:sp>
    <dsp:sp modelId="{63E2F9AD-5FC7-4DD7-91D3-CB33E553A69A}">
      <dsp:nvSpPr>
        <dsp:cNvPr id="0" name=""/>
        <dsp:cNvSpPr/>
      </dsp:nvSpPr>
      <dsp:spPr>
        <a:xfrm>
          <a:off x="0" y="1236758"/>
          <a:ext cx="11227593" cy="1048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(4) Escuelas rurales que integran TIC y conocimientos globales, pero también enseñan en lenguas indígenas y con contenidos locales. </a:t>
          </a:r>
        </a:p>
      </dsp:txBody>
      <dsp:txXfrm>
        <a:off x="51175" y="1287933"/>
        <a:ext cx="11125243" cy="945970"/>
      </dsp:txXfrm>
    </dsp:sp>
    <dsp:sp modelId="{6CCC1AB0-9765-4CCF-B230-FDE2AB558FED}">
      <dsp:nvSpPr>
        <dsp:cNvPr id="0" name=""/>
        <dsp:cNvSpPr/>
      </dsp:nvSpPr>
      <dsp:spPr>
        <a:xfrm>
          <a:off x="0" y="2413147"/>
          <a:ext cx="11227593" cy="1048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900" kern="1200">
              <a:latin typeface="Times New Roman" panose="02020603050405020304" pitchFamily="18" charset="0"/>
              <a:cs typeface="Times New Roman" panose="02020603050405020304" pitchFamily="18" charset="0"/>
            </a:rPr>
            <a:t>(5) Políticas municipales que adaptan los ODS a sus planes de desarrollo comunitario. </a:t>
          </a:r>
        </a:p>
      </dsp:txBody>
      <dsp:txXfrm>
        <a:off x="51175" y="2464322"/>
        <a:ext cx="11125243" cy="94597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5868E3-17C1-4E90-B61B-7CBFD757DB99}">
      <dsp:nvSpPr>
        <dsp:cNvPr id="0" name=""/>
        <dsp:cNvSpPr/>
      </dsp:nvSpPr>
      <dsp:spPr>
        <a:xfrm>
          <a:off x="0" y="0"/>
          <a:ext cx="9401095" cy="11101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(A) </a:t>
          </a:r>
          <a:r>
            <a:rPr lang="es-MX" sz="20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En contextos de desarrollo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la </a:t>
          </a:r>
          <a:r>
            <a:rPr lang="es-MX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glocalización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permite a las localidades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aprovechar las oportunidades globales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sin perder su identidad.</a:t>
          </a:r>
          <a:endParaRPr lang="es-MX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515" y="32515"/>
        <a:ext cx="8203168" cy="1045108"/>
      </dsp:txXfrm>
    </dsp:sp>
    <dsp:sp modelId="{6FFE635C-2ADB-4468-88A5-029882F84067}">
      <dsp:nvSpPr>
        <dsp:cNvPr id="0" name=""/>
        <dsp:cNvSpPr/>
      </dsp:nvSpPr>
      <dsp:spPr>
        <a:xfrm>
          <a:off x="818697" y="1326167"/>
          <a:ext cx="9401095" cy="11101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(B) </a:t>
          </a:r>
          <a:r>
            <a:rPr lang="es-MX" sz="20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En contextos de desarrollo, 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la </a:t>
          </a:r>
          <a:r>
            <a:rPr lang="es-MX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glocalización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favorece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un modelo más inclusivo y contextualizado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respetuoso de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la diversidad cultural y necesidades específicas de cada región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851212" y="1358682"/>
        <a:ext cx="7784966" cy="1045108"/>
      </dsp:txXfrm>
    </dsp:sp>
    <dsp:sp modelId="{C5A3551A-98E5-414C-AAD2-237215659862}">
      <dsp:nvSpPr>
        <dsp:cNvPr id="0" name=""/>
        <dsp:cNvSpPr/>
      </dsp:nvSpPr>
      <dsp:spPr>
        <a:xfrm>
          <a:off x="1659016" y="2590323"/>
          <a:ext cx="9401095" cy="11101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(C) </a:t>
          </a:r>
          <a:r>
            <a:rPr lang="es-MX" sz="20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En contextos de desarrollo, 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la </a:t>
          </a:r>
          <a:r>
            <a:rPr lang="es-MX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glocalización</a:t>
          </a:r>
          <a:r>
            <a:rPr lang="es-MX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impulsa el surgimiento de </a:t>
          </a:r>
          <a:r>
            <a:rPr lang="es-MX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economías locales conectadas al mundo.</a:t>
          </a:r>
          <a:endParaRPr lang="es-MX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91531" y="2622838"/>
        <a:ext cx="7784966" cy="1045108"/>
      </dsp:txXfrm>
    </dsp:sp>
    <dsp:sp modelId="{2D3E9765-E79F-4B09-B19E-4C7F0C3EB717}">
      <dsp:nvSpPr>
        <dsp:cNvPr id="0" name=""/>
        <dsp:cNvSpPr/>
      </dsp:nvSpPr>
      <dsp:spPr>
        <a:xfrm>
          <a:off x="8679505" y="841855"/>
          <a:ext cx="721590" cy="721590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841863" y="841855"/>
        <a:ext cx="396874" cy="542996"/>
      </dsp:txXfrm>
    </dsp:sp>
    <dsp:sp modelId="{9C89641F-B23D-4E63-B41E-FE3AA8E69A6E}">
      <dsp:nvSpPr>
        <dsp:cNvPr id="0" name=""/>
        <dsp:cNvSpPr/>
      </dsp:nvSpPr>
      <dsp:spPr>
        <a:xfrm>
          <a:off x="9509013" y="2129615"/>
          <a:ext cx="721590" cy="721590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671371" y="2129615"/>
        <a:ext cx="396874" cy="5429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4D71B9F-F8CF-417D-9C91-AE433CB8242C}" type="datetimeFigureOut">
              <a:rPr lang="es-MX" smtClean="0"/>
              <a:t>09/10/2025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91EC9C5-3326-4A76-98B4-852AACAA05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67301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0AEEB2F-07EE-4455-A545-B650D402182D}" type="datetimeFigureOut">
              <a:rPr lang="es-MX" smtClean="0"/>
              <a:t>09/10/2025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499E33B-5DF6-49E8-A6F9-51DD4D0EA5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037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D8E5E-745C-407D-B425-C78EBF08D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501" y="822960"/>
            <a:ext cx="6057899" cy="5015169"/>
          </a:xfrm>
        </p:spPr>
        <p:txBody>
          <a:bodyPr anchor="t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7A4D5-56F4-4287-B174-56C55B18F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9113" y="3003642"/>
            <a:ext cx="3522199" cy="2900274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4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B9C19-FEE0-4852-B181-14A0DD77F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27DDF-01B7-463C-82BC-BBF42961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2056A-C3EE-4809-B1F3-1CEEEA266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240FCEE-B6E2-46D0-9BB0-F45F79545E9D}"/>
              </a:ext>
            </a:extLst>
          </p:cNvPr>
          <p:cNvCxnSpPr>
            <a:cxnSpLocks/>
          </p:cNvCxnSpPr>
          <p:nvPr/>
        </p:nvCxnSpPr>
        <p:spPr>
          <a:xfrm flipH="1">
            <a:off x="571501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BD2FB83-3783-4477-80B5-DA5BF10BAF57}"/>
              </a:ext>
            </a:extLst>
          </p:cNvPr>
          <p:cNvCxnSpPr>
            <a:cxnSpLocks/>
          </p:cNvCxnSpPr>
          <p:nvPr/>
        </p:nvCxnSpPr>
        <p:spPr>
          <a:xfrm>
            <a:off x="7742482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83EA203-71D5-49C0-9626-FFA8E46787B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6318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9A0A-70FC-426A-8B3B-60FAF9806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F47EC6-9753-4ABC-BB66-64CCC8BA0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71499" y="2036363"/>
            <a:ext cx="11059811" cy="38707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84D9F-DC99-4B4C-98CF-178BBBB76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A6840-AC0B-4260-8368-08E0A22D2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5DAB8-EC07-4CCF-96EA-5D8ACDAE6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38F1AC-9961-4786-A189-20863DD97F68}"/>
              </a:ext>
            </a:extLst>
          </p:cNvPr>
          <p:cNvCxnSpPr>
            <a:cxnSpLocks/>
          </p:cNvCxnSpPr>
          <p:nvPr/>
        </p:nvCxnSpPr>
        <p:spPr>
          <a:xfrm flipH="1">
            <a:off x="571500" y="1780979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587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75F678-EC03-4845-A51B-C90FA6A154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77953" y="797251"/>
            <a:ext cx="2483929" cy="52837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A8B4D-A39F-4528-975A-9C84BEE77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6094" y="797251"/>
            <a:ext cx="8101072" cy="52837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E4A23-6984-4AD1-A51D-600EDC263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73E28-C341-49CC-BAAB-0C0D19821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6D54A-8E86-4026-8DD0-5B0979BB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CB05DA4-DF32-4D7A-9E4D-36309C90C5BB}"/>
              </a:ext>
            </a:extLst>
          </p:cNvPr>
          <p:cNvCxnSpPr>
            <a:cxnSpLocks/>
          </p:cNvCxnSpPr>
          <p:nvPr/>
        </p:nvCxnSpPr>
        <p:spPr>
          <a:xfrm flipH="1">
            <a:off x="566094" y="57711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CC7262-4997-41E4-976D-BA82E148280F}"/>
              </a:ext>
            </a:extLst>
          </p:cNvPr>
          <p:cNvCxnSpPr>
            <a:cxnSpLocks/>
          </p:cNvCxnSpPr>
          <p:nvPr/>
        </p:nvCxnSpPr>
        <p:spPr>
          <a:xfrm flipV="1">
            <a:off x="8875226" y="571500"/>
            <a:ext cx="0" cy="57114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5063B5-E478-4C41-AD40-49A39AE07429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9109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B2ED8-7F53-4C03-A740-493E50798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11087-99A9-4100-B5F7-520880DE3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99" y="2075688"/>
            <a:ext cx="11059811" cy="3910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B4B20-1A65-4A26-B11E-6095083A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D52D3-E985-4FEB-89B9-57C754711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A751A-C72D-47C1-A7A6-E8510A40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721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81F78-07BF-45A9-92D4-E4E0A1E88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914255"/>
            <a:ext cx="6867115" cy="5009471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CC2A83-A380-4828-BC68-C065C8BC5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39817" y="914399"/>
            <a:ext cx="2370268" cy="2670273"/>
          </a:xfrm>
        </p:spPr>
        <p:txBody>
          <a:bodyPr anchor="t">
            <a:normAutofit/>
          </a:bodyPr>
          <a:lstStyle>
            <a:lvl1pPr marL="0" indent="0">
              <a:lnSpc>
                <a:spcPct val="130000"/>
              </a:lnSpc>
              <a:buNone/>
              <a:defRPr sz="1400" cap="all" spc="3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92B2F-8804-4195-A779-F5C67C25C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99C26-4411-4833-A917-A45E62D56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8C7C7-F862-434D-A87A-DECE9FD2E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40BAA4B-C4C0-40C1-8DC8-B4E2F8A68E12}"/>
              </a:ext>
            </a:extLst>
          </p:cNvPr>
          <p:cNvCxnSpPr>
            <a:cxnSpLocks/>
          </p:cNvCxnSpPr>
          <p:nvPr/>
        </p:nvCxnSpPr>
        <p:spPr>
          <a:xfrm>
            <a:off x="8872625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0A2259-2540-4B32-A999-2B46A6790E3D}"/>
              </a:ext>
            </a:extLst>
          </p:cNvPr>
          <p:cNvCxnSpPr>
            <a:cxnSpLocks/>
          </p:cNvCxnSpPr>
          <p:nvPr/>
        </p:nvCxnSpPr>
        <p:spPr>
          <a:xfrm flipH="1">
            <a:off x="566094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EFB0ED-3F76-4403-AD0B-E738DD9D8CB6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5703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6BD5F-CF53-4DD5-B8C5-27BBA2BB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09684"/>
            <a:ext cx="11049000" cy="105716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6C2E1-5D5E-409F-BEE8-F48CE86F55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9447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BBF823-1BFB-4CF0-BAF4-D660C8F1A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47082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F816E-EE02-44A4-8B81-B324ECFD7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34D9E4-A693-44D2-A3E8-E3AABC905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F669F-4B8E-415D-A9BF-AD451F452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20AF959-FCDC-4B92-9324-06A06C0D56F2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1055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F85E5-82C4-4BAE-B2B0-A078ABD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469" y="699118"/>
            <a:ext cx="11025062" cy="1063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D15C7-F445-40F7-88F6-FD652626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3468" y="2022883"/>
            <a:ext cx="5230469" cy="564079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652C35-AA8E-4154-8A78-7DE9590E1F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469" y="2866031"/>
            <a:ext cx="5157787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57EAC6-567C-4A4A-BB10-57EC14B97D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41470" y="2022883"/>
            <a:ext cx="5183188" cy="564080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9A083F-AD60-4437-B32A-44035D78AF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41470" y="2866031"/>
            <a:ext cx="5183188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BF86F-3266-4551-B680-06F401FFE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5B38FE-80F9-4582-B2E1-B067C288D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7BEF32-F637-47A1-9ED3-AFC4F79F3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C508D4-7C99-4B8D-BCDE-F0001BD345D9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49BF61B-7951-48F4-982B-9401A483FFBF}"/>
              </a:ext>
            </a:extLst>
          </p:cNvPr>
          <p:cNvCxnSpPr>
            <a:cxnSpLocks/>
          </p:cNvCxnSpPr>
          <p:nvPr/>
        </p:nvCxnSpPr>
        <p:spPr>
          <a:xfrm flipH="1">
            <a:off x="577485" y="273859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732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A94CB-6BE5-4B9E-B0A6-54F83B201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17452"/>
            <a:ext cx="11049000" cy="1161836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8643C-1A5D-4F23-B0D7-5B46F5E45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1A3394-78CC-43B0-9762-5E826F8BB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347F0A-1980-4E13-AB22-AE3B8AA44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E9D858B-8A9C-4235-B151-81C99A3D20D2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C7798B-3ECB-4076-8955-A82116BB0D2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0758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C61D85-3E72-406F-AB26-B4ED94918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9C831E-4321-467E-9090-C89C48CF2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8A9556-B3D8-4403-835F-11AE2D409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972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0AA48-D521-423D-B185-6490EF57B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201" y="810344"/>
            <a:ext cx="3478084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4E6DD-DDD2-4ED6-B8A9-A8B6D7656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809" y="931232"/>
            <a:ext cx="6700679" cy="50793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08F5E-AD33-4ACF-84C9-78B0FF6BE3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500" y="2578608"/>
            <a:ext cx="3478783" cy="34172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7604E-7DD4-4497-B325-74F899E8A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02BEED-A8F6-4256-9539-4434694A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A1AA6-EE0B-48FD-A7DE-6CEE6A8C7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F35B32-9A23-4805-94A6-96826D202139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62BA7DA-3944-40D4-91CD-40CA24DBB79B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BEA0B78-39E7-4039-B8BE-4F425688C6DF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68B99C-0744-42EE-9713-AB0CEC3F5D8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4900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12732-5D39-4B30-A499-D51BABC88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9" y="802204"/>
            <a:ext cx="3478787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AF5AEC-77BC-4A52-8A56-C6479CA6A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23467" y="847384"/>
            <a:ext cx="6907844" cy="52168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A9240-8762-4C7D-AF22-A844CB2EC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498" y="2574906"/>
            <a:ext cx="3478787" cy="343571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995685-E45D-4E74-8B78-D3B8E85C4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1FCBA3-0FF5-47C2-901A-645F6185D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30381-5320-46AD-A0B9-7C04B3E5A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357A432-D933-402A-8657-216EE20450EE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B1E0F3-D71B-436F-A10B-B6EA7125F684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EE64F5-2B48-4A2E-BA5E-1D37F1A7C9A3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99BF9AA-A2C8-4233-B597-EB11C6D6A0E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9521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E1467D-9ED1-4211-A71E-41C91C755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689289"/>
            <a:ext cx="11049000" cy="1084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8A6A1-C9C7-4FDF-B4DA-1E86B6A35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499" y="2075688"/>
            <a:ext cx="11059811" cy="3818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CC44A-C635-4CD0-90E9-D9503AF4C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fld id="{1C8322F6-1C60-46CF-968C-BC20E470F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BF682-1A47-492C-81E3-9DB0A50ECB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C814B-9105-44ED-98A9-D326B2E260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6814345-41DE-42C5-8657-66C1417DF81A}"/>
              </a:ext>
            </a:extLst>
          </p:cNvPr>
          <p:cNvCxnSpPr>
            <a:cxnSpLocks/>
          </p:cNvCxnSpPr>
          <p:nvPr/>
        </p:nvCxnSpPr>
        <p:spPr>
          <a:xfrm flipH="1">
            <a:off x="566094" y="6286347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E68E419-3727-4F5E-8840-AF149B33B0B7}"/>
              </a:ext>
            </a:extLst>
          </p:cNvPr>
          <p:cNvCxnSpPr>
            <a:cxnSpLocks/>
          </p:cNvCxnSpPr>
          <p:nvPr/>
        </p:nvCxnSpPr>
        <p:spPr>
          <a:xfrm flipH="1">
            <a:off x="577485" y="1883336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519B6EC-D7AE-452F-8D0C-D11BD3377F3E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7092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4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100" baseline="0">
          <a:solidFill>
            <a:schemeClr val="tx1"/>
          </a:solidFill>
          <a:latin typeface="Batang" panose="02030600000101010101" pitchFamily="18" charset="-127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8.xml"/><Relationship Id="rId7" Type="http://schemas.openxmlformats.org/officeDocument/2006/relationships/image" Target="../media/image2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Relationship Id="rId9" Type="http://schemas.openxmlformats.org/officeDocument/2006/relationships/image" Target="../media/image4.jp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9.xml"/><Relationship Id="rId7" Type="http://schemas.openxmlformats.org/officeDocument/2006/relationships/image" Target="../media/image2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Relationship Id="rId9" Type="http://schemas.openxmlformats.org/officeDocument/2006/relationships/image" Target="../media/image4.jp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diagramLayout" Target="../diagrams/layout10.xml"/><Relationship Id="rId7" Type="http://schemas.openxmlformats.org/officeDocument/2006/relationships/image" Target="../media/image2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10" Type="http://schemas.openxmlformats.org/officeDocument/2006/relationships/image" Target="../media/image4.jpg"/><Relationship Id="rId4" Type="http://schemas.openxmlformats.org/officeDocument/2006/relationships/diagramQuickStyle" Target="../diagrams/quickStyle10.xml"/><Relationship Id="rId9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1.xml"/><Relationship Id="rId7" Type="http://schemas.openxmlformats.org/officeDocument/2006/relationships/image" Target="../media/image4.jp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Relationship Id="rId9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diagramLayout" Target="../diagrams/layout12.xml"/><Relationship Id="rId7" Type="http://schemas.openxmlformats.org/officeDocument/2006/relationships/image" Target="../media/image3.pn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Relationship Id="rId9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3.xml"/><Relationship Id="rId7" Type="http://schemas.openxmlformats.org/officeDocument/2006/relationships/image" Target="../media/image2.pn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Relationship Id="rId9" Type="http://schemas.openxmlformats.org/officeDocument/2006/relationships/image" Target="../media/image4.jp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4.xml"/><Relationship Id="rId7" Type="http://schemas.openxmlformats.org/officeDocument/2006/relationships/image" Target="../media/image4.jpg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Relationship Id="rId9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diagramLayout" Target="../diagrams/layout15.xml"/><Relationship Id="rId7" Type="http://schemas.openxmlformats.org/officeDocument/2006/relationships/image" Target="../media/image3.png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Relationship Id="rId9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diagramLayout" Target="../diagrams/layout16.xml"/><Relationship Id="rId7" Type="http://schemas.openxmlformats.org/officeDocument/2006/relationships/image" Target="../media/image2.png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10" Type="http://schemas.openxmlformats.org/officeDocument/2006/relationships/image" Target="../media/image4.jpg"/><Relationship Id="rId4" Type="http://schemas.openxmlformats.org/officeDocument/2006/relationships/diagramQuickStyle" Target="../diagrams/quickStyle16.xml"/><Relationship Id="rId9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4.jp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4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(1)%20Din&#225;mica%20did&#225;ctica%20de%20la%20clase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jp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10" Type="http://schemas.openxmlformats.org/officeDocument/2006/relationships/image" Target="../media/image4.jpg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diagramLayout" Target="../diagrams/layout5.xml"/><Relationship Id="rId7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9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diagramLayout" Target="../diagrams/layout6.xml"/><Relationship Id="rId7" Type="http://schemas.openxmlformats.org/officeDocument/2006/relationships/image" Target="../media/image2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10" Type="http://schemas.openxmlformats.org/officeDocument/2006/relationships/image" Target="../media/image4.jpg"/><Relationship Id="rId4" Type="http://schemas.openxmlformats.org/officeDocument/2006/relationships/diagramQuickStyle" Target="../diagrams/quickStyle6.xml"/><Relationship Id="rId9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diagramLayout" Target="../diagrams/layout7.xml"/><Relationship Id="rId7" Type="http://schemas.openxmlformats.org/officeDocument/2006/relationships/image" Target="../media/image2.png"/><Relationship Id="rId12" Type="http://schemas.openxmlformats.org/officeDocument/2006/relationships/image" Target="../media/image3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11" Type="http://schemas.openxmlformats.org/officeDocument/2006/relationships/image" Target="../media/image4.jpg"/><Relationship Id="rId5" Type="http://schemas.openxmlformats.org/officeDocument/2006/relationships/diagramColors" Target="../diagrams/colors7.xml"/><Relationship Id="rId10" Type="http://schemas.openxmlformats.org/officeDocument/2006/relationships/image" Target="../media/image11.jpeg"/><Relationship Id="rId4" Type="http://schemas.openxmlformats.org/officeDocument/2006/relationships/diagramQuickStyle" Target="../diagrams/quickStyle7.xml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 descr="Un conjunto de letras blancas en un fondo blanco&#10;&#10;Descripción generada automáticamente con confianza baja">
            <a:extLst>
              <a:ext uri="{FF2B5EF4-FFF2-40B4-BE49-F238E27FC236}">
                <a16:creationId xmlns:a16="http://schemas.microsoft.com/office/drawing/2014/main" id="{3481FCE1-41E6-766B-7899-9BE95274C6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907"/>
          <a:stretch/>
        </p:blipFill>
        <p:spPr>
          <a:xfrm>
            <a:off x="20" y="-90567"/>
            <a:ext cx="12191980" cy="6857990"/>
          </a:xfrm>
          <a:prstGeom prst="rect">
            <a:avLst/>
          </a:prstGeom>
        </p:spPr>
      </p:pic>
      <p:sp>
        <p:nvSpPr>
          <p:cNvPr id="16" name="Rectangle 8">
            <a:extLst>
              <a:ext uri="{FF2B5EF4-FFF2-40B4-BE49-F238E27FC236}">
                <a16:creationId xmlns:a16="http://schemas.microsoft.com/office/drawing/2014/main" id="{DCF1FFC3-D020-43C3-8B93-EF6BEFC46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1912620" y="1929384"/>
            <a:ext cx="8366760" cy="2999232"/>
          </a:xfrm>
          <a:prstGeom prst="rect">
            <a:avLst/>
          </a:prstGeom>
          <a:solidFill>
            <a:schemeClr val="bg1">
              <a:alpha val="89000"/>
            </a:schemeClr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D6A9527-2E9E-6761-BFB5-F4362F48F9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33373" y="2600682"/>
            <a:ext cx="7725253" cy="1414311"/>
          </a:xfrm>
        </p:spPr>
        <p:txBody>
          <a:bodyPr>
            <a:noAutofit/>
          </a:bodyPr>
          <a:lstStyle/>
          <a:p>
            <a:pPr algn="ctr"/>
            <a:r>
              <a:rPr lang="es-MX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MX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Glocalización</a:t>
            </a:r>
            <a:r>
              <a:rPr lang="es-MX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desarrollo: una visión integradora para pensar global y actuar local”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8B1C827-B2D0-EAC5-211A-738D7113A6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4981" y="3791211"/>
            <a:ext cx="6995553" cy="338853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</a:pPr>
            <a:r>
              <a:rPr lang="es-MX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DR. </a:t>
            </a:r>
            <a:r>
              <a:rPr lang="es-MX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Goualo</a:t>
            </a:r>
            <a:r>
              <a:rPr lang="es-MX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Lazare Flan</a:t>
            </a:r>
          </a:p>
        </p:txBody>
      </p:sp>
      <p:cxnSp>
        <p:nvCxnSpPr>
          <p:cNvPr id="17" name="Straight Connector 10">
            <a:extLst>
              <a:ext uri="{FF2B5EF4-FFF2-40B4-BE49-F238E27FC236}">
                <a16:creationId xmlns:a16="http://schemas.microsoft.com/office/drawing/2014/main" id="{16FC4A39-71B0-433B-AB94-CBFFA0DF9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02605" y="3792064"/>
            <a:ext cx="2586790" cy="0"/>
          </a:xfrm>
          <a:prstGeom prst="line">
            <a:avLst/>
          </a:prstGeom>
          <a:ln w="22225">
            <a:solidFill>
              <a:srgbClr val="92A4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8E9C0AAC-F468-49DA-8743-53F83C21E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9445" y="5200731"/>
            <a:ext cx="3994687" cy="1566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ubtítulo 2">
            <a:extLst>
              <a:ext uri="{FF2B5EF4-FFF2-40B4-BE49-F238E27FC236}">
                <a16:creationId xmlns:a16="http://schemas.microsoft.com/office/drawing/2014/main" id="{AB261015-8522-4187-8CA7-D1619F9C6552}"/>
              </a:ext>
            </a:extLst>
          </p:cNvPr>
          <p:cNvSpPr txBox="1">
            <a:spLocks/>
          </p:cNvSpPr>
          <p:nvPr/>
        </p:nvSpPr>
        <p:spPr>
          <a:xfrm>
            <a:off x="2900361" y="3907136"/>
            <a:ext cx="6693413" cy="10160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SzPct val="80000"/>
              <a:buFont typeface="Arial" panose="020B0604020202020204" pitchFamily="34" charset="0"/>
              <a:buNone/>
              <a:defRPr sz="1400" kern="1200" cap="all" spc="3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0000"/>
              <a:buFont typeface="Avenir Next LT Pro Light" panose="020B03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0000"/>
              <a:buFont typeface="Avenir Next LT Pro Light" panose="020B03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s-CO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Profesor e Investigador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s-CO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Facultad de Ciencias Políticas y Sociales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s-CO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lazare_flan@ucol.mx</a:t>
            </a:r>
          </a:p>
        </p:txBody>
      </p:sp>
      <p:pic>
        <p:nvPicPr>
          <p:cNvPr id="9" name="Imagen 8" descr="Texto&#10;&#10;El contenido generado por IA puede ser incorrecto.">
            <a:extLst>
              <a:ext uri="{FF2B5EF4-FFF2-40B4-BE49-F238E27FC236}">
                <a16:creationId xmlns:a16="http://schemas.microsoft.com/office/drawing/2014/main" id="{F14FD76C-803D-4BB3-8B74-12C076F03B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245" y="555817"/>
            <a:ext cx="3216166" cy="1099430"/>
          </a:xfrm>
          <a:prstGeom prst="rect">
            <a:avLst/>
          </a:prstGeom>
        </p:spPr>
      </p:pic>
      <p:pic>
        <p:nvPicPr>
          <p:cNvPr id="10" name="Imagen 9" descr="Logotipo&#10;&#10;El contenido generado por IA puede ser incorrecto.">
            <a:extLst>
              <a:ext uri="{FF2B5EF4-FFF2-40B4-BE49-F238E27FC236}">
                <a16:creationId xmlns:a16="http://schemas.microsoft.com/office/drawing/2014/main" id="{A099141A-0229-4575-9496-027AD2820C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0804" y="555817"/>
            <a:ext cx="1347304" cy="1099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399315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ED16AA-E939-454D-8455-87E30169049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28775" y="1620509"/>
            <a:ext cx="8401050" cy="1084263"/>
          </a:xfrm>
        </p:spPr>
        <p:txBody>
          <a:bodyPr>
            <a:normAutofit/>
          </a:bodyPr>
          <a:lstStyle/>
          <a:p>
            <a:pPr algn="ctr"/>
            <a:r>
              <a:rPr lang="es-MX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Otros ejemplos de “</a:t>
            </a:r>
            <a:r>
              <a:rPr lang="es-MX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glocalización</a:t>
            </a:r>
            <a:r>
              <a:rPr lang="es-MX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22BFAE94-E914-421C-93EA-7702BB3AAD2C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11998163"/>
              </p:ext>
            </p:extLst>
          </p:nvPr>
        </p:nvGraphicFramePr>
        <p:xfrm>
          <a:off x="500062" y="2743200"/>
          <a:ext cx="11227593" cy="3521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E3FCA767-4283-4207-84C4-894F499951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5891444"/>
            <a:ext cx="3070295" cy="12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Texto&#10;&#10;El contenido generado por IA puede ser incorrecto.">
            <a:extLst>
              <a:ext uri="{FF2B5EF4-FFF2-40B4-BE49-F238E27FC236}">
                <a16:creationId xmlns:a16="http://schemas.microsoft.com/office/drawing/2014/main" id="{6AD7B9FD-D441-49F1-93BA-38101009030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545" y="168348"/>
            <a:ext cx="3216166" cy="1099430"/>
          </a:xfrm>
          <a:prstGeom prst="rect">
            <a:avLst/>
          </a:prstGeom>
        </p:spPr>
      </p:pic>
      <p:pic>
        <p:nvPicPr>
          <p:cNvPr id="7" name="Imagen 6" descr="Logotipo&#10;&#10;El contenido generado por IA puede ser incorrecto.">
            <a:extLst>
              <a:ext uri="{FF2B5EF4-FFF2-40B4-BE49-F238E27FC236}">
                <a16:creationId xmlns:a16="http://schemas.microsoft.com/office/drawing/2014/main" id="{06744033-3043-45C3-BA87-1D78A48E8EA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498" y="168348"/>
            <a:ext cx="1347304" cy="1099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2143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80CE00-7A2D-44BE-8441-B5BFDAA8798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4613" y="1272468"/>
            <a:ext cx="11049000" cy="1084263"/>
          </a:xfrm>
        </p:spPr>
        <p:txBody>
          <a:bodyPr>
            <a:normAutofit/>
          </a:bodyPr>
          <a:lstStyle/>
          <a:p>
            <a:pPr algn="ctr"/>
            <a:r>
              <a:rPr lang="es-MX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¿Cómo se relaciona el desarrollo con la </a:t>
            </a:r>
            <a:r>
              <a:rPr lang="es-MX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glocalización</a:t>
            </a:r>
            <a:r>
              <a:rPr lang="es-MX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67A8E9E2-F02F-4B67-8CB1-65345E331D3A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00550973"/>
              </p:ext>
            </p:extLst>
          </p:nvPr>
        </p:nvGraphicFramePr>
        <p:xfrm>
          <a:off x="674688" y="2457450"/>
          <a:ext cx="11060112" cy="370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528C920C-28FC-4025-AFBA-C68E175F6C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5891444"/>
            <a:ext cx="3070295" cy="12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n 6" descr="Texto&#10;&#10;El contenido generado por IA puede ser incorrecto.">
            <a:extLst>
              <a:ext uri="{FF2B5EF4-FFF2-40B4-BE49-F238E27FC236}">
                <a16:creationId xmlns:a16="http://schemas.microsoft.com/office/drawing/2014/main" id="{1BF06EDA-C57F-4FCF-B09B-A3FA71C5FB8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545" y="168348"/>
            <a:ext cx="3216166" cy="1099430"/>
          </a:xfrm>
          <a:prstGeom prst="rect">
            <a:avLst/>
          </a:prstGeom>
        </p:spPr>
      </p:pic>
      <p:pic>
        <p:nvPicPr>
          <p:cNvPr id="8" name="Imagen 7" descr="Logotipo&#10;&#10;El contenido generado por IA puede ser incorrecto.">
            <a:extLst>
              <a:ext uri="{FF2B5EF4-FFF2-40B4-BE49-F238E27FC236}">
                <a16:creationId xmlns:a16="http://schemas.microsoft.com/office/drawing/2014/main" id="{10C4C90C-6D2B-4B5A-AEF8-0BAB786D99D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498" y="168348"/>
            <a:ext cx="1223877" cy="99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557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E8C821-9387-4755-90CD-9CA606F486F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85775" y="1613383"/>
            <a:ext cx="7386637" cy="1084263"/>
          </a:xfrm>
        </p:spPr>
        <p:txBody>
          <a:bodyPr>
            <a:normAutofit/>
          </a:bodyPr>
          <a:lstStyle/>
          <a:p>
            <a:pPr algn="ctr"/>
            <a:r>
              <a:rPr lang="es-MX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¿Qué es el desarrollo glocal?</a:t>
            </a: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5B1B41F8-8252-4F98-B11B-5463EB51A7C8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355906689"/>
              </p:ext>
            </p:extLst>
          </p:nvPr>
        </p:nvGraphicFramePr>
        <p:xfrm>
          <a:off x="585788" y="3119682"/>
          <a:ext cx="7858125" cy="2663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85250B11-4A64-40FE-AAD8-3E7519215C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5891444"/>
            <a:ext cx="3070295" cy="12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No hay ninguna descripción de la foto disponible.">
            <a:extLst>
              <a:ext uri="{FF2B5EF4-FFF2-40B4-BE49-F238E27FC236}">
                <a16:creationId xmlns:a16="http://schemas.microsoft.com/office/drawing/2014/main" id="{948C7562-F6E5-4E1D-A288-7DC4845560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9469" y="2943358"/>
            <a:ext cx="2311562" cy="231156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Texto&#10;&#10;El contenido generado por IA puede ser incorrecto.">
            <a:extLst>
              <a:ext uri="{FF2B5EF4-FFF2-40B4-BE49-F238E27FC236}">
                <a16:creationId xmlns:a16="http://schemas.microsoft.com/office/drawing/2014/main" id="{1F368BA1-5876-4EB2-B081-10A4CA06ACC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545" y="168348"/>
            <a:ext cx="3216166" cy="1099430"/>
          </a:xfrm>
          <a:prstGeom prst="rect">
            <a:avLst/>
          </a:prstGeom>
        </p:spPr>
      </p:pic>
      <p:pic>
        <p:nvPicPr>
          <p:cNvPr id="7" name="Imagen 6" descr="Logotipo&#10;&#10;El contenido generado por IA puede ser incorrecto.">
            <a:extLst>
              <a:ext uri="{FF2B5EF4-FFF2-40B4-BE49-F238E27FC236}">
                <a16:creationId xmlns:a16="http://schemas.microsoft.com/office/drawing/2014/main" id="{91CE0395-AEB5-4FC5-BEF1-59517ACD65B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785" y="218707"/>
            <a:ext cx="1223877" cy="99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340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2C99A8-1815-4A99-8942-A599FA0FAB4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57163" y="1517650"/>
            <a:ext cx="11049000" cy="1084263"/>
          </a:xfrm>
        </p:spPr>
        <p:txBody>
          <a:bodyPr>
            <a:normAutofit/>
          </a:bodyPr>
          <a:lstStyle/>
          <a:p>
            <a:pPr algn="ctr"/>
            <a:r>
              <a:rPr lang="es-MX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¿A qué retos se enfrenta el desarrollo glocal?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6F833FDE-57E0-46FE-BC70-38FF887A4D03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15638083"/>
              </p:ext>
            </p:extLst>
          </p:nvPr>
        </p:nvGraphicFramePr>
        <p:xfrm>
          <a:off x="1533525" y="3171825"/>
          <a:ext cx="8772525" cy="1954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n 4" descr="Logotipo&#10;&#10;El contenido generado por IA puede ser incorrecto.">
            <a:extLst>
              <a:ext uri="{FF2B5EF4-FFF2-40B4-BE49-F238E27FC236}">
                <a16:creationId xmlns:a16="http://schemas.microsoft.com/office/drawing/2014/main" id="{E35BE7C4-B3BE-4DE8-9591-D148D6F8A70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573" y="168348"/>
            <a:ext cx="1223877" cy="998711"/>
          </a:xfrm>
          <a:prstGeom prst="rect">
            <a:avLst/>
          </a:prstGeom>
        </p:spPr>
      </p:pic>
      <p:pic>
        <p:nvPicPr>
          <p:cNvPr id="6" name="Imagen 5" descr="Texto&#10;&#10;El contenido generado por IA puede ser incorrecto.">
            <a:extLst>
              <a:ext uri="{FF2B5EF4-FFF2-40B4-BE49-F238E27FC236}">
                <a16:creationId xmlns:a16="http://schemas.microsoft.com/office/drawing/2014/main" id="{6A367CE0-D1BC-4A0A-9C1D-D2CA2920281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545" y="168348"/>
            <a:ext cx="3216166" cy="1099430"/>
          </a:xfrm>
          <a:prstGeom prst="rect">
            <a:avLst/>
          </a:prstGeom>
        </p:spPr>
      </p:pic>
      <p:pic>
        <p:nvPicPr>
          <p:cNvPr id="7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2E20CABE-5AF2-4F6B-B83E-15015E9062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1705" y="5820007"/>
            <a:ext cx="3070295" cy="12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6064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Marcador de contenido 1">
            <a:extLst>
              <a:ext uri="{FF2B5EF4-FFF2-40B4-BE49-F238E27FC236}">
                <a16:creationId xmlns:a16="http://schemas.microsoft.com/office/drawing/2014/main" id="{6C1C23A8-6366-4411-81A6-D3CF9396831B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249529535"/>
              </p:ext>
            </p:extLst>
          </p:nvPr>
        </p:nvGraphicFramePr>
        <p:xfrm>
          <a:off x="1305039" y="3084741"/>
          <a:ext cx="9272587" cy="2571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agen 2" descr="Texto&#10;&#10;El contenido generado por IA puede ser incorrecto.">
            <a:extLst>
              <a:ext uri="{FF2B5EF4-FFF2-40B4-BE49-F238E27FC236}">
                <a16:creationId xmlns:a16="http://schemas.microsoft.com/office/drawing/2014/main" id="{00882699-E214-44CE-8358-F311A131A90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570" y="269067"/>
            <a:ext cx="3216166" cy="1099430"/>
          </a:xfrm>
          <a:prstGeom prst="rect">
            <a:avLst/>
          </a:prstGeom>
        </p:spPr>
      </p:pic>
      <p:pic>
        <p:nvPicPr>
          <p:cNvPr id="4" name="Imagen 3" descr="Logotipo&#10;&#10;El contenido generado por IA puede ser incorrecto.">
            <a:extLst>
              <a:ext uri="{FF2B5EF4-FFF2-40B4-BE49-F238E27FC236}">
                <a16:creationId xmlns:a16="http://schemas.microsoft.com/office/drawing/2014/main" id="{54C174DD-2E45-4304-A42A-76998B1F8F8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161" y="269067"/>
            <a:ext cx="1223877" cy="998711"/>
          </a:xfrm>
          <a:prstGeom prst="rect">
            <a:avLst/>
          </a:prstGeom>
        </p:spPr>
      </p:pic>
      <p:pic>
        <p:nvPicPr>
          <p:cNvPr id="5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8327CD3E-2B9F-466B-BC99-52EE75B396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3253" y="5757863"/>
            <a:ext cx="3228747" cy="1266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0FC594E0-FC51-4BE3-929D-B2AAA2509B60}"/>
              </a:ext>
            </a:extLst>
          </p:cNvPr>
          <p:cNvSpPr txBox="1">
            <a:spLocks/>
          </p:cNvSpPr>
          <p:nvPr/>
        </p:nvSpPr>
        <p:spPr>
          <a:xfrm>
            <a:off x="388695" y="2022586"/>
            <a:ext cx="7749915" cy="111093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100" baseline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  <a:cs typeface="+mj-cs"/>
              </a:defRPr>
            </a:lvl1pPr>
          </a:lstStyle>
          <a:p>
            <a:pPr algn="ctr"/>
            <a:r>
              <a:rPr lang="es-MX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Algunos retos del desarrollo glocal</a:t>
            </a:r>
          </a:p>
        </p:txBody>
      </p:sp>
    </p:spTree>
    <p:extLst>
      <p:ext uri="{BB962C8B-B14F-4D97-AF65-F5344CB8AC3E}">
        <p14:creationId xmlns:p14="http://schemas.microsoft.com/office/powerpoint/2010/main" val="1388132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Marcador de contenido 1">
            <a:extLst>
              <a:ext uri="{FF2B5EF4-FFF2-40B4-BE49-F238E27FC236}">
                <a16:creationId xmlns:a16="http://schemas.microsoft.com/office/drawing/2014/main" id="{6C1C23A8-6366-4411-81A6-D3CF9396831B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46204753"/>
              </p:ext>
            </p:extLst>
          </p:nvPr>
        </p:nvGraphicFramePr>
        <p:xfrm>
          <a:off x="1579563" y="2649538"/>
          <a:ext cx="9355137" cy="2157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891D0CE2-E5C2-4DD7-A271-3A38BCDB33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1705" y="5777144"/>
            <a:ext cx="3070295" cy="12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 descr="Texto&#10;&#10;El contenido generado por IA puede ser incorrecto.">
            <a:extLst>
              <a:ext uri="{FF2B5EF4-FFF2-40B4-BE49-F238E27FC236}">
                <a16:creationId xmlns:a16="http://schemas.microsoft.com/office/drawing/2014/main" id="{704B6417-72EF-422E-BC7E-E23DB85C2F0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570" y="269067"/>
            <a:ext cx="3216166" cy="1099430"/>
          </a:xfrm>
          <a:prstGeom prst="rect">
            <a:avLst/>
          </a:prstGeom>
        </p:spPr>
      </p:pic>
      <p:pic>
        <p:nvPicPr>
          <p:cNvPr id="5" name="Imagen 4" descr="Logotipo&#10;&#10;El contenido generado por IA puede ser incorrecto.">
            <a:extLst>
              <a:ext uri="{FF2B5EF4-FFF2-40B4-BE49-F238E27FC236}">
                <a16:creationId xmlns:a16="http://schemas.microsoft.com/office/drawing/2014/main" id="{1610CED5-1836-4224-9A0B-99B66DBD16F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161" y="269067"/>
            <a:ext cx="1223877" cy="99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539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Marcador de contenido 1">
            <a:extLst>
              <a:ext uri="{FF2B5EF4-FFF2-40B4-BE49-F238E27FC236}">
                <a16:creationId xmlns:a16="http://schemas.microsoft.com/office/drawing/2014/main" id="{6C1C23A8-6366-4411-81A6-D3CF9396831B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293242190"/>
              </p:ext>
            </p:extLst>
          </p:nvPr>
        </p:nvGraphicFramePr>
        <p:xfrm>
          <a:off x="1520825" y="2686050"/>
          <a:ext cx="9799637" cy="2014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B9CC6DFD-D88F-47DC-9D8B-46D4E18D378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161" y="269067"/>
            <a:ext cx="1223877" cy="998711"/>
          </a:xfrm>
          <a:prstGeom prst="rect">
            <a:avLst/>
          </a:prstGeom>
        </p:spPr>
      </p:pic>
      <p:pic>
        <p:nvPicPr>
          <p:cNvPr id="4" name="Imagen 3" descr="Texto&#10;&#10;El contenido generado por IA puede ser incorrecto.">
            <a:extLst>
              <a:ext uri="{FF2B5EF4-FFF2-40B4-BE49-F238E27FC236}">
                <a16:creationId xmlns:a16="http://schemas.microsoft.com/office/drawing/2014/main" id="{F296E870-4AF5-40CE-ABD4-3883730EDA0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570" y="269067"/>
            <a:ext cx="3216166" cy="1099430"/>
          </a:xfrm>
          <a:prstGeom prst="rect">
            <a:avLst/>
          </a:prstGeom>
        </p:spPr>
      </p:pic>
      <p:pic>
        <p:nvPicPr>
          <p:cNvPr id="5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861C53F7-1A74-4C9F-9DE7-B8CA9258F3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1705" y="5777144"/>
            <a:ext cx="3070295" cy="12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2807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ECDB8E-CEEF-4558-8B75-3FEDA104FDE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55570" y="1300200"/>
            <a:ext cx="7200900" cy="1111250"/>
          </a:xfrm>
        </p:spPr>
        <p:txBody>
          <a:bodyPr>
            <a:normAutofit/>
          </a:bodyPr>
          <a:lstStyle/>
          <a:p>
            <a:pPr algn="ctr"/>
            <a:r>
              <a:rPr lang="es-MX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Algunas alternativas para el desarrollo glocal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F2B24E82-398D-4945-A1A2-3E5DB561BF12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916432232"/>
              </p:ext>
            </p:extLst>
          </p:nvPr>
        </p:nvGraphicFramePr>
        <p:xfrm>
          <a:off x="377398" y="2371726"/>
          <a:ext cx="10988675" cy="3871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n 4" descr="Texto&#10;&#10;El contenido generado por IA puede ser incorrecto.">
            <a:extLst>
              <a:ext uri="{FF2B5EF4-FFF2-40B4-BE49-F238E27FC236}">
                <a16:creationId xmlns:a16="http://schemas.microsoft.com/office/drawing/2014/main" id="{1876E6EB-6000-40BB-BEB0-B5C4F811DC8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570" y="269067"/>
            <a:ext cx="3216166" cy="1099430"/>
          </a:xfrm>
          <a:prstGeom prst="rect">
            <a:avLst/>
          </a:prstGeom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616EA0D5-2235-47E3-BA25-57A8A9FB397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161" y="269067"/>
            <a:ext cx="1223877" cy="998711"/>
          </a:xfrm>
          <a:prstGeom prst="rect">
            <a:avLst/>
          </a:prstGeom>
        </p:spPr>
      </p:pic>
      <p:pic>
        <p:nvPicPr>
          <p:cNvPr id="7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58B99450-8F6F-426E-AD34-792BAB8C54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7443" y="6027325"/>
            <a:ext cx="3070295" cy="12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2406177"/>
      </p:ext>
    </p:extLst>
  </p:cSld>
  <p:clrMapOvr>
    <a:masterClrMapping/>
  </p:clrMapOvr>
  <p:transition spd="slow"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264C05-914D-4335-B44A-7AD88FCEB82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541225"/>
            <a:ext cx="11049000" cy="670840"/>
          </a:xfrm>
        </p:spPr>
        <p:txBody>
          <a:bodyPr>
            <a:normAutofit/>
          </a:bodyPr>
          <a:lstStyle/>
          <a:p>
            <a:pPr algn="ctr"/>
            <a:r>
              <a:rPr lang="es-MX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Conclusiones </a:t>
            </a: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A4734620-C29A-4532-9F1C-93AB6F48AC09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40640822"/>
              </p:ext>
            </p:extLst>
          </p:nvPr>
        </p:nvGraphicFramePr>
        <p:xfrm>
          <a:off x="685800" y="2373312"/>
          <a:ext cx="11058525" cy="2111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079509CD-3B40-4AA5-B61F-CC4A06B857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5891444"/>
            <a:ext cx="3070295" cy="12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glocalización | Mira que din | Portal das Palabras">
            <a:extLst>
              <a:ext uri="{FF2B5EF4-FFF2-40B4-BE49-F238E27FC236}">
                <a16:creationId xmlns:a16="http://schemas.microsoft.com/office/drawing/2014/main" id="{E537046E-E582-4BD7-ABB1-2D39924616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3464" y="4758134"/>
            <a:ext cx="3070296" cy="1735385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pic>
        <p:nvPicPr>
          <p:cNvPr id="7" name="Imagen 6" descr="Texto&#10;&#10;El contenido generado por IA puede ser incorrecto.">
            <a:extLst>
              <a:ext uri="{FF2B5EF4-FFF2-40B4-BE49-F238E27FC236}">
                <a16:creationId xmlns:a16="http://schemas.microsoft.com/office/drawing/2014/main" id="{34B11004-61E5-4DBC-98B4-2DB0D182C0D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570" y="269067"/>
            <a:ext cx="3216166" cy="1099430"/>
          </a:xfrm>
          <a:prstGeom prst="rect">
            <a:avLst/>
          </a:prstGeom>
        </p:spPr>
      </p:pic>
      <p:pic>
        <p:nvPicPr>
          <p:cNvPr id="8" name="Imagen 7" descr="Logotipo&#10;&#10;El contenido generado por IA puede ser incorrecto.">
            <a:extLst>
              <a:ext uri="{FF2B5EF4-FFF2-40B4-BE49-F238E27FC236}">
                <a16:creationId xmlns:a16="http://schemas.microsoft.com/office/drawing/2014/main" id="{4219F268-8D3A-4504-BC31-804DA5971FF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161" y="269067"/>
            <a:ext cx="1223877" cy="99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221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4AF6EC-344A-43F2-BA62-814A5EA8933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10739" y="1276521"/>
            <a:ext cx="11049000" cy="1084263"/>
          </a:xfrm>
        </p:spPr>
        <p:txBody>
          <a:bodyPr>
            <a:normAutofit/>
          </a:bodyPr>
          <a:lstStyle/>
          <a:p>
            <a:pPr algn="ctr"/>
            <a:r>
              <a:rPr lang="es-MX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Actividad pedagógica 1. Preguntas cerradas</a:t>
            </a:r>
          </a:p>
        </p:txBody>
      </p:sp>
      <p:pic>
        <p:nvPicPr>
          <p:cNvPr id="4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2DED752F-5125-4A71-873E-4A6D88F897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5891444"/>
            <a:ext cx="3070295" cy="12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E87E89B8-5462-4E87-A50B-0024C803EACD}"/>
              </a:ext>
            </a:extLst>
          </p:cNvPr>
          <p:cNvSpPr txBox="1"/>
          <p:nvPr/>
        </p:nvSpPr>
        <p:spPr>
          <a:xfrm>
            <a:off x="932262" y="2360784"/>
            <a:ext cx="8026002" cy="3711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50000"/>
              </a:lnSpc>
              <a:tabLst>
                <a:tab pos="5612130" algn="r"/>
              </a:tabLst>
            </a:pPr>
            <a:r>
              <a:rPr lang="es-MX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Instrucciones: Elije en cada reactivo la respuesta correcta. 	</a:t>
            </a:r>
            <a:endParaRPr lang="es-MX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50000"/>
              </a:lnSpc>
            </a:pPr>
            <a:r>
              <a:rPr lang="es-MX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MX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+mj-lt"/>
              <a:buAutoNum type="arabicPeriod"/>
            </a:pP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 un enfoque teórico útil para el estudio del desarrollo glocal. </a:t>
            </a:r>
          </a:p>
          <a:p>
            <a:pPr marL="1143000" lvl="2" indent="-228600" algn="just">
              <a:lnSpc>
                <a:spcPct val="107000"/>
              </a:lnSpc>
              <a:buFont typeface="+mj-lt"/>
              <a:buAutoNum type="alphaLcParenR"/>
            </a:pP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 realismo clásico</a:t>
            </a:r>
          </a:p>
          <a:p>
            <a:pPr marL="1143000" lvl="2" indent="-228600" algn="just">
              <a:lnSpc>
                <a:spcPct val="107000"/>
              </a:lnSpc>
              <a:buFont typeface="+mj-lt"/>
              <a:buAutoNum type="alphaLcParenR"/>
            </a:pP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interdependencia compleja</a:t>
            </a:r>
          </a:p>
          <a:p>
            <a:pPr marL="1143000" lvl="2" indent="-228600" algn="just">
              <a:lnSpc>
                <a:spcPct val="107000"/>
              </a:lnSpc>
              <a:buFont typeface="+mj-lt"/>
              <a:buAutoNum type="alphaLcParenR"/>
            </a:pP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s-MX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multiescalaridad</a:t>
            </a:r>
            <a:endParaRPr lang="es-MX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07000"/>
              </a:lnSpc>
              <a:buFont typeface="+mj-lt"/>
              <a:buAutoNum type="alphaLcParenR"/>
            </a:pP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teoría crítica </a:t>
            </a:r>
          </a:p>
          <a:p>
            <a:pPr marL="1371600">
              <a:lnSpc>
                <a:spcPct val="107000"/>
              </a:lnSpc>
            </a:pP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lvl="1" algn="just">
              <a:lnSpc>
                <a:spcPct val="107000"/>
              </a:lnSpc>
            </a:pP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Se refiere a cómo los procesos globales se adaptan y reinterpretan en contextos locales.</a:t>
            </a:r>
          </a:p>
          <a:p>
            <a:pPr marL="1143000" lvl="2" indent="-228600" algn="just">
              <a:lnSpc>
                <a:spcPct val="107000"/>
              </a:lnSpc>
              <a:buFont typeface="+mj-lt"/>
              <a:buAutoNum type="alphaLcParenR"/>
            </a:pP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Desarrollo</a:t>
            </a:r>
          </a:p>
          <a:p>
            <a:pPr marL="1143000" lvl="2" indent="-228600" algn="just">
              <a:lnSpc>
                <a:spcPct val="107000"/>
              </a:lnSpc>
              <a:buFont typeface="+mj-lt"/>
              <a:buAutoNum type="alphaLcParenR"/>
            </a:pP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Globalización </a:t>
            </a:r>
          </a:p>
          <a:p>
            <a:pPr marL="1143000" lvl="2" indent="-228600" algn="just">
              <a:lnSpc>
                <a:spcPct val="107000"/>
              </a:lnSpc>
              <a:buFont typeface="+mj-lt"/>
              <a:buAutoNum type="alphaLcParenR"/>
            </a:pPr>
            <a:r>
              <a:rPr lang="es-MX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Glocalización</a:t>
            </a: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1143000" lvl="2" indent="-2286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Localización </a:t>
            </a:r>
          </a:p>
        </p:txBody>
      </p:sp>
      <p:pic>
        <p:nvPicPr>
          <p:cNvPr id="7" name="Imagen 6" descr="Texto&#10;&#10;El contenido generado por IA puede ser incorrecto.">
            <a:extLst>
              <a:ext uri="{FF2B5EF4-FFF2-40B4-BE49-F238E27FC236}">
                <a16:creationId xmlns:a16="http://schemas.microsoft.com/office/drawing/2014/main" id="{16579804-D58A-46D7-868D-8FF23820D5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583" y="132470"/>
            <a:ext cx="3216166" cy="1099430"/>
          </a:xfrm>
          <a:prstGeom prst="rect">
            <a:avLst/>
          </a:prstGeom>
        </p:spPr>
      </p:pic>
      <p:pic>
        <p:nvPicPr>
          <p:cNvPr id="8" name="Imagen 7" descr="Logotipo&#10;&#10;El contenido generado por IA puede ser incorrecto.">
            <a:extLst>
              <a:ext uri="{FF2B5EF4-FFF2-40B4-BE49-F238E27FC236}">
                <a16:creationId xmlns:a16="http://schemas.microsoft.com/office/drawing/2014/main" id="{9968CEB5-5A48-4996-A9B6-8782B09FA8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715" y="132470"/>
            <a:ext cx="1223877" cy="998711"/>
          </a:xfrm>
          <a:prstGeom prst="rect">
            <a:avLst/>
          </a:prstGeom>
        </p:spPr>
      </p:pic>
      <p:pic>
        <p:nvPicPr>
          <p:cNvPr id="9" name="Picture 2" descr="Resultado de imagen para realizar actividades">
            <a:extLst>
              <a:ext uri="{FF2B5EF4-FFF2-40B4-BE49-F238E27FC236}">
                <a16:creationId xmlns:a16="http://schemas.microsoft.com/office/drawing/2014/main" id="{2D41AA7C-1082-40A0-958C-0608724A30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2506124"/>
            <a:ext cx="2441346" cy="2676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2740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52315-A7A4-4343-85DE-90318A33213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7347" y="1753553"/>
            <a:ext cx="6033453" cy="1084263"/>
          </a:xfrm>
        </p:spPr>
        <p:txBody>
          <a:bodyPr>
            <a:normAutofit/>
          </a:bodyPr>
          <a:lstStyle/>
          <a:p>
            <a:pPr algn="ctr"/>
            <a:r>
              <a:rPr lang="es-MX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Objetivo general</a:t>
            </a: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E073D3A0-33A1-42C0-B999-359EA7E046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9411182"/>
              </p:ext>
            </p:extLst>
          </p:nvPr>
        </p:nvGraphicFramePr>
        <p:xfrm>
          <a:off x="367347" y="2576591"/>
          <a:ext cx="7640603" cy="4113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439A7C63-481D-4E3C-9DC6-4ED0C5F166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5891444"/>
            <a:ext cx="3070295" cy="12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iensa global, Actúa local... - Piensa global, Actúa local">
            <a:extLst>
              <a:ext uri="{FF2B5EF4-FFF2-40B4-BE49-F238E27FC236}">
                <a16:creationId xmlns:a16="http://schemas.microsoft.com/office/drawing/2014/main" id="{1AE1C353-381F-4A4A-B1BC-1E0A4D1E41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138" y="2657072"/>
            <a:ext cx="3234372" cy="323437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Texto&#10;&#10;El contenido generado por IA puede ser incorrecto.">
            <a:extLst>
              <a:ext uri="{FF2B5EF4-FFF2-40B4-BE49-F238E27FC236}">
                <a16:creationId xmlns:a16="http://schemas.microsoft.com/office/drawing/2014/main" id="{CE16F5D0-4D93-471A-B9BE-8016B550E9C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545" y="168348"/>
            <a:ext cx="3216166" cy="1099430"/>
          </a:xfrm>
          <a:prstGeom prst="rect">
            <a:avLst/>
          </a:prstGeom>
        </p:spPr>
      </p:pic>
      <p:pic>
        <p:nvPicPr>
          <p:cNvPr id="7" name="Imagen 6" descr="Logotipo&#10;&#10;El contenido generado por IA puede ser incorrecto.">
            <a:extLst>
              <a:ext uri="{FF2B5EF4-FFF2-40B4-BE49-F238E27FC236}">
                <a16:creationId xmlns:a16="http://schemas.microsoft.com/office/drawing/2014/main" id="{5C58E37A-7D4D-46DF-8FC9-44E9F916C5F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6739" y="168348"/>
            <a:ext cx="1347304" cy="1099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336113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2DED752F-5125-4A71-873E-4A6D88F897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5891444"/>
            <a:ext cx="3070295" cy="12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n 6" descr="Texto&#10;&#10;El contenido generado por IA puede ser incorrecto.">
            <a:extLst>
              <a:ext uri="{FF2B5EF4-FFF2-40B4-BE49-F238E27FC236}">
                <a16:creationId xmlns:a16="http://schemas.microsoft.com/office/drawing/2014/main" id="{16579804-D58A-46D7-868D-8FF23820D5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583" y="132470"/>
            <a:ext cx="3216166" cy="1099430"/>
          </a:xfrm>
          <a:prstGeom prst="rect">
            <a:avLst/>
          </a:prstGeom>
        </p:spPr>
      </p:pic>
      <p:pic>
        <p:nvPicPr>
          <p:cNvPr id="8" name="Imagen 7" descr="Logotipo&#10;&#10;El contenido generado por IA puede ser incorrecto.">
            <a:extLst>
              <a:ext uri="{FF2B5EF4-FFF2-40B4-BE49-F238E27FC236}">
                <a16:creationId xmlns:a16="http://schemas.microsoft.com/office/drawing/2014/main" id="{9968CEB5-5A48-4996-A9B6-8782B09FA8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715" y="132470"/>
            <a:ext cx="1223877" cy="998711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8219A23D-C1BB-45F9-97B0-9C54E00AD770}"/>
              </a:ext>
            </a:extLst>
          </p:cNvPr>
          <p:cNvSpPr txBox="1"/>
          <p:nvPr/>
        </p:nvSpPr>
        <p:spPr>
          <a:xfrm>
            <a:off x="728662" y="1231900"/>
            <a:ext cx="11115676" cy="5348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71600" algn="just">
              <a:lnSpc>
                <a:spcPct val="107000"/>
              </a:lnSpc>
            </a:pP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</a:pP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Es un modelo de desarrollo que integra de manera estratégica y equilibrada los procesos globales con las dinámicas locales. 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07000"/>
              </a:lnSpc>
              <a:buFont typeface="+mj-lt"/>
              <a:buAutoNum type="alphaLcParenR"/>
            </a:pP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Desarrollo glocal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07000"/>
              </a:lnSpc>
              <a:buFont typeface="+mj-lt"/>
              <a:buAutoNum type="alphaLcParenR"/>
            </a:pP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Desarrollo sostenible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07000"/>
              </a:lnSpc>
              <a:buFont typeface="+mj-lt"/>
              <a:buAutoNum type="alphaLcParenR"/>
            </a:pP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Globalización 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07000"/>
              </a:lnSpc>
              <a:buFont typeface="+mj-lt"/>
              <a:buAutoNum type="alphaLcParenR"/>
            </a:pP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Capitalismo 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71600">
              <a:lnSpc>
                <a:spcPct val="107000"/>
              </a:lnSpc>
            </a:pP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</a:pP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Cuando las empresas multinacionales adaptan sus productos a los gustos locales, hablamos de: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07000"/>
              </a:lnSpc>
              <a:buFont typeface="+mj-lt"/>
              <a:buAutoNum type="alphaLcParenR"/>
            </a:pP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Globalización 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07000"/>
              </a:lnSpc>
              <a:buFont typeface="+mj-lt"/>
              <a:buAutoNum type="alphaLcParenR"/>
            </a:pP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Localización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07000"/>
              </a:lnSpc>
              <a:buFont typeface="+mj-lt"/>
              <a:buAutoNum type="alphaLcParenR"/>
            </a:pP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Mundialización 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07000"/>
              </a:lnSpc>
              <a:buFont typeface="+mj-lt"/>
              <a:buAutoNum type="alphaLcParenR"/>
            </a:pPr>
            <a:r>
              <a:rPr lang="es-MX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Glocalización</a:t>
            </a: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71600" algn="just">
              <a:lnSpc>
                <a:spcPct val="107000"/>
              </a:lnSpc>
            </a:pPr>
            <a:r>
              <a:rPr lang="es-MX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</a:pPr>
            <a:r>
              <a:rPr lang="es-MX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¿Cuál de los siguientes elementos representa un problema —y no una alternativa— en el contexto de la </a:t>
            </a:r>
            <a:r>
              <a:rPr lang="es-MX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glocalización</a:t>
            </a:r>
            <a:r>
              <a:rPr lang="es-MX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del desarrollo?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>
              <a:lnSpc>
                <a:spcPct val="107000"/>
              </a:lnSpc>
            </a:pPr>
            <a:br>
              <a:rPr lang="es-MX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Ecología de saberes 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s-MX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Foco urbano centrado</a:t>
            </a:r>
            <a:br>
              <a:rPr lang="es-MX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c) Desarrollo territorial endógeno</a:t>
            </a:r>
            <a:br>
              <a:rPr lang="es-MX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d) Democratización de la gobernanza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Resultado de imagen para realizar actividades">
            <a:extLst>
              <a:ext uri="{FF2B5EF4-FFF2-40B4-BE49-F238E27FC236}">
                <a16:creationId xmlns:a16="http://schemas.microsoft.com/office/drawing/2014/main" id="{1A8083FB-BB5C-463D-A5EF-49EE79F4DA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1579" y="2097563"/>
            <a:ext cx="2113559" cy="2317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7198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4AF6EC-344A-43F2-BA62-814A5EA8933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1500" y="1332442"/>
            <a:ext cx="11049000" cy="1084263"/>
          </a:xfrm>
        </p:spPr>
        <p:txBody>
          <a:bodyPr>
            <a:normAutofit/>
          </a:bodyPr>
          <a:lstStyle/>
          <a:p>
            <a:pPr algn="ctr"/>
            <a:r>
              <a:rPr lang="es-MX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Actividad pedagógica 2. Cierre reflexivo “semilla glocal”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0C4F5C-E606-4311-8DEA-F3B725D18E7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7488" y="2259012"/>
            <a:ext cx="7354887" cy="3910013"/>
          </a:xfrm>
        </p:spPr>
        <p:txBody>
          <a:bodyPr>
            <a:normAutofit/>
          </a:bodyPr>
          <a:lstStyle/>
          <a:p>
            <a:r>
              <a:rPr lang="es-MX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Objetivo:</a:t>
            </a:r>
          </a:p>
          <a:p>
            <a:pPr marL="0" indent="0">
              <a:buNone/>
            </a:pP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Invitarte a reflexionar sobre lo aprendido durante la sesión y a </a:t>
            </a:r>
            <a:r>
              <a:rPr lang="es-MX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conectar el concepto de desarrollo glocal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tu vida cotidiana, pensando en </a:t>
            </a:r>
            <a:r>
              <a:rPr lang="es-MX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acciones concretas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que puedes realizar desde lo local y que contribuyan al bienestar global.</a:t>
            </a:r>
          </a:p>
          <a:p>
            <a:pPr>
              <a:buFontTx/>
              <a:buChar char="-"/>
            </a:pPr>
            <a:r>
              <a:rPr lang="es-MX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Instrucciones:</a:t>
            </a:r>
            <a:b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Responde a la siguiente pregunta de manera breve, </a:t>
            </a:r>
            <a:r>
              <a:rPr lang="es-MX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mano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usando entre </a:t>
            </a:r>
            <a:r>
              <a:rPr lang="es-MX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 y 7 renglones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Asegúrate de escribir con claridad y coherencia.</a:t>
            </a:r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4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CAFC4EE9-89DA-41FD-83A9-B1CCCC2DC9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5891444"/>
            <a:ext cx="3070295" cy="12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EB06B835-877B-4FA6-8D74-1A98E5C409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0731" y="2701323"/>
            <a:ext cx="3227791" cy="3025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Texto&#10;&#10;El contenido generado por IA puede ser incorrecto.">
            <a:extLst>
              <a:ext uri="{FF2B5EF4-FFF2-40B4-BE49-F238E27FC236}">
                <a16:creationId xmlns:a16="http://schemas.microsoft.com/office/drawing/2014/main" id="{78EBAA69-EA29-4393-BCA2-A20A6A1B90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583" y="132470"/>
            <a:ext cx="3216166" cy="1099430"/>
          </a:xfrm>
          <a:prstGeom prst="rect">
            <a:avLst/>
          </a:prstGeom>
        </p:spPr>
      </p:pic>
      <p:pic>
        <p:nvPicPr>
          <p:cNvPr id="7" name="Imagen 6" descr="Logotipo&#10;&#10;El contenido generado por IA puede ser incorrecto.">
            <a:extLst>
              <a:ext uri="{FF2B5EF4-FFF2-40B4-BE49-F238E27FC236}">
                <a16:creationId xmlns:a16="http://schemas.microsoft.com/office/drawing/2014/main" id="{CB552B79-8545-42F5-9AE2-10E7823CE46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715" y="132470"/>
            <a:ext cx="1223877" cy="99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920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4AF6EC-344A-43F2-BA62-814A5EA8933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1500" y="1332442"/>
            <a:ext cx="11049000" cy="1084263"/>
          </a:xfrm>
        </p:spPr>
        <p:txBody>
          <a:bodyPr>
            <a:normAutofit/>
          </a:bodyPr>
          <a:lstStyle/>
          <a:p>
            <a:pPr algn="ctr"/>
            <a:r>
              <a:rPr lang="es-MX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Actividad pedagógica 2. Cierre reflexivo “semilla glocal”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0C4F5C-E606-4311-8DEA-F3B725D18E7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00062" y="2969567"/>
            <a:ext cx="6669087" cy="29434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s-MX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Pregunta de reflexión:</a:t>
            </a:r>
            <a:endParaRPr lang="es-MX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MX" sz="18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¿Qué puedo hacer, desde lo local, que tenga un impacto global?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(Puedes pensar en acciones relacionadas con tu </a:t>
            </a:r>
            <a:r>
              <a:rPr lang="es-MX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escuela, comunidad, hábitos de consumo, medio ambiente, redes sociales, cultura,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etc.)</a:t>
            </a:r>
          </a:p>
          <a:p>
            <a:r>
              <a:rPr lang="es-MX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Entregable:</a:t>
            </a:r>
            <a:b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Una hoja con tu respuesta escrita. Esta será tu </a:t>
            </a:r>
            <a:r>
              <a:rPr lang="es-MX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“semilla glocal”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una pequeña acción con gran potencial de cambio.</a:t>
            </a:r>
          </a:p>
          <a:p>
            <a:endParaRPr lang="es-MX" dirty="0"/>
          </a:p>
        </p:txBody>
      </p:sp>
      <p:pic>
        <p:nvPicPr>
          <p:cNvPr id="4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CAFC4EE9-89DA-41FD-83A9-B1CCCC2DC9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5891444"/>
            <a:ext cx="3070295" cy="12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81CA72AE-7311-438A-9527-63E52B99DD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869" y="2630716"/>
            <a:ext cx="3250545" cy="3046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n 6" descr="Texto&#10;&#10;El contenido generado por IA puede ser incorrecto.">
            <a:extLst>
              <a:ext uri="{FF2B5EF4-FFF2-40B4-BE49-F238E27FC236}">
                <a16:creationId xmlns:a16="http://schemas.microsoft.com/office/drawing/2014/main" id="{8C48179F-E20B-4F51-98D6-B1537B9A8F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583" y="132470"/>
            <a:ext cx="3216166" cy="1099430"/>
          </a:xfrm>
          <a:prstGeom prst="rect">
            <a:avLst/>
          </a:prstGeom>
        </p:spPr>
      </p:pic>
      <p:pic>
        <p:nvPicPr>
          <p:cNvPr id="8" name="Imagen 7" descr="Logotipo&#10;&#10;El contenido generado por IA puede ser incorrecto.">
            <a:extLst>
              <a:ext uri="{FF2B5EF4-FFF2-40B4-BE49-F238E27FC236}">
                <a16:creationId xmlns:a16="http://schemas.microsoft.com/office/drawing/2014/main" id="{ADE751C3-4454-4AEC-AA93-C602BC8B84F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9992" y="280224"/>
            <a:ext cx="1223877" cy="99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578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4AF6EC-344A-43F2-BA62-814A5EA8933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1500" y="1407079"/>
            <a:ext cx="3729038" cy="690440"/>
          </a:xfrm>
        </p:spPr>
        <p:txBody>
          <a:bodyPr>
            <a:normAutofit/>
          </a:bodyPr>
          <a:lstStyle/>
          <a:p>
            <a:pPr algn="ctr"/>
            <a:r>
              <a:rPr lang="es-MX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Bibliografía</a:t>
            </a:r>
            <a:r>
              <a:rPr lang="es-MX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4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CAFC4EE9-89DA-41FD-83A9-B1CCCC2DC9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5891444"/>
            <a:ext cx="3070295" cy="12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n 6" descr="Texto&#10;&#10;El contenido generado por IA puede ser incorrecto.">
            <a:extLst>
              <a:ext uri="{FF2B5EF4-FFF2-40B4-BE49-F238E27FC236}">
                <a16:creationId xmlns:a16="http://schemas.microsoft.com/office/drawing/2014/main" id="{8C48179F-E20B-4F51-98D6-B1537B9A8F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583" y="132470"/>
            <a:ext cx="3216166" cy="1099430"/>
          </a:xfrm>
          <a:prstGeom prst="rect">
            <a:avLst/>
          </a:prstGeom>
        </p:spPr>
      </p:pic>
      <p:pic>
        <p:nvPicPr>
          <p:cNvPr id="8" name="Imagen 7" descr="Logotipo&#10;&#10;El contenido generado por IA puede ser incorrecto.">
            <a:extLst>
              <a:ext uri="{FF2B5EF4-FFF2-40B4-BE49-F238E27FC236}">
                <a16:creationId xmlns:a16="http://schemas.microsoft.com/office/drawing/2014/main" id="{ADE751C3-4454-4AEC-AA93-C602BC8B84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9992" y="280224"/>
            <a:ext cx="1223877" cy="998711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57F3C0BB-54BE-4E0F-BE91-E25154E5A3EF}"/>
              </a:ext>
            </a:extLst>
          </p:cNvPr>
          <p:cNvSpPr txBox="1"/>
          <p:nvPr/>
        </p:nvSpPr>
        <p:spPr>
          <a:xfrm>
            <a:off x="233363" y="2097519"/>
            <a:ext cx="11387137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Castells, M. (1996). </a:t>
            </a:r>
            <a:r>
              <a:rPr lang="es-MX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era de la información. Economía, sociedad y cultura. Vol. 1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Alianza Editorial.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Sousa, B. (2009). </a:t>
            </a:r>
            <a:r>
              <a:rPr lang="es-MX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Una epistemología del Sur: La reinvención del conocimiento y la emancipación social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México: Siglo XXI Editores / CLACSO.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Escobar, A. (2010). </a:t>
            </a:r>
            <a:r>
              <a:rPr lang="es-MX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Territories</a:t>
            </a:r>
            <a:r>
              <a:rPr lang="es-MX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MX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es-MX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MX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Difference</a:t>
            </a:r>
            <a:r>
              <a:rPr lang="es-MX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Place, </a:t>
            </a:r>
            <a:r>
              <a:rPr lang="es-MX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Movements</a:t>
            </a:r>
            <a:r>
              <a:rPr lang="es-MX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s-MX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Life</a:t>
            </a:r>
            <a:r>
              <a:rPr lang="es-MX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Redes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Duke </a:t>
            </a:r>
            <a:r>
              <a:rPr lang="es-MX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University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MX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Press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Morin, E. (1990). </a:t>
            </a:r>
            <a:r>
              <a:rPr lang="es-MX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Introducción al pensamiento complejo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Gedisa.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Naciones Unidas. (1987). </a:t>
            </a:r>
            <a:r>
              <a:rPr lang="es-MX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Informe de la Comisión Mundial sobre Medio Ambiente y Desarrollo: Nuestro futuro común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ONU.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Programa de las Naciones Unidas para el Desarrollo (PNUD). (2003). </a:t>
            </a:r>
            <a:r>
              <a:rPr lang="es-MX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Informe sobre Desarrollo Humano Local: Hacia un desarrollo glocal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PNUD.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Robertson, R. (1995). </a:t>
            </a:r>
            <a:r>
              <a:rPr lang="es-MX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Glocalization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Time–</a:t>
            </a:r>
            <a:r>
              <a:rPr lang="es-MX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space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s-MX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homogeneity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es-MX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heterogeneity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En M. Featherstone, S. </a:t>
            </a:r>
            <a:r>
              <a:rPr lang="es-MX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Lash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&amp; R. Robertson (Eds.), </a:t>
            </a:r>
            <a:r>
              <a:rPr lang="es-MX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Global </a:t>
            </a:r>
            <a:r>
              <a:rPr lang="es-MX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Modernities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(pp. 25–44). London: SAGE.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Sen, A. (1999). </a:t>
            </a:r>
            <a:r>
              <a:rPr lang="es-MX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Development</a:t>
            </a:r>
            <a:r>
              <a:rPr lang="es-MX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as </a:t>
            </a:r>
            <a:r>
              <a:rPr lang="es-MX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Freedom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Alfred A. </a:t>
            </a:r>
            <a:r>
              <a:rPr lang="es-MX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Knopf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Swyngedouw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E. (1997). </a:t>
            </a:r>
            <a:r>
              <a:rPr lang="es-MX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Neither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global </a:t>
            </a:r>
            <a:r>
              <a:rPr lang="es-MX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nor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local: “</a:t>
            </a:r>
            <a:r>
              <a:rPr lang="es-MX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Glocalization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and </a:t>
            </a:r>
            <a:r>
              <a:rPr lang="es-MX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MX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politics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MX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MX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scale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En K. Cox (Ed.), </a:t>
            </a:r>
            <a:r>
              <a:rPr lang="es-MX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Spaces </a:t>
            </a:r>
            <a:r>
              <a:rPr lang="es-MX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es-MX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MX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Globalization</a:t>
            </a:r>
            <a:r>
              <a:rPr lang="es-MX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s-MX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Reasserting</a:t>
            </a:r>
            <a:r>
              <a:rPr lang="es-MX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MX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s-MX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MX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Power</a:t>
            </a:r>
            <a:r>
              <a:rPr lang="es-MX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MX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es-MX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MX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s-MX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Local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(pp. 137–166). Guilford </a:t>
            </a:r>
            <a:r>
              <a:rPr lang="es-MX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Press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UNESCO. (1995). </a:t>
            </a:r>
            <a:r>
              <a:rPr lang="es-MX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Nuestra diversidad creativa. Informe de la Comisión Mundial de Cultura y Desarrollo</a:t>
            </a:r>
            <a:r>
              <a:rPr lang="es-MX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UNESCO.</a:t>
            </a:r>
          </a:p>
        </p:txBody>
      </p:sp>
    </p:spTree>
    <p:extLst>
      <p:ext uri="{BB962C8B-B14F-4D97-AF65-F5344CB8AC3E}">
        <p14:creationId xmlns:p14="http://schemas.microsoft.com/office/powerpoint/2010/main" val="46265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4AF6EC-344A-43F2-BA62-814A5EA8933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00025" y="2489730"/>
            <a:ext cx="11049000" cy="1084263"/>
          </a:xfrm>
        </p:spPr>
        <p:txBody>
          <a:bodyPr>
            <a:normAutofit/>
          </a:bodyPr>
          <a:lstStyle/>
          <a:p>
            <a:pPr algn="ctr"/>
            <a:r>
              <a:rPr lang="es-MX" sz="4800" b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Derechos de uso</a:t>
            </a:r>
            <a:endParaRPr lang="es-MX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CAFC4EE9-89DA-41FD-83A9-B1CCCC2DC9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5891444"/>
            <a:ext cx="3070295" cy="12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n 6" descr="Texto&#10;&#10;El contenido generado por IA puede ser incorrecto.">
            <a:extLst>
              <a:ext uri="{FF2B5EF4-FFF2-40B4-BE49-F238E27FC236}">
                <a16:creationId xmlns:a16="http://schemas.microsoft.com/office/drawing/2014/main" id="{8C48179F-E20B-4F51-98D6-B1537B9A8F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583" y="132470"/>
            <a:ext cx="3216166" cy="1099430"/>
          </a:xfrm>
          <a:prstGeom prst="rect">
            <a:avLst/>
          </a:prstGeom>
        </p:spPr>
      </p:pic>
      <p:pic>
        <p:nvPicPr>
          <p:cNvPr id="8" name="Imagen 7" descr="Logotipo&#10;&#10;El contenido generado por IA puede ser incorrecto.">
            <a:extLst>
              <a:ext uri="{FF2B5EF4-FFF2-40B4-BE49-F238E27FC236}">
                <a16:creationId xmlns:a16="http://schemas.microsoft.com/office/drawing/2014/main" id="{ADE751C3-4454-4AEC-AA93-C602BC8B84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9992" y="280224"/>
            <a:ext cx="1223877" cy="998711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D100FEB6-C836-4479-992C-930C1A487B59}"/>
              </a:ext>
            </a:extLst>
          </p:cNvPr>
          <p:cNvSpPr txBox="1"/>
          <p:nvPr/>
        </p:nvSpPr>
        <p:spPr>
          <a:xfrm>
            <a:off x="709613" y="3908493"/>
            <a:ext cx="11049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MX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Recurso educativo digital creado por </a:t>
            </a:r>
            <a:r>
              <a:rPr lang="es-MX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Goualo</a:t>
            </a:r>
            <a:r>
              <a:rPr lang="es-MX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Lazare Flan, Universidad de Colima, 2025. Uso educativo, no comercial</a:t>
            </a:r>
            <a:r>
              <a:rPr lang="es-MX" sz="3200" dirty="0">
                <a:latin typeface="Amasis MT Pro Medium" panose="02040604050005020304" pitchFamily="18" charset="0"/>
              </a:rPr>
              <a:t>.</a:t>
            </a:r>
            <a:endParaRPr lang="es-MX" sz="3200" noProof="0" dirty="0">
              <a:latin typeface="Amasis MT Pro Medium" panose="020406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749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001DD0-567C-4BED-9B46-CB02AB9EFE4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4814" y="1187451"/>
            <a:ext cx="3900488" cy="1084262"/>
          </a:xfrm>
        </p:spPr>
        <p:txBody>
          <a:bodyPr>
            <a:normAutofit/>
          </a:bodyPr>
          <a:lstStyle/>
          <a:p>
            <a:pPr algn="ctr"/>
            <a:r>
              <a:rPr lang="es-MX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Contenido</a:t>
            </a:r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8A1D3D-7179-4619-98E3-BE0A552F644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04814" y="2464909"/>
            <a:ext cx="5938836" cy="4092575"/>
          </a:xfrm>
        </p:spPr>
        <p:txBody>
          <a:bodyPr>
            <a:normAutofit/>
          </a:bodyPr>
          <a:lstStyle/>
          <a:p>
            <a:r>
              <a:rPr lang="es-MX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Perspectivas teóricas sobre la </a:t>
            </a:r>
            <a:r>
              <a:rPr lang="es-MX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glocalización</a:t>
            </a:r>
            <a:r>
              <a:rPr lang="es-MX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desarrollo</a:t>
            </a:r>
          </a:p>
          <a:p>
            <a:r>
              <a:rPr lang="es-MX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Entendiendo el concepto de desarrollo</a:t>
            </a:r>
          </a:p>
          <a:p>
            <a:r>
              <a:rPr lang="es-MX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Entendiendo el concepto de </a:t>
            </a:r>
            <a:r>
              <a:rPr lang="es-MX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glocalización</a:t>
            </a:r>
            <a:r>
              <a:rPr lang="es-MX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s-MX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Conceptos de desarrollo y </a:t>
            </a:r>
            <a:r>
              <a:rPr lang="es-MX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glocalización</a:t>
            </a:r>
            <a:endParaRPr lang="es-MX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¨Cómo se relaciona el desarrollo  con la </a:t>
            </a:r>
            <a:r>
              <a:rPr lang="es-MX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glocalización</a:t>
            </a:r>
            <a:endParaRPr lang="es-MX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 es el desarrollo glocal </a:t>
            </a:r>
          </a:p>
          <a:p>
            <a:r>
              <a:rPr lang="es-MX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qué retos se enfrenta el desarrollo glocal”</a:t>
            </a:r>
          </a:p>
          <a:p>
            <a:r>
              <a:rPr lang="es-MX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Algunas alternativas para el desarrollo glocal</a:t>
            </a:r>
          </a:p>
          <a:p>
            <a:r>
              <a:rPr lang="es-MX" sz="1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Actividades de retroalimentación </a:t>
            </a:r>
            <a:endParaRPr lang="es-MX" sz="1600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1026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9A4CE84F-3BD4-4E81-BC18-C6E856FB5D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5891444"/>
            <a:ext cx="3070295" cy="12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El pensamiento glocal en los negocios">
            <a:hlinkClick r:id="rId3" action="ppaction://hlinkfile"/>
            <a:extLst>
              <a:ext uri="{FF2B5EF4-FFF2-40B4-BE49-F238E27FC236}">
                <a16:creationId xmlns:a16="http://schemas.microsoft.com/office/drawing/2014/main" id="{1FFBD2D2-7723-4D47-8CC0-A5F0F0F120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2737" y="2464909"/>
            <a:ext cx="5133976" cy="330041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2BD0FEA8-96DC-4922-965F-2967512D770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6097" y="168348"/>
            <a:ext cx="1347304" cy="1099430"/>
          </a:xfrm>
          <a:prstGeom prst="rect">
            <a:avLst/>
          </a:prstGeom>
        </p:spPr>
      </p:pic>
      <p:pic>
        <p:nvPicPr>
          <p:cNvPr id="7" name="Imagen 6" descr="Texto&#10;&#10;El contenido generado por IA puede ser incorrecto.">
            <a:extLst>
              <a:ext uri="{FF2B5EF4-FFF2-40B4-BE49-F238E27FC236}">
                <a16:creationId xmlns:a16="http://schemas.microsoft.com/office/drawing/2014/main" id="{EEA8A1AC-09F0-44A6-9023-5E9A032CD27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545" y="168348"/>
            <a:ext cx="3216166" cy="1099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907783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166B68-B754-40F0-B296-B37A386F749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88306" y="1765299"/>
            <a:ext cx="8386762" cy="1084263"/>
          </a:xfrm>
        </p:spPr>
        <p:txBody>
          <a:bodyPr>
            <a:normAutofit/>
          </a:bodyPr>
          <a:lstStyle/>
          <a:p>
            <a:pPr algn="ctr"/>
            <a:r>
              <a:rPr lang="es-MX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Perspectivas teóricas que ayudan a entender la </a:t>
            </a:r>
            <a:r>
              <a:rPr lang="es-MX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glocalización</a:t>
            </a:r>
            <a:r>
              <a:rPr lang="es-MX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del desarrollo</a:t>
            </a:r>
            <a:endParaRPr lang="es-MX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E2D95BFA-F24D-482A-B078-4A3BEAFEC34E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49669337"/>
              </p:ext>
            </p:extLst>
          </p:nvPr>
        </p:nvGraphicFramePr>
        <p:xfrm>
          <a:off x="671512" y="2849562"/>
          <a:ext cx="11077575" cy="3319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019223B1-08BE-4741-A5E0-C03D1F3801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5891444"/>
            <a:ext cx="3070295" cy="12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Texto&#10;&#10;El contenido generado por IA puede ser incorrecto.">
            <a:extLst>
              <a:ext uri="{FF2B5EF4-FFF2-40B4-BE49-F238E27FC236}">
                <a16:creationId xmlns:a16="http://schemas.microsoft.com/office/drawing/2014/main" id="{DA6EF577-8A95-4BDA-BF9B-E990CD30010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545" y="168348"/>
            <a:ext cx="3216166" cy="1099430"/>
          </a:xfrm>
          <a:prstGeom prst="rect">
            <a:avLst/>
          </a:prstGeom>
        </p:spPr>
      </p:pic>
      <p:pic>
        <p:nvPicPr>
          <p:cNvPr id="7" name="Imagen 6" descr="Logotipo&#10;&#10;El contenido generado por IA puede ser incorrecto.">
            <a:extLst>
              <a:ext uri="{FF2B5EF4-FFF2-40B4-BE49-F238E27FC236}">
                <a16:creationId xmlns:a16="http://schemas.microsoft.com/office/drawing/2014/main" id="{26D756D5-54A4-4806-A5E8-52683C70412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6097" y="168348"/>
            <a:ext cx="1347304" cy="1099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619404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E2D95BFA-F24D-482A-B078-4A3BEAFEC34E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891421835"/>
              </p:ext>
            </p:extLst>
          </p:nvPr>
        </p:nvGraphicFramePr>
        <p:xfrm>
          <a:off x="1014413" y="1728788"/>
          <a:ext cx="10272711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019223B1-08BE-4741-A5E0-C03D1F3801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5891444"/>
            <a:ext cx="3070295" cy="12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5A5F6F6B-68D4-49EA-9B1C-5C608C9E015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47" y="168348"/>
            <a:ext cx="1347304" cy="1099430"/>
          </a:xfrm>
          <a:prstGeom prst="rect">
            <a:avLst/>
          </a:prstGeom>
        </p:spPr>
      </p:pic>
      <p:pic>
        <p:nvPicPr>
          <p:cNvPr id="7" name="Imagen 6" descr="Texto&#10;&#10;El contenido generado por IA puede ser incorrecto.">
            <a:extLst>
              <a:ext uri="{FF2B5EF4-FFF2-40B4-BE49-F238E27FC236}">
                <a16:creationId xmlns:a16="http://schemas.microsoft.com/office/drawing/2014/main" id="{8440F7B6-DD79-49D9-AB12-C8EAFDE7C9A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545" y="168348"/>
            <a:ext cx="3216166" cy="1099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132580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52315-A7A4-4343-85DE-90318A33213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25425" y="1542623"/>
            <a:ext cx="9115425" cy="1084263"/>
          </a:xfrm>
        </p:spPr>
        <p:txBody>
          <a:bodyPr>
            <a:normAutofit/>
          </a:bodyPr>
          <a:lstStyle/>
          <a:p>
            <a:pPr algn="ctr"/>
            <a:r>
              <a:rPr lang="es-MX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Entendiendo el concepto de “desarrollo”</a:t>
            </a: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E073D3A0-33A1-42C0-B999-359EA7E046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9368806"/>
              </p:ext>
            </p:extLst>
          </p:nvPr>
        </p:nvGraphicFramePr>
        <p:xfrm>
          <a:off x="225425" y="2880108"/>
          <a:ext cx="7675562" cy="3977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51B72CEC-DF68-4309-9916-140E36F324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5891444"/>
            <a:ext cx="3070295" cy="12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 descr="desarrollo_a_la_medida_innovacion">
            <a:extLst>
              <a:ext uri="{FF2B5EF4-FFF2-40B4-BE49-F238E27FC236}">
                <a16:creationId xmlns:a16="http://schemas.microsoft.com/office/drawing/2014/main" id="{CD404A76-77B9-4E12-8668-791952F4E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3853" y="2781671"/>
            <a:ext cx="4632722" cy="29649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Texto&#10;&#10;El contenido generado por IA puede ser incorrecto.">
            <a:extLst>
              <a:ext uri="{FF2B5EF4-FFF2-40B4-BE49-F238E27FC236}">
                <a16:creationId xmlns:a16="http://schemas.microsoft.com/office/drawing/2014/main" id="{BD588BCE-7B1E-4F1A-A857-885A6604704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545" y="168348"/>
            <a:ext cx="3216166" cy="1099430"/>
          </a:xfrm>
          <a:prstGeom prst="rect">
            <a:avLst/>
          </a:prstGeom>
        </p:spPr>
      </p:pic>
      <p:pic>
        <p:nvPicPr>
          <p:cNvPr id="7" name="Imagen 6" descr="Logotipo&#10;&#10;El contenido generado por IA puede ser incorrecto.">
            <a:extLst>
              <a:ext uri="{FF2B5EF4-FFF2-40B4-BE49-F238E27FC236}">
                <a16:creationId xmlns:a16="http://schemas.microsoft.com/office/drawing/2014/main" id="{6B1C3953-871F-4287-8009-89444AE8B11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3272" y="189971"/>
            <a:ext cx="1347304" cy="1099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684809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Marcador de contenido 1">
            <a:extLst>
              <a:ext uri="{FF2B5EF4-FFF2-40B4-BE49-F238E27FC236}">
                <a16:creationId xmlns:a16="http://schemas.microsoft.com/office/drawing/2014/main" id="{80C02463-A0FD-4660-8B15-E2591F6A1C32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843161812"/>
              </p:ext>
            </p:extLst>
          </p:nvPr>
        </p:nvGraphicFramePr>
        <p:xfrm>
          <a:off x="566737" y="2105025"/>
          <a:ext cx="11058525" cy="30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ED609BCE-CB23-42F8-AD8A-65182DA90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5891444"/>
            <a:ext cx="3070295" cy="12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 descr="Logotipo&#10;&#10;El contenido generado por IA puede ser incorrecto.">
            <a:extLst>
              <a:ext uri="{FF2B5EF4-FFF2-40B4-BE49-F238E27FC236}">
                <a16:creationId xmlns:a16="http://schemas.microsoft.com/office/drawing/2014/main" id="{0802E217-A813-4A7F-9BF3-4CEC873CE88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834" y="168348"/>
            <a:ext cx="1347304" cy="1099430"/>
          </a:xfrm>
          <a:prstGeom prst="rect">
            <a:avLst/>
          </a:prstGeom>
        </p:spPr>
      </p:pic>
      <p:pic>
        <p:nvPicPr>
          <p:cNvPr id="6" name="Imagen 5" descr="Texto&#10;&#10;El contenido generado por IA puede ser incorrecto.">
            <a:extLst>
              <a:ext uri="{FF2B5EF4-FFF2-40B4-BE49-F238E27FC236}">
                <a16:creationId xmlns:a16="http://schemas.microsoft.com/office/drawing/2014/main" id="{3C0DF9E9-0C1E-4874-8B7E-778E0FB71A0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545" y="168348"/>
            <a:ext cx="3216166" cy="1099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900116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52315-A7A4-4343-85DE-90318A33213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411088"/>
            <a:ext cx="11049000" cy="1084263"/>
          </a:xfrm>
        </p:spPr>
        <p:txBody>
          <a:bodyPr>
            <a:normAutofit/>
          </a:bodyPr>
          <a:lstStyle/>
          <a:p>
            <a:pPr algn="ctr"/>
            <a:r>
              <a:rPr lang="es-MX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Entendiendo el concepto de “</a:t>
            </a:r>
            <a:r>
              <a:rPr lang="es-MX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glocalización</a:t>
            </a:r>
            <a:r>
              <a:rPr lang="es-MX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E073D3A0-33A1-42C0-B999-359EA7E046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5332237"/>
              </p:ext>
            </p:extLst>
          </p:nvPr>
        </p:nvGraphicFramePr>
        <p:xfrm>
          <a:off x="831055" y="2289212"/>
          <a:ext cx="10529888" cy="3157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7083F2E1-9E1E-431B-877B-A691969DBD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5891444"/>
            <a:ext cx="3070295" cy="12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B50E83B-4DE2-46C1-8D16-A442A9538A71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653"/>
          <a:stretch/>
        </p:blipFill>
        <p:spPr>
          <a:xfrm>
            <a:off x="4706158" y="5599280"/>
            <a:ext cx="2779683" cy="89423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6" name="Imagen 5" descr="Texto&#10;&#10;El contenido generado por IA puede ser incorrecto.">
            <a:extLst>
              <a:ext uri="{FF2B5EF4-FFF2-40B4-BE49-F238E27FC236}">
                <a16:creationId xmlns:a16="http://schemas.microsoft.com/office/drawing/2014/main" id="{A9D58CD5-DBD4-4D99-8DB4-5FC121EB6AD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545" y="168348"/>
            <a:ext cx="3216166" cy="1099430"/>
          </a:xfrm>
          <a:prstGeom prst="rect">
            <a:avLst/>
          </a:prstGeom>
        </p:spPr>
      </p:pic>
      <p:pic>
        <p:nvPicPr>
          <p:cNvPr id="8" name="Imagen 7" descr="Logotipo&#10;&#10;El contenido generado por IA puede ser incorrecto.">
            <a:extLst>
              <a:ext uri="{FF2B5EF4-FFF2-40B4-BE49-F238E27FC236}">
                <a16:creationId xmlns:a16="http://schemas.microsoft.com/office/drawing/2014/main" id="{E19A7E9A-4034-476C-95DC-9EE8AAE61C5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834" y="168348"/>
            <a:ext cx="1347304" cy="1099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37629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E263E3-E0A9-4602-A835-CB94D397407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0062" y="1929142"/>
            <a:ext cx="5700713" cy="1084263"/>
          </a:xfrm>
        </p:spPr>
        <p:txBody>
          <a:bodyPr>
            <a:normAutofit/>
          </a:bodyPr>
          <a:lstStyle/>
          <a:p>
            <a:pPr algn="ctr"/>
            <a:r>
              <a:rPr lang="es-MX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Ejemplos de “</a:t>
            </a:r>
            <a:r>
              <a:rPr lang="es-MX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glocalización</a:t>
            </a:r>
            <a:r>
              <a:rPr lang="es-MX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B8D1F378-9650-47B2-B44D-F050D9D802A3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586432857"/>
              </p:ext>
            </p:extLst>
          </p:nvPr>
        </p:nvGraphicFramePr>
        <p:xfrm>
          <a:off x="41075" y="3429000"/>
          <a:ext cx="7135813" cy="2771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Universidad de Colima | Identidad gr fica - Descargable Frase ...">
            <a:extLst>
              <a:ext uri="{FF2B5EF4-FFF2-40B4-BE49-F238E27FC236}">
                <a16:creationId xmlns:a16="http://schemas.microsoft.com/office/drawing/2014/main" id="{BED61B5E-9809-4FD2-9CEF-BEAB633257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5891444"/>
            <a:ext cx="3070295" cy="12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linkedin.com/pulse/mcdon...">
            <a:extLst>
              <a:ext uri="{FF2B5EF4-FFF2-40B4-BE49-F238E27FC236}">
                <a16:creationId xmlns:a16="http://schemas.microsoft.com/office/drawing/2014/main" id="{AC559759-02AA-41F5-B7B2-A99B413A11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027"/>
          <a:stretch/>
        </p:blipFill>
        <p:spPr bwMode="auto">
          <a:xfrm>
            <a:off x="8153002" y="2272432"/>
            <a:ext cx="3270331" cy="14819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150" name="Picture 6" descr="Make McAloo Tikki like Mc'Donald's at home !!| Aloo Tikki Burger| Simply  yummylicious ... - YouTube">
            <a:extLst>
              <a:ext uri="{FF2B5EF4-FFF2-40B4-BE49-F238E27FC236}">
                <a16:creationId xmlns:a16="http://schemas.microsoft.com/office/drawing/2014/main" id="{32DC8F19-18E7-4F15-A2BB-6F1C07EA3A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631" y="4463392"/>
            <a:ext cx="1623290" cy="9120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152" name="Picture 8" descr="Would you eat or make a McMolletes from McDonald's in Mexico? - GirlsAskGuys">
            <a:extLst>
              <a:ext uri="{FF2B5EF4-FFF2-40B4-BE49-F238E27FC236}">
                <a16:creationId xmlns:a16="http://schemas.microsoft.com/office/drawing/2014/main" id="{5CDC183C-7366-43A3-B06B-FE6530B5B6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082" y="4628569"/>
            <a:ext cx="1289360" cy="9120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Imagen 7" descr="Logotipo&#10;&#10;El contenido generado por IA puede ser incorrecto.">
            <a:extLst>
              <a:ext uri="{FF2B5EF4-FFF2-40B4-BE49-F238E27FC236}">
                <a16:creationId xmlns:a16="http://schemas.microsoft.com/office/drawing/2014/main" id="{6DAECE93-9E43-4C08-82E2-2E2DBB405DC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5698" y="168348"/>
            <a:ext cx="1347304" cy="1099430"/>
          </a:xfrm>
          <a:prstGeom prst="rect">
            <a:avLst/>
          </a:prstGeom>
        </p:spPr>
      </p:pic>
      <p:pic>
        <p:nvPicPr>
          <p:cNvPr id="9" name="Imagen 8" descr="Texto&#10;&#10;El contenido generado por IA puede ser incorrecto.">
            <a:extLst>
              <a:ext uri="{FF2B5EF4-FFF2-40B4-BE49-F238E27FC236}">
                <a16:creationId xmlns:a16="http://schemas.microsoft.com/office/drawing/2014/main" id="{005F5ABC-8BF5-4AE5-B4DA-AAF05F52D58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545" y="168348"/>
            <a:ext cx="3216166" cy="1099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830860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AlignmentVTI">
  <a:themeElements>
    <a:clrScheme name="AnalogousFromLightSeedLeftStep">
      <a:dk1>
        <a:srgbClr val="000000"/>
      </a:dk1>
      <a:lt1>
        <a:srgbClr val="FFFFFF"/>
      </a:lt1>
      <a:dk2>
        <a:srgbClr val="213B36"/>
      </a:dk2>
      <a:lt2>
        <a:srgbClr val="E8E6E2"/>
      </a:lt2>
      <a:accent1>
        <a:srgbClr val="92A4C4"/>
      </a:accent1>
      <a:accent2>
        <a:srgbClr val="7AA9B7"/>
      </a:accent2>
      <a:accent3>
        <a:srgbClr val="80A9A1"/>
      </a:accent3>
      <a:accent4>
        <a:srgbClr val="77AE8C"/>
      </a:accent4>
      <a:accent5>
        <a:srgbClr val="82AC81"/>
      </a:accent5>
      <a:accent6>
        <a:srgbClr val="8CAA74"/>
      </a:accent6>
      <a:hlink>
        <a:srgbClr val="95805A"/>
      </a:hlink>
      <a:folHlink>
        <a:srgbClr val="7F7F7F"/>
      </a:folHlink>
    </a:clrScheme>
    <a:fontScheme name="Custom 1">
      <a:majorFont>
        <a:latin typeface="Batang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ignmentVTI" id="{606D7720-FAA0-4ADC-B967-3239DA8ECA1A}" vid="{10074623-6FCC-4A3C-AAA5-58644BD8FF19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5564</TotalTime>
  <Words>1553</Words>
  <Application>Microsoft Office PowerPoint</Application>
  <PresentationFormat>Panorámica</PresentationFormat>
  <Paragraphs>114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31" baseType="lpstr">
      <vt:lpstr>Batang</vt:lpstr>
      <vt:lpstr>Amasis MT Pro Medium</vt:lpstr>
      <vt:lpstr>Arial</vt:lpstr>
      <vt:lpstr>Avenir Next LT Pro Light</vt:lpstr>
      <vt:lpstr>Calibri</vt:lpstr>
      <vt:lpstr>Times New Roman</vt:lpstr>
      <vt:lpstr>AlignmentVTI</vt:lpstr>
      <vt:lpstr>“Glocalización del desarrollo: una visión integradora para pensar global y actuar local” </vt:lpstr>
      <vt:lpstr>Objetivo general</vt:lpstr>
      <vt:lpstr>Contenido </vt:lpstr>
      <vt:lpstr>Perspectivas teóricas que ayudan a entender la glocalización del desarrollo</vt:lpstr>
      <vt:lpstr>Presentación de PowerPoint</vt:lpstr>
      <vt:lpstr>Entendiendo el concepto de “desarrollo”</vt:lpstr>
      <vt:lpstr>Presentación de PowerPoint</vt:lpstr>
      <vt:lpstr>Entendiendo el concepto de “glocalización”</vt:lpstr>
      <vt:lpstr>Ejemplos de “glocalización”</vt:lpstr>
      <vt:lpstr>Otros ejemplos de “glocalización”</vt:lpstr>
      <vt:lpstr>¿Cómo se relaciona el desarrollo con la glocalización? </vt:lpstr>
      <vt:lpstr> ¿Qué es el desarrollo glocal?</vt:lpstr>
      <vt:lpstr>¿A qué retos se enfrenta el desarrollo glocal?</vt:lpstr>
      <vt:lpstr>Presentación de PowerPoint</vt:lpstr>
      <vt:lpstr>Presentación de PowerPoint</vt:lpstr>
      <vt:lpstr>Presentación de PowerPoint</vt:lpstr>
      <vt:lpstr>Algunas alternativas para el desarrollo glocal</vt:lpstr>
      <vt:lpstr>Conclusiones </vt:lpstr>
      <vt:lpstr>Actividad pedagógica 1. Preguntas cerradas</vt:lpstr>
      <vt:lpstr>Presentación de PowerPoint</vt:lpstr>
      <vt:lpstr>Actividad pedagógica 2. Cierre reflexivo “semilla glocal”</vt:lpstr>
      <vt:lpstr>Actividad pedagógica 2. Cierre reflexivo “semilla glocal”</vt:lpstr>
      <vt:lpstr>Bibliografía </vt:lpstr>
      <vt:lpstr>Derechos de uso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recurso a la interculturalidad crítica para subsanar crisis identitarias en regiones étnica y culturalmente híbridas.  Una alternativa oportuna para África subsahariana</dc:title>
  <dc:creator>FLAN GOUALO LAZARE</dc:creator>
  <cp:lastModifiedBy>Flan</cp:lastModifiedBy>
  <cp:revision>165</cp:revision>
  <cp:lastPrinted>2022-09-29T14:48:36Z</cp:lastPrinted>
  <dcterms:created xsi:type="dcterms:W3CDTF">2022-09-14T22:03:17Z</dcterms:created>
  <dcterms:modified xsi:type="dcterms:W3CDTF">2025-10-09T23:02:34Z</dcterms:modified>
</cp:coreProperties>
</file>