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6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C33810-5727-48FE-B157-4F3E99182C3D}" v="21" dt="2025-10-11T01:23:00.910"/>
    <p1510:client id="{988E09BB-B3DD-4AC1-A740-0575364ABC3A}" v="1" dt="2025-10-11T01:12:52.1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microsoft.com/office/2016/11/relationships/changesInfo" Target="changesInfos/changesInfo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élica Yedit Prado Rebolledo" userId="c6e08d761e3b9cc5" providerId="LiveId" clId="{6C14BAE2-F4D0-493A-BD4B-5DEC8F6C020A}"/>
    <pc:docChg chg="custSel modSld">
      <pc:chgData name="Angélica Yedit Prado Rebolledo" userId="c6e08d761e3b9cc5" providerId="LiveId" clId="{6C14BAE2-F4D0-493A-BD4B-5DEC8F6C020A}" dt="2025-10-11T01:23:00.910" v="24" actId="20577"/>
      <pc:docMkLst>
        <pc:docMk/>
      </pc:docMkLst>
      <pc:sldChg chg="modSp mod">
        <pc:chgData name="Angélica Yedit Prado Rebolledo" userId="c6e08d761e3b9cc5" providerId="LiveId" clId="{6C14BAE2-F4D0-493A-BD4B-5DEC8F6C020A}" dt="2025-10-11T01:23:00.910" v="24" actId="20577"/>
        <pc:sldMkLst>
          <pc:docMk/>
          <pc:sldMk cId="1497828849" sldId="256"/>
        </pc:sldMkLst>
        <pc:spChg chg="mod">
          <ac:chgData name="Angélica Yedit Prado Rebolledo" userId="c6e08d761e3b9cc5" providerId="LiveId" clId="{6C14BAE2-F4D0-493A-BD4B-5DEC8F6C020A}" dt="2025-10-11T01:23:00.910" v="24" actId="20577"/>
          <ac:spMkLst>
            <pc:docMk/>
            <pc:sldMk cId="1497828849" sldId="256"/>
            <ac:spMk id="3" creationId="{9C2AD1F5-0E5E-4A81-37D8-AD8C359E22EE}"/>
          </ac:spMkLst>
        </pc:spChg>
      </pc:sldChg>
      <pc:sldChg chg="modSp mod">
        <pc:chgData name="Angélica Yedit Prado Rebolledo" userId="c6e08d761e3b9cc5" providerId="LiveId" clId="{6C14BAE2-F4D0-493A-BD4B-5DEC8F6C020A}" dt="2025-10-11T01:19:16.771" v="0" actId="1076"/>
        <pc:sldMkLst>
          <pc:docMk/>
          <pc:sldMk cId="131729548" sldId="257"/>
        </pc:sldMkLst>
        <pc:graphicFrameChg chg="mod">
          <ac:chgData name="Angélica Yedit Prado Rebolledo" userId="c6e08d761e3b9cc5" providerId="LiveId" clId="{6C14BAE2-F4D0-493A-BD4B-5DEC8F6C020A}" dt="2025-10-11T01:19:16.771" v="0" actId="1076"/>
          <ac:graphicFrameMkLst>
            <pc:docMk/>
            <pc:sldMk cId="131729548" sldId="257"/>
            <ac:graphicFrameMk id="4" creationId="{AC1E99A7-355A-3A53-CBFB-222257E6ACB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4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7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3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6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4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2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5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0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9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4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1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6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17.xml"/><Relationship Id="rId18" Type="http://schemas.openxmlformats.org/officeDocument/2006/relationships/slide" Target="slide19.xml"/><Relationship Id="rId26" Type="http://schemas.openxmlformats.org/officeDocument/2006/relationships/slide" Target="slide51.xml"/><Relationship Id="rId3" Type="http://schemas.openxmlformats.org/officeDocument/2006/relationships/slide" Target="slide13.xml"/><Relationship Id="rId21" Type="http://schemas.openxmlformats.org/officeDocument/2006/relationships/slide" Target="slide49.xml"/><Relationship Id="rId7" Type="http://schemas.openxmlformats.org/officeDocument/2006/relationships/slide" Target="slide5.xml"/><Relationship Id="rId12" Type="http://schemas.openxmlformats.org/officeDocument/2006/relationships/slide" Target="slide7.xml"/><Relationship Id="rId17" Type="http://schemas.openxmlformats.org/officeDocument/2006/relationships/slide" Target="slide9.xml"/><Relationship Id="rId25" Type="http://schemas.openxmlformats.org/officeDocument/2006/relationships/slide" Target="slide41.xml"/><Relationship Id="rId2" Type="http://schemas.openxmlformats.org/officeDocument/2006/relationships/slide" Target="slide3.xml"/><Relationship Id="rId16" Type="http://schemas.openxmlformats.org/officeDocument/2006/relationships/slide" Target="slide47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3.xml"/><Relationship Id="rId11" Type="http://schemas.openxmlformats.org/officeDocument/2006/relationships/slide" Target="slide45.xml"/><Relationship Id="rId24" Type="http://schemas.openxmlformats.org/officeDocument/2006/relationships/slide" Target="slide31.xml"/><Relationship Id="rId5" Type="http://schemas.openxmlformats.org/officeDocument/2006/relationships/slide" Target="slide33.xml"/><Relationship Id="rId15" Type="http://schemas.openxmlformats.org/officeDocument/2006/relationships/slide" Target="slide37.xml"/><Relationship Id="rId23" Type="http://schemas.openxmlformats.org/officeDocument/2006/relationships/slide" Target="slide21.xml"/><Relationship Id="rId10" Type="http://schemas.openxmlformats.org/officeDocument/2006/relationships/slide" Target="slide35.xml"/><Relationship Id="rId19" Type="http://schemas.openxmlformats.org/officeDocument/2006/relationships/slide" Target="slide29.xml"/><Relationship Id="rId4" Type="http://schemas.openxmlformats.org/officeDocument/2006/relationships/slide" Target="slide23.xml"/><Relationship Id="rId9" Type="http://schemas.openxmlformats.org/officeDocument/2006/relationships/slide" Target="slide25.xml"/><Relationship Id="rId14" Type="http://schemas.openxmlformats.org/officeDocument/2006/relationships/slide" Target="slide27.xml"/><Relationship Id="rId22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AF3766F-DEF3-4802-BB0D-7A18EDD9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2AD1F5-0E5E-4A81-37D8-AD8C359E2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9190" y="5380756"/>
            <a:ext cx="3366484" cy="967202"/>
          </a:xfrm>
        </p:spPr>
        <p:txBody>
          <a:bodyPr anchor="ctr">
            <a:normAutofit fontScale="47500" lnSpcReduction="20000"/>
          </a:bodyPr>
          <a:lstStyle/>
          <a:p>
            <a:pPr algn="ctr"/>
            <a:r>
              <a:rPr lang="es-MX" sz="3600" dirty="0" err="1"/>
              <a:t>Jeopardy</a:t>
            </a:r>
            <a:r>
              <a:rPr lang="es-MX" sz="3600" dirty="0"/>
              <a:t> del Estado y el Poder</a:t>
            </a:r>
          </a:p>
          <a:p>
            <a:pPr algn="ctr"/>
            <a:r>
              <a:rPr lang="es-MX" sz="3600" dirty="0"/>
              <a:t>Teoría del Estado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CC11005-BC53-5976-9587-FB0B62EF6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ABA541-C13F-453B-E990-40F1ACB089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690" b="11810"/>
          <a:stretch>
            <a:fillRect/>
          </a:stretch>
        </p:blipFill>
        <p:spPr>
          <a:xfrm>
            <a:off x="517869" y="1486070"/>
            <a:ext cx="5450641" cy="306598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0E63CDA-7880-3A1E-CD40-ACA65981A4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0441" y="1492884"/>
            <a:ext cx="5450641" cy="305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82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B5F19-EEFC-1AA2-5E1D-36377E6FA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CCCBC-427A-E773-2ABD-8DF71997C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4B3106-2B58-7B02-EA67-E83C9FF14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¿Qué es la nación?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B874CE8-BB73-ED4F-ADD6-CBCF2853526E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45682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4BC3F51-F775-7BCD-1E49-7D7823251AFC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393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1806F-8843-89F5-9143-2706487B2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E7D1D-27AC-E4BA-C904-79BA874D9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6504" y="978408"/>
            <a:ext cx="9930384" cy="841248"/>
          </a:xfrm>
        </p:spPr>
        <p:txBody>
          <a:bodyPr/>
          <a:lstStyle/>
          <a:p>
            <a:r>
              <a:rPr lang="es-MX" dirty="0"/>
              <a:t>Pista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07FDF0-3D03-9895-3C8B-8DF282801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819656"/>
            <a:ext cx="11155680" cy="3767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Es la característica principal del Estado de derecho que establece que todas las decisiones del gobierno deben estar reguladas por procedimientos descritos en la ley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0C38F138-9788-76E6-16A5-FC9A011D66A4}"/>
              </a:ext>
            </a:extLst>
          </p:cNvPr>
          <p:cNvSpPr/>
          <p:nvPr/>
        </p:nvSpPr>
        <p:spPr>
          <a:xfrm>
            <a:off x="0" y="4553711"/>
            <a:ext cx="12192000" cy="2304289"/>
          </a:xfrm>
          <a:prstGeom prst="triangle">
            <a:avLst>
              <a:gd name="adj" fmla="val 100000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E65A200-7D20-E344-E50E-068EADC04F75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5233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5E380-C02F-945F-A206-316FE076E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C3F7E-78A8-D401-1ACF-6BA163E61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1C50E8-F960-7BD7-6600-5E47C7034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 ¿Qué es la </a:t>
            </a:r>
            <a:r>
              <a:rPr lang="es-ES" sz="4400" u="sng" dirty="0"/>
              <a:t>norma jurídica </a:t>
            </a:r>
            <a:r>
              <a:rPr lang="es-ES" sz="4400" dirty="0"/>
              <a:t>como precepto fundamental que rige la conducta de los individuos?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A1FA2A9A-2FE7-6FED-71AB-969FBCFD1575}"/>
              </a:ext>
            </a:extLst>
          </p:cNvPr>
          <p:cNvSpPr/>
          <p:nvPr/>
        </p:nvSpPr>
        <p:spPr>
          <a:xfrm>
            <a:off x="0" y="4416552"/>
            <a:ext cx="12192000" cy="2441447"/>
          </a:xfrm>
          <a:prstGeom prst="triangle">
            <a:avLst>
              <a:gd name="adj" fmla="val 47032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0530DFF-5CAD-805D-BFDD-794C5550D46D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038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3C2BD-44BA-C264-D9A7-388B4BB70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2416AA-5E5E-3C07-006D-AF99E45F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F54F6A-CDC3-1D9E-2F32-FD7C47078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12264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 el período histórico en el que el Estado moderno tiene sus orígenes, aproximadamente entre los siglos XII y XV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736939B4-E161-B322-613C-7447A0BBA5F2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99625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736FC0E-8205-D422-9F71-D1388F347962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922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C6DE1-D972-9690-63C2-B524F6724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8362E-3845-02BD-5225-8FE65BCCA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12" y="880780"/>
            <a:ext cx="11155680" cy="1463040"/>
          </a:xfrm>
        </p:spPr>
        <p:txBody>
          <a:bodyPr/>
          <a:lstStyle/>
          <a:p>
            <a:r>
              <a:rPr lang="es-MX" dirty="0"/>
              <a:t>Respuesta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68ABC5-AEE5-D0CB-DBB2-149F0AEC5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el final de la Edad Media?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7127564-26F2-5679-4F45-668C55F05160}"/>
              </a:ext>
            </a:extLst>
          </p:cNvPr>
          <p:cNvSpPr/>
          <p:nvPr/>
        </p:nvSpPr>
        <p:spPr>
          <a:xfrm>
            <a:off x="0" y="4366769"/>
            <a:ext cx="12192000" cy="2491231"/>
          </a:xfrm>
          <a:prstGeom prst="triangle">
            <a:avLst>
              <a:gd name="adj" fmla="val 45682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77D790A-505C-54C5-61AB-21879935A402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14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19060-2000-5440-7525-A28D44C42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59CF93-2189-94DE-8BDC-3033814EF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2C9DC9-26B2-4C15-E69A-070BFE241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322575"/>
            <a:ext cx="11155680" cy="3767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Es la nueva clase social, caracterizada por su naturaleza de crecimiento y oportunidades, que surgió oponiéndose al carácter "agreste" del sistema feudal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4379DA15-2840-7EB3-579A-25BA1848A604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AA334AF-A4DF-F05B-6641-95E651017989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422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4225E-B73F-2195-E5FB-D5D69F346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0AFD6-7C82-1C73-04AE-696E63E49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299C8-F076-0FB0-DB70-02E75B930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 ¿Qué fue la burguesía?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0C97E82E-C5EE-8EA1-160E-F27FACCBA243}"/>
              </a:ext>
            </a:extLst>
          </p:cNvPr>
          <p:cNvSpPr/>
          <p:nvPr/>
        </p:nvSpPr>
        <p:spPr>
          <a:xfrm>
            <a:off x="0" y="4416552"/>
            <a:ext cx="12192000" cy="2441447"/>
          </a:xfrm>
          <a:prstGeom prst="triangle">
            <a:avLst>
              <a:gd name="adj" fmla="val 45682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C36F1FF-BAE9-AFA9-32EE-8BFDBB8EDEE9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3718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18E43-9897-1F22-EBE0-A88B8EBD6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E5BBB-082E-2D28-D52B-C6FEDA49A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83CA8E-878D-DD88-325E-A37A85FBA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313433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Son los monarcas que, para legitimar su poderío, se basaron en la idea de que estaban dotados del "derecho divino" para gobernar sobre sus súbditos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93778393-2F2C-BD7B-DF36-85B8DA29ADB5}"/>
              </a:ext>
            </a:extLst>
          </p:cNvPr>
          <p:cNvSpPr/>
          <p:nvPr/>
        </p:nvSpPr>
        <p:spPr>
          <a:xfrm>
            <a:off x="0" y="4544567"/>
            <a:ext cx="12192000" cy="2313433"/>
          </a:xfrm>
          <a:prstGeom prst="triangle">
            <a:avLst>
              <a:gd name="adj" fmla="val 10000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0080A3C-4A1B-54E4-B707-DBA2ADE92DC0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3247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2B81B-1C90-55D5-E9EA-FB93D11EF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EE3AFB-610E-F34B-331D-706A39107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7698E4-E6ED-9098-0D17-D45B4265C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¿Quiénes fueron los reyes renacentistas?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201AA49A-F467-360F-264A-F75F806175C9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45682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ECA9111-58C4-DAF2-5578-77348429F9B6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049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13C83-4BE9-7AB6-D500-F1E91FD94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E71AE-0882-CA93-C9B7-AFE457D92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A6EC6C-A6EE-B287-01D1-2C302ACCB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94561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 Fue la principal razón económica por la cual la Iglesia se oponía a los comerciantes antes de la Reforma religiosa, pues consideraba el pago de intereses como inmoral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1C4CB19A-5565-1314-C332-2EC4FBE2365E}"/>
              </a:ext>
            </a:extLst>
          </p:cNvPr>
          <p:cNvSpPr/>
          <p:nvPr/>
        </p:nvSpPr>
        <p:spPr>
          <a:xfrm>
            <a:off x="0" y="4663439"/>
            <a:ext cx="12192000" cy="2194561"/>
          </a:xfrm>
          <a:prstGeom prst="triangle">
            <a:avLst>
              <a:gd name="adj" fmla="val 10000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C79E8F7-18B7-9FDA-8A10-AF457EF89DF1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51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C1E99A7-355A-3A53-CBFB-222257E6A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725347"/>
              </p:ext>
            </p:extLst>
          </p:nvPr>
        </p:nvGraphicFramePr>
        <p:xfrm>
          <a:off x="142875" y="58189"/>
          <a:ext cx="11906250" cy="6741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3202904207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1063962876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840357901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2252886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46254005"/>
                    </a:ext>
                  </a:extLst>
                </a:gridCol>
              </a:tblGrid>
              <a:tr h="948484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CONCEPTOS FUNDAMENTALES DEL ESTADO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HISTORIA DEL ESTADO MODERNO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ENFOQUES SOBRE LA NATURALEZA DEL ESTADO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FORMAS Y FUNCIONES DEL ESTADO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>
                          <a:solidFill>
                            <a:schemeClr val="tx1"/>
                          </a:solidFill>
                        </a:rPr>
                        <a:t>ESTADO Y EL PODER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011906"/>
                  </a:ext>
                </a:extLst>
              </a:tr>
              <a:tr h="870141"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" action="ppaction://hlinksldjump"/>
                        </a:rPr>
                        <a:t>200</a:t>
                      </a:r>
                      <a:endParaRPr lang="es-MX" sz="4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3" action="ppaction://hlinksldjump"/>
                        </a:rPr>
                        <a:t>200</a:t>
                      </a:r>
                      <a:endParaRPr lang="es-MX" sz="4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4" action="ppaction://hlinksldjump"/>
                        </a:rPr>
                        <a:t>200</a:t>
                      </a:r>
                      <a:endParaRPr lang="es-MX" sz="4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5" action="ppaction://hlinksldjump"/>
                        </a:rPr>
                        <a:t>200</a:t>
                      </a:r>
                      <a:endParaRPr lang="es-MX" sz="4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6" action="ppaction://hlinksldjump"/>
                        </a:rPr>
                        <a:t>200</a:t>
                      </a:r>
                      <a:endParaRPr lang="es-MX" sz="4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297205"/>
                  </a:ext>
                </a:extLst>
              </a:tr>
              <a:tr h="1079250"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7" action="ppaction://hlinksldjump"/>
                        </a:rPr>
                        <a:t>400</a:t>
                      </a:r>
                      <a:endParaRPr lang="es-MX" sz="4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8" action="ppaction://hlinksldjump"/>
                        </a:rPr>
                        <a:t>400</a:t>
                      </a:r>
                      <a:endParaRPr lang="es-MX" sz="4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9" action="ppaction://hlinksldjump"/>
                        </a:rPr>
                        <a:t>400</a:t>
                      </a:r>
                      <a:endParaRPr lang="es-MX" sz="4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0" action="ppaction://hlinksldjump"/>
                        </a:rPr>
                        <a:t>400</a:t>
                      </a:r>
                      <a:endParaRPr lang="es-MX" sz="4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1" action="ppaction://hlinksldjump"/>
                        </a:rPr>
                        <a:t>400</a:t>
                      </a:r>
                      <a:endParaRPr lang="es-MX" sz="4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06256"/>
                  </a:ext>
                </a:extLst>
              </a:tr>
              <a:tr h="1079250"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2" action="ppaction://hlinksldjump"/>
                        </a:rPr>
                        <a:t>600</a:t>
                      </a:r>
                      <a:endParaRPr lang="es-MX" sz="4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3" action="ppaction://hlinksldjump"/>
                        </a:rPr>
                        <a:t>600</a:t>
                      </a:r>
                      <a:endParaRPr lang="es-MX" sz="4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4" action="ppaction://hlinksldjump"/>
                        </a:rPr>
                        <a:t>600</a:t>
                      </a:r>
                      <a:endParaRPr lang="es-MX" sz="4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5" action="ppaction://hlinksldjump"/>
                        </a:rPr>
                        <a:t>600</a:t>
                      </a:r>
                      <a:endParaRPr lang="es-MX" sz="4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6" action="ppaction://hlinksldjump"/>
                        </a:rPr>
                        <a:t>600</a:t>
                      </a:r>
                      <a:endParaRPr lang="es-MX" sz="4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420012"/>
                  </a:ext>
                </a:extLst>
              </a:tr>
              <a:tr h="1079250"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7" action="ppaction://hlinksldjump"/>
                        </a:rPr>
                        <a:t>800</a:t>
                      </a:r>
                      <a:endParaRPr lang="es-MX" sz="4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8" action="ppaction://hlinksldjump"/>
                        </a:rPr>
                        <a:t>800</a:t>
                      </a:r>
                      <a:endParaRPr lang="es-MX" sz="4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19" action="ppaction://hlinksldjump"/>
                        </a:rPr>
                        <a:t>800</a:t>
                      </a:r>
                      <a:endParaRPr lang="es-MX" sz="4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0" action="ppaction://hlinksldjump"/>
                        </a:rPr>
                        <a:t>800</a:t>
                      </a:r>
                      <a:endParaRPr lang="es-MX" sz="4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1" action="ppaction://hlinksldjump"/>
                        </a:rPr>
                        <a:t>800</a:t>
                      </a:r>
                      <a:endParaRPr lang="es-MX" sz="4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878086"/>
                  </a:ext>
                </a:extLst>
              </a:tr>
              <a:tr h="1079250"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2" action="ppaction://hlinksldjump"/>
                        </a:rPr>
                        <a:t>1000</a:t>
                      </a:r>
                      <a:endParaRPr lang="es-MX" sz="4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3" action="ppaction://hlinksldjump"/>
                        </a:rPr>
                        <a:t>1000</a:t>
                      </a:r>
                      <a:endParaRPr lang="es-MX" sz="4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4" action="ppaction://hlinksldjump"/>
                        </a:rPr>
                        <a:t>1000</a:t>
                      </a:r>
                      <a:endParaRPr lang="es-MX" sz="4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5" action="ppaction://hlinksldjump"/>
                        </a:rPr>
                        <a:t>1000</a:t>
                      </a:r>
                      <a:endParaRPr lang="es-MX" sz="4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4000" b="1" dirty="0">
                          <a:hlinkClick r:id="rId26" action="ppaction://hlinksldjump"/>
                        </a:rPr>
                        <a:t>1000</a:t>
                      </a:r>
                      <a:endParaRPr lang="es-MX" sz="40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631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29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ADC28-E671-CDDE-B4EA-5662C2A0A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5AAC9-2229-0FF7-4E34-E9DE6802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9B3428-0494-52F6-D307-321BC04ED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¿Qué era la usura?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846F4C9C-B928-154A-69BF-739C859471F5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45682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BD83DD0-E66B-5D07-7D52-AA668FA8182C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799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8FF85-081B-A50C-D594-2F84E675F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F52937-3B78-3812-EF98-C4B7E0AC5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758457-BF4C-177E-082E-441FAB761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057400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 el evento histórico de 1789 que desarrolló de manera exponencial las ideas de no tener un poder absolutista y dio paso a la división de poderes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99395885-CF43-4E39-C3F9-B7246BAC0C24}"/>
              </a:ext>
            </a:extLst>
          </p:cNvPr>
          <p:cNvSpPr/>
          <p:nvPr/>
        </p:nvSpPr>
        <p:spPr>
          <a:xfrm>
            <a:off x="0" y="4681727"/>
            <a:ext cx="12192000" cy="2176273"/>
          </a:xfrm>
          <a:prstGeom prst="triangle">
            <a:avLst>
              <a:gd name="adj" fmla="val 100000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39BB780-C4E7-4A76-8597-41CC4552F536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950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F61B1-5586-DBD8-2E9D-94FC85E8D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EC06D3-4529-C39C-6D76-87083F63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5D064D-61BD-E84A-1EAA-0C070B5F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fue la Revolución Francesa?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49489FD3-5A8D-DB47-1321-B9DFA452EB25}"/>
              </a:ext>
            </a:extLst>
          </p:cNvPr>
          <p:cNvSpPr/>
          <p:nvPr/>
        </p:nvSpPr>
        <p:spPr>
          <a:xfrm>
            <a:off x="0" y="4553711"/>
            <a:ext cx="12192000" cy="2304289"/>
          </a:xfrm>
          <a:prstGeom prst="triangle">
            <a:avLst>
              <a:gd name="adj" fmla="val 45682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95529B4-914A-09C0-70B4-A62AC7A9DFCE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7793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FA9AB-363E-C0F0-C19D-9F789F446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7BC73D-F4F8-C393-5A87-5E44BFB9B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4EA32F-130B-BFFB-6B1A-20C823E61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057400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Esta teoría dicta que los Estados actúan siempre buscando sus intereses propios con el objetivo de obtener un poderío superior al de sus similares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8D3E6A54-0AD6-CA7C-AD69-53C7D84958F3}"/>
              </a:ext>
            </a:extLst>
          </p:cNvPr>
          <p:cNvSpPr/>
          <p:nvPr/>
        </p:nvSpPr>
        <p:spPr>
          <a:xfrm>
            <a:off x="0" y="4185919"/>
            <a:ext cx="12192000" cy="2672081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33C31C3-C352-FCF7-D4CF-3B0741CD40F3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0460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E8197-6C96-93BE-A8FD-08D83654F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5AD9F8-CBF7-873C-7DC4-6250D403C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33" y="1028191"/>
            <a:ext cx="11155680" cy="1463040"/>
          </a:xfrm>
        </p:spPr>
        <p:txBody>
          <a:bodyPr/>
          <a:lstStyle/>
          <a:p>
            <a:r>
              <a:rPr lang="es-MX" dirty="0"/>
              <a:t>Respuesta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489E80-DC55-99E6-3D1B-32F0E4B6B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la Teoría Realista?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AA31C2AA-0076-0BF7-2C35-0BB31BD73E5A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710A2F3-6262-F78A-4BF9-C7D7E5854560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057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122B6-7DDE-87AC-2E9E-5CBF4460C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FE066-4BB0-8D0D-3ED0-BBDEA52CD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622768-EC24-57C2-B452-B4DF56A22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273808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Son los tres objetivos que un Estado puede tener en su política exterior, según la teoría realista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DB8411FC-456A-5C57-DD8F-627233A3722A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01A310B-7D94-6BB1-C2D9-59F8FF591B4B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868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81C2B-E136-3F5A-9766-6C99FAC5D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49E2A2-AEF4-9087-C1CC-5B81BB9C7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8924A8-E21D-0194-E26E-BB4F81C88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son mantener, incrementar y demostrar su poder?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029F9F9D-518D-BEAB-A9A6-FBF59CC840A6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67B5346-6C3B-62A3-AA62-6C8C32DB121B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148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DC970-0689-2B06-B54F-1148D3701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272940-4B74-6942-809B-38365BD9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07C6CE-127E-4D6E-E77D-D028C0EE8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057400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Esta teoría se basa en la necesidad del hombre de convivir en sociedades, lo que justifica la creación de un ente que regule este aspecto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700B376-80E0-F951-0ACB-E4DE00838E35}"/>
              </a:ext>
            </a:extLst>
          </p:cNvPr>
          <p:cNvSpPr/>
          <p:nvPr/>
        </p:nvSpPr>
        <p:spPr>
          <a:xfrm>
            <a:off x="0" y="4226559"/>
            <a:ext cx="12192000" cy="2631441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1440AC8-6306-D013-5A61-6718091493FA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7251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C39F1-8A1C-52C4-2AF8-60FBC0C8F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21B74-73A0-F923-24C3-F194A198C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880779"/>
            <a:ext cx="11155680" cy="1463040"/>
          </a:xfrm>
        </p:spPr>
        <p:txBody>
          <a:bodyPr/>
          <a:lstStyle/>
          <a:p>
            <a:r>
              <a:rPr lang="es-MX" dirty="0"/>
              <a:t>Respuesta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407810-0595-72EA-23EC-7DAB1B6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la Teoría Psicológica?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6A019BE2-5F88-85BA-1DD0-9759568AF9B6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E8FC5DE-F562-5A5D-C70C-0A4A2825E945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85741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CE3EC-955F-87A9-7517-0527F16F1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93162-082D-5DE8-1949-4CBD55DDF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8251A9-E4B3-5A1D-5D25-D60E06DA0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12264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La teoría marxista del Estado divide a la sociedad en dos elementos: la base económica y esta otra, conformada por las instituciones políticas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8D1465D0-D317-D598-44FC-F316F52D7E51}"/>
              </a:ext>
            </a:extLst>
          </p:cNvPr>
          <p:cNvSpPr/>
          <p:nvPr/>
        </p:nvSpPr>
        <p:spPr>
          <a:xfrm>
            <a:off x="0" y="4267199"/>
            <a:ext cx="12192000" cy="2590801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72457F3-6D76-AD33-B2D3-334CA54171A0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760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DE1F3-50DC-46C7-1E67-70A9786A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E9023E-ADD4-130A-3E94-84DCAA268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057400"/>
            <a:ext cx="11155680" cy="4288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Son los tres elementos indispensables </a:t>
            </a:r>
          </a:p>
          <a:p>
            <a:pPr marL="0" indent="0" algn="ctr">
              <a:buNone/>
            </a:pPr>
            <a:r>
              <a:rPr lang="es-ES" sz="4400" dirty="0"/>
              <a:t>que integran a un Estado para </a:t>
            </a:r>
          </a:p>
          <a:p>
            <a:pPr marL="0" indent="0" algn="ctr">
              <a:buNone/>
            </a:pPr>
            <a:r>
              <a:rPr lang="es-ES" sz="4400" dirty="0"/>
              <a:t>que pueda existir como tal</a:t>
            </a:r>
            <a:endParaRPr lang="es-MX" sz="4400" dirty="0"/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34CB8C2-F47E-0467-0839-DC94F416F36F}"/>
              </a:ext>
            </a:extLst>
          </p:cNvPr>
          <p:cNvSpPr/>
          <p:nvPr/>
        </p:nvSpPr>
        <p:spPr>
          <a:xfrm>
            <a:off x="515112" y="5303520"/>
            <a:ext cx="1042416" cy="1042416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55556CBA-9018-CA76-025E-EB994425F24C}"/>
              </a:ext>
            </a:extLst>
          </p:cNvPr>
          <p:cNvSpPr/>
          <p:nvPr/>
        </p:nvSpPr>
        <p:spPr>
          <a:xfrm>
            <a:off x="73151" y="4928616"/>
            <a:ext cx="12118849" cy="1952244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5339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89471-6DC9-E68F-E560-7AF9BCF7F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818ED7-B3D3-E509-3C7B-04E6AB97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7E4C9C-F7EB-0CEA-37BC-7D1A190A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¿Qué es la superestructura?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9D037622-7980-0D21-B6F7-560EEA8B74E4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2FAA12E-B7F9-1AB9-EC62-34C6F9563DCB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29308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60FBD-BC47-F6FC-7A20-CFB1C6B7A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8F195-F30B-3791-367F-B79CFA00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7EEE92-A03D-1302-1784-F60B674E7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12264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 el exponente de la teoría jurídica que considera al Estado como un punto de derecho y cuya base de pensamiento fue el ordenamiento jurídico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C8A76C75-3C5D-9D0B-8E42-2B352340B3CC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216EA21-9153-71C5-B83B-3516A2C11E5F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1221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6DCBD-8B9D-0495-2BE6-4DFAE6EC4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30E8D-5C90-EE13-8A6E-89A4AFD8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7C2F13-7A54-8776-E844-EAADF6CF1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¿Quién fue Hans Kelsen?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92DDE78-946B-80CB-B16F-9FE1D978D68F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378EFFF-7798-80A7-FB14-48B774F9F179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1344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2AF51-17F3-692A-D965-65A47FC25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BD572B-01E4-A604-F7F4-392ACAC49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2256C6-19D7-1492-D05A-A911C9550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12264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 Es el tipo de Estado donde el poder político se encuentra centralizado en una parte del territorio, pero su influencia se extiende a todo él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5B7196B-C937-E891-871E-A66A95B1A440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142202E-25DE-535E-29E0-7907874649F2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8159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6B4BD-B2C4-CD37-27C3-132A784C4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ADBF5F-AA91-9A4D-302E-BB5EDAB36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33" y="1028191"/>
            <a:ext cx="11155680" cy="1463040"/>
          </a:xfrm>
        </p:spPr>
        <p:txBody>
          <a:bodyPr/>
          <a:lstStyle/>
          <a:p>
            <a:r>
              <a:rPr lang="es-MX" dirty="0"/>
              <a:t>Respuesta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687440-EA25-617D-A962-24A083DB5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un Estado unitario?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1B32C12-1B77-2EF7-1C10-6CE166BD4EB6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2674287-13F9-829B-8AE1-E9957A592517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8062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589FE-5106-4172-A6BC-F0AA5D82E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29FE4-4A13-B4E5-5BD2-E21B183C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57936F-29D7-D081-77E1-12EFD6A9F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Sistema económico basado en la propiedad privada de los medios de producción y en la libertad de mercado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C20BC1EC-DDC9-C2E9-08E3-E7AB14567ABB}"/>
              </a:ext>
            </a:extLst>
          </p:cNvPr>
          <p:cNvSpPr/>
          <p:nvPr/>
        </p:nvSpPr>
        <p:spPr>
          <a:xfrm>
            <a:off x="0" y="4185919"/>
            <a:ext cx="12192000" cy="2672081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5F8714B-BCC7-0EC2-DD06-231292DB1CF7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7397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33B44-F43F-E31E-DE43-7FECA64F4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2AF3C-4CAC-4ECA-B16E-AE18B4B8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7ECDBF-E8FD-AB42-6306-DBA6EBA9E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el Estado capitalista?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76B027D0-1E9C-1D48-071E-3612EA19449D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4E4ED1F-CF64-60DE-2751-34DD8B3D5504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4465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EABA3-48B6-B83E-8BD2-E7C3E97E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FC365-A7FF-9821-7BBA-7C767E658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55E7E2-8BC6-6933-96E7-075E886CC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Fundador y máximo dirigente de la URSS, quien en 1922 pronunció la frase: "la libertad es un prejuicio burgués"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0E976DB-EE8F-1257-9629-81F4A8B312A8}"/>
              </a:ext>
            </a:extLst>
          </p:cNvPr>
          <p:cNvSpPr/>
          <p:nvPr/>
        </p:nvSpPr>
        <p:spPr>
          <a:xfrm>
            <a:off x="0" y="4267199"/>
            <a:ext cx="12192000" cy="2590801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ECBDF00-48C0-034C-2F01-252BB0D4B651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9227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B05C1-77E7-CE0F-6D26-89CBB13FE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7F00E-A397-5005-8277-680E4F895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0E62E8-7019-09F2-2986-A658780BE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¿Quién fue Vladimir Ilich Uliánov, "Lenin"?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DAE4725C-12CF-BF75-60B4-952438647669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1B5A7A1-DB5B-37D3-3744-9051FECD8C1A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1882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203F9-11EC-D388-4FEA-C6CEE0283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37E65-390D-E6E9-6E38-AA820A7BB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925DF3-42B1-769F-E30C-43487D719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112264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Es el sistema que combina el control del Estado en la actuación del mercado con la libre acción del mercado, como sucede en Estados Unidos, China o Europa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6673ACB-2FDB-3C2C-0CEA-EBEA14DD3063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2D8CBA6-D4D7-0835-8E22-0ADC06B7F1D5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481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8AE73-48AD-20F3-8441-23052FCA4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4A046-671B-F034-67CF-798E8048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A60AE6-BFB7-6800-C025-0CFE0C666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son el territorio, la población y el gobierno?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94237DBF-10B3-35CA-715B-1B70671A5B16}"/>
              </a:ext>
            </a:extLst>
          </p:cNvPr>
          <p:cNvSpPr/>
          <p:nvPr/>
        </p:nvSpPr>
        <p:spPr>
          <a:xfrm>
            <a:off x="0" y="4334255"/>
            <a:ext cx="12192000" cy="2523745"/>
          </a:xfrm>
          <a:prstGeom prst="triangle">
            <a:avLst>
              <a:gd name="adj" fmla="val 45682"/>
            </a:avLst>
          </a:prstGeom>
          <a:ln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682EAB-4A62-6428-88C8-7CF07C33C6C5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82128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E78FC-0BD3-3793-ED10-6967A6FC8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DDE18-ED52-6CBA-6A44-97E4094F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952019-05F1-B983-22C3-3A1C12233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 ¿Qué es una economía mixta?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8C2AD840-1ED3-41AE-BE2E-3889D75BE303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C1FB8A1-1C8C-3F06-0556-A538F839C67E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3038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B5A66-726B-75AA-B061-1BC1E22CF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E33F3-CFD5-D2C9-09E1-6964EA71B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1FC1D2-663C-3217-403B-8DA4C226B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2057400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 Son los dos tipos de costos que, según las fuentes, pueden traer como consecuencia las intervenciones del Estado en la economía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DC06508-DC36-073B-822F-3670C0594667}"/>
              </a:ext>
            </a:extLst>
          </p:cNvPr>
          <p:cNvSpPr/>
          <p:nvPr/>
        </p:nvSpPr>
        <p:spPr>
          <a:xfrm>
            <a:off x="0" y="4084319"/>
            <a:ext cx="12192000" cy="2773681"/>
          </a:xfrm>
          <a:prstGeom prst="triangle">
            <a:avLst>
              <a:gd name="adj" fmla="val 10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A5EC085-9F9D-4B7A-4EAB-D780EB32D30E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04600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D8C7E-9F60-9415-58A9-2EC642579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285E3-9D27-EEF8-9E31-A26F3A7F0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1000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860E24EA-2E9B-AB6A-F8BA-5E50096806BE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24F3A790-835A-2228-0AEE-0A5900443DDE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9B4803F-B299-1FBE-7AF0-50B95C5F36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3525" y="1748501"/>
            <a:ext cx="109093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MX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¿Qué son los costos internos y los costos externos (directos e indirectos)?</a:t>
            </a:r>
            <a:endParaRPr kumimoji="0" lang="es-MX" altLang="es-MX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4696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2A7BE-E485-D035-3F03-7EE8643DE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496B7-D1D3-6AD1-B199-4242AA8A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D53F2D-263C-5A74-9AB3-B4103258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Es el poder del Estado cuya principal función es la de aplicar las leyes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0135FDD6-D1EB-41B8-36B4-13D026DBECE3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724B44F-F64B-5FF5-D285-6B23FB817B76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0547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3BBCC-66F5-1D68-5686-16EF84008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7CEB72-6327-6478-02AC-5CA68CE0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33" y="1028191"/>
            <a:ext cx="11155680" cy="1463040"/>
          </a:xfrm>
        </p:spPr>
        <p:txBody>
          <a:bodyPr/>
          <a:lstStyle/>
          <a:p>
            <a:r>
              <a:rPr lang="es-MX" dirty="0"/>
              <a:t>Respuesta 200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555A6D-57A8-773F-63C2-3D3513EB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el Poder Judicial?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580ED8AD-2770-BF50-717A-4FEEA1278630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FE51197-77F6-2DD3-97F0-6DE0B10A2042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1060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BE3F1-27B4-ADD9-07EB-30FCB8A31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5B773-6C57-D39B-EEF7-1865FCFC5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9E8C52-BE0B-DFFA-BBCF-DF7FEBE11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Son los dos elementos que, según las fuentes, componen los órganos del Estado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03E92B7-96B7-19C4-DAA0-968EE7E458F6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FCEEA90-C6B4-7D54-FDF5-147ADB539C0A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728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EE435-4716-D137-C0A7-EF85BB585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6761A-3FDB-1199-1D41-ACA1296CF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2D691A-69C6-B8BC-DBC4-B9D9935C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son el órgano individuo y el órgano institución?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1018FEB1-4E32-CC4A-3402-AD96FC3503CE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073E65D-F415-6E5F-A2AB-D70354C00D45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220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63B90-0FD9-3B34-22E7-29AB6B473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B60A9-26B4-E1C0-88A3-025CC30F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9D5103-B5E5-EF09-3968-51BD8C066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Es el poder del Estado que ejerce la función de administrar, además de </a:t>
            </a:r>
            <a:r>
              <a:rPr lang="es-ES" sz="4400" dirty="0" err="1"/>
              <a:t>colegislar</a:t>
            </a:r>
            <a:r>
              <a:rPr lang="es-ES" sz="4400" dirty="0"/>
              <a:t>, sancionar o vetar leyes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6B1F1AC8-5095-C743-E984-8452FB9CB4E2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2F7AE50-7215-B12E-3B95-19C38010B414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9720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3EE08-1430-5E56-89CB-9DAAABC82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8582AC-3467-878E-2058-5E5FC8A4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12" y="880779"/>
            <a:ext cx="11155680" cy="1463040"/>
          </a:xfrm>
        </p:spPr>
        <p:txBody>
          <a:bodyPr/>
          <a:lstStyle/>
          <a:p>
            <a:r>
              <a:rPr lang="es-MX" dirty="0"/>
              <a:t>Respuesta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56F697-54A0-F21C-CDCB-4FF1679A7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el Poder Ejecutivo?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BECD983-3A9B-483B-F151-BC7C2FB40617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89FA1BA-3E99-12A6-D881-C01A59A63B54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84024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3B317-E057-BE1D-B67B-16BE6E420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814DA-F4D6-467F-E053-E2740EACD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BCF280-2697-903A-F217-DA4048D83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Son las cuatro etapas del proceso de creación de normas a través de las cuales el poder legislativo cumple su función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19C55CD-1A71-46CD-63A4-42B3CAB35C24}"/>
              </a:ext>
            </a:extLst>
          </p:cNvPr>
          <p:cNvSpPr/>
          <p:nvPr/>
        </p:nvSpPr>
        <p:spPr>
          <a:xfrm>
            <a:off x="0" y="4197927"/>
            <a:ext cx="12192000" cy="2660074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5800B0F-6BF8-BE47-859E-2AC2615A2D13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979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08925-9CCD-5140-5EFA-6604A75EB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2140BC-B5DA-7C65-067E-28BABB4B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938449-D68D-7B10-E5A6-54925DD46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Es el nombre que recibía la organización política en la Antigua Grecia, entre los años 480 a 404 a.C.</a:t>
            </a:r>
            <a:endParaRPr lang="es-MX" sz="4400" dirty="0"/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B3E21F0-5FB4-370E-5CC3-81A08203F8AB}"/>
              </a:ext>
            </a:extLst>
          </p:cNvPr>
          <p:cNvSpPr/>
          <p:nvPr/>
        </p:nvSpPr>
        <p:spPr>
          <a:xfrm>
            <a:off x="278107" y="5202936"/>
            <a:ext cx="1042416" cy="1042416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4E161A93-FF62-05DA-FDC9-BD947158A75F}"/>
              </a:ext>
            </a:extLst>
          </p:cNvPr>
          <p:cNvSpPr/>
          <p:nvPr/>
        </p:nvSpPr>
        <p:spPr>
          <a:xfrm>
            <a:off x="0" y="4416552"/>
            <a:ext cx="12115800" cy="2441447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77462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A48B8-6B95-07C6-28DF-AAD969392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547DB-CD7D-1C70-D9D1-2D9C2E7F7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747223"/>
            <a:ext cx="11155680" cy="1463040"/>
          </a:xfrm>
        </p:spPr>
        <p:txBody>
          <a:bodyPr/>
          <a:lstStyle/>
          <a:p>
            <a:r>
              <a:rPr lang="es-MX" dirty="0"/>
              <a:t>Respuesta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884F13-81F9-F3C1-A540-049EA7F85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son la iniciativa, la discusión, la sanción y la promulgación?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A6A6BA5D-438E-ECB6-C890-44E100CEE050}"/>
              </a:ext>
            </a:extLst>
          </p:cNvPr>
          <p:cNvSpPr/>
          <p:nvPr/>
        </p:nvSpPr>
        <p:spPr>
          <a:xfrm>
            <a:off x="0" y="4135582"/>
            <a:ext cx="12192000" cy="2888674"/>
          </a:xfrm>
          <a:prstGeom prst="triangle">
            <a:avLst>
              <a:gd name="adj" fmla="val 4568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D9CFE38-B9C3-2E3F-F9A6-117ACEEDE4FD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89571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2840B-9388-0912-5E7D-375EFE28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934C79-38A3-A021-23C1-1EB079A68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A6EEA5-4040-8805-6B4A-80B70EF3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1976767"/>
            <a:ext cx="11155680" cy="3767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4400" dirty="0"/>
              <a:t> Técnicas como el populismo, el terrorismo, el clientelismo y la desinformación son utilizadas para realizar esta acción en sistemas autoritarios y totalitarios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993503F4-2D40-B597-32F8-1110DF6DFCF6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DDC6B96-B548-2646-4C17-ADAE3BF26E03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5063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E3ADE-7CE0-227F-19B2-9D6505585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36487F-807B-B059-3FFB-3A954CED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1000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F83BDB-0C68-D202-9A57-88D985F9E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 ¿Qué es el control político?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3236A001-F01D-29A4-DDFC-6C329C6DA3BA}"/>
              </a:ext>
            </a:extLst>
          </p:cNvPr>
          <p:cNvSpPr/>
          <p:nvPr/>
        </p:nvSpPr>
        <p:spPr>
          <a:xfrm>
            <a:off x="0" y="3759201"/>
            <a:ext cx="12192000" cy="3098800"/>
          </a:xfrm>
          <a:prstGeom prst="triangle">
            <a:avLst>
              <a:gd name="adj" fmla="val 45682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2AE5550-747E-98EB-A70F-A7024EE14C59}"/>
              </a:ext>
            </a:extLst>
          </p:cNvPr>
          <p:cNvSpPr/>
          <p:nvPr/>
        </p:nvSpPr>
        <p:spPr>
          <a:xfrm>
            <a:off x="5126182" y="478739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994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AAB2E-2859-459A-E177-0E1D03BB8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FD7B7-1FEC-F2B3-BC8F-9B0AED91D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400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68B73F-2B37-9546-D988-A44E13F02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¿Qué es la Polis o Ciudad-Estado?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1E49705E-87EC-7422-9BF9-5B4ADECAA68B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45682"/>
            </a:avLst>
          </a:prstGeom>
          <a:ln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F320C2B-97C3-6473-AFE7-BF234BB06C5A}"/>
              </a:ext>
            </a:extLst>
          </p:cNvPr>
          <p:cNvSpPr/>
          <p:nvPr/>
        </p:nvSpPr>
        <p:spPr>
          <a:xfrm>
            <a:off x="5135418" y="4759684"/>
            <a:ext cx="1042416" cy="1042416"/>
          </a:xfrm>
          <a:prstGeom prst="actionButtonHom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131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4109D-A792-B785-1A90-C8A4B1F2A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04A9CC-6B07-4EE0-07B5-B3FE719BE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0A355D-08F1-2FD3-9247-742194217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/>
              <a:t>Así se le conoce al conjunto de órganos estatales que conforman el poder público y que se relacionan con el poder legislativo y el judicial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7177F80A-98B1-1A00-347B-4FD139041176}"/>
              </a:ext>
            </a:extLst>
          </p:cNvPr>
          <p:cNvSpPr/>
          <p:nvPr/>
        </p:nvSpPr>
        <p:spPr>
          <a:xfrm>
            <a:off x="0" y="4754879"/>
            <a:ext cx="12192000" cy="2103121"/>
          </a:xfrm>
          <a:prstGeom prst="triangle">
            <a:avLst>
              <a:gd name="adj" fmla="val 100000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F32E50F-D142-6BC3-C50A-19938D79EB88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8530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85C32-F93F-FF3F-28A0-C14265854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3175B-DB07-6F85-8309-BCC114F8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Respuesta 600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202417-3A2E-04E9-CD3A-5649B54FE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2124364"/>
            <a:ext cx="11155680" cy="4221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400" dirty="0"/>
              <a:t>¿Qué es el gobierno?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F6592E78-F842-CE81-914B-0A95AAF42585}"/>
              </a:ext>
            </a:extLst>
          </p:cNvPr>
          <p:cNvSpPr/>
          <p:nvPr/>
        </p:nvSpPr>
        <p:spPr>
          <a:xfrm>
            <a:off x="0" y="4160519"/>
            <a:ext cx="12192000" cy="2697481"/>
          </a:xfrm>
          <a:prstGeom prst="triangle">
            <a:avLst>
              <a:gd name="adj" fmla="val 49282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Botón de acción: ir a inicio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095BB7E1-A4FF-4FD4-4E20-D6A4F8E14900}"/>
              </a:ext>
            </a:extLst>
          </p:cNvPr>
          <p:cNvSpPr/>
          <p:nvPr/>
        </p:nvSpPr>
        <p:spPr>
          <a:xfrm>
            <a:off x="5491942" y="4477603"/>
            <a:ext cx="1042416" cy="1042416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054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9912F-BD94-F0CE-CB25-0036CE27F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3ADCB-9CF5-B2E1-A9B4-28EDFF80A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Pista 800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2BE2A8-163F-A21A-13B5-13ACC8EA8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2" y="2276856"/>
            <a:ext cx="11155680" cy="3767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0" i="0" dirty="0">
                <a:solidFill>
                  <a:srgbClr val="131314"/>
                </a:solidFill>
                <a:effectLst/>
                <a:latin typeface="Google Sans Text"/>
              </a:rPr>
              <a:t>Según el criterio alemán, es el concepto que une a los integrantes de una población por lazos estáticos e inflexibles como la raza, la sangre o la lengua</a:t>
            </a:r>
            <a:endParaRPr lang="es-MX" sz="4400" dirty="0"/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AA92F444-200C-E8FD-D281-A778A801567F}"/>
              </a:ext>
            </a:extLst>
          </p:cNvPr>
          <p:cNvSpPr/>
          <p:nvPr/>
        </p:nvSpPr>
        <p:spPr>
          <a:xfrm>
            <a:off x="0" y="4416553"/>
            <a:ext cx="12192000" cy="2441448"/>
          </a:xfrm>
          <a:prstGeom prst="triangle">
            <a:avLst>
              <a:gd name="adj" fmla="val 100000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Botón de acción: ir hacia delante o siguient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CC14A5B-B94A-F196-1074-D211ED5D8E7F}"/>
              </a:ext>
            </a:extLst>
          </p:cNvPr>
          <p:cNvSpPr/>
          <p:nvPr/>
        </p:nvSpPr>
        <p:spPr>
          <a:xfrm>
            <a:off x="10437091" y="5303520"/>
            <a:ext cx="1042416" cy="1042416"/>
          </a:xfrm>
          <a:prstGeom prst="actionButtonForwardNex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737685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963</Words>
  <Application>Microsoft Office PowerPoint</Application>
  <PresentationFormat>Panorámica</PresentationFormat>
  <Paragraphs>134</Paragraphs>
  <Slides>52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6" baseType="lpstr">
      <vt:lpstr>Arial</vt:lpstr>
      <vt:lpstr>Bierstadt</vt:lpstr>
      <vt:lpstr>Google Sans Text</vt:lpstr>
      <vt:lpstr>GestaltVTI</vt:lpstr>
      <vt:lpstr>Presentación de PowerPoint</vt:lpstr>
      <vt:lpstr>Presentación de PowerPoint</vt:lpstr>
      <vt:lpstr>Pista 200</vt:lpstr>
      <vt:lpstr>Respuesta 200</vt:lpstr>
      <vt:lpstr>Pista 400</vt:lpstr>
      <vt:lpstr>Respuesta 400</vt:lpstr>
      <vt:lpstr>Pista 600</vt:lpstr>
      <vt:lpstr>Respuesta 600</vt:lpstr>
      <vt:lpstr>Pista 800</vt:lpstr>
      <vt:lpstr>Respuesta 800</vt:lpstr>
      <vt:lpstr>Pista 1000</vt:lpstr>
      <vt:lpstr>Respuesta 1000</vt:lpstr>
      <vt:lpstr>Pista 200</vt:lpstr>
      <vt:lpstr>Respuesta 200</vt:lpstr>
      <vt:lpstr>Pista 400</vt:lpstr>
      <vt:lpstr>Respuesta 400</vt:lpstr>
      <vt:lpstr>Pista 600</vt:lpstr>
      <vt:lpstr>Respuesta 600</vt:lpstr>
      <vt:lpstr>Pista 800</vt:lpstr>
      <vt:lpstr>Respuesta 800</vt:lpstr>
      <vt:lpstr>Pista 1000</vt:lpstr>
      <vt:lpstr>Respuesta 1000</vt:lpstr>
      <vt:lpstr>Pista 200</vt:lpstr>
      <vt:lpstr>Respuesta 200</vt:lpstr>
      <vt:lpstr>Pista 400</vt:lpstr>
      <vt:lpstr>Respuesta 400</vt:lpstr>
      <vt:lpstr>Pista 600</vt:lpstr>
      <vt:lpstr>Respuesta 600</vt:lpstr>
      <vt:lpstr>Pista 800</vt:lpstr>
      <vt:lpstr>Respuesta 800</vt:lpstr>
      <vt:lpstr>Pista 1000</vt:lpstr>
      <vt:lpstr>Respuesta 1000</vt:lpstr>
      <vt:lpstr>Pista 200</vt:lpstr>
      <vt:lpstr>Respuesta 200</vt:lpstr>
      <vt:lpstr>Pista 400</vt:lpstr>
      <vt:lpstr>Respuesta 400</vt:lpstr>
      <vt:lpstr>Pista 600</vt:lpstr>
      <vt:lpstr>Respuesta 600</vt:lpstr>
      <vt:lpstr>Pista 800</vt:lpstr>
      <vt:lpstr>Respuesta 800</vt:lpstr>
      <vt:lpstr>Pista 1000</vt:lpstr>
      <vt:lpstr>Respuesta 1000</vt:lpstr>
      <vt:lpstr>Pista 200</vt:lpstr>
      <vt:lpstr>Respuesta 200</vt:lpstr>
      <vt:lpstr>Pista 400</vt:lpstr>
      <vt:lpstr>Respuesta 400</vt:lpstr>
      <vt:lpstr>Pista 600</vt:lpstr>
      <vt:lpstr>Respuesta 600</vt:lpstr>
      <vt:lpstr>Pista 800</vt:lpstr>
      <vt:lpstr>Respuesta 800</vt:lpstr>
      <vt:lpstr>Pista 1000</vt:lpstr>
      <vt:lpstr>Respuesta 1000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Angélica Yedit Prado Rebolledo</dc:creator>
  <cp:lastModifiedBy>Angélica Yedit Prado Rebolledo</cp:lastModifiedBy>
  <cp:revision>3</cp:revision>
  <dcterms:created xsi:type="dcterms:W3CDTF">2025-09-11T01:06:28Z</dcterms:created>
  <dcterms:modified xsi:type="dcterms:W3CDTF">2025-10-11T01:23:03Z</dcterms:modified>
</cp:coreProperties>
</file>