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League Spartan" charset="1" panose="00000800000000000000"/>
      <p:regular r:id="rId16"/>
    </p:embeddedFont>
    <p:embeddedFont>
      <p:font typeface="Montserrat Italics" charset="1" panose="00000500000000000000"/>
      <p:regular r:id="rId17"/>
    </p:embeddedFont>
    <p:embeddedFont>
      <p:font typeface="Montserrat" charset="1" panose="00000500000000000000"/>
      <p:regular r:id="rId18"/>
    </p:embeddedFont>
    <p:embeddedFont>
      <p:font typeface="Montserrat Medium" charset="1" panose="00000600000000000000"/>
      <p:regular r:id="rId19"/>
    </p:embeddedFont>
    <p:embeddedFont>
      <p:font typeface="Montserrat Bold" charset="1" panose="000008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https://noeliagorod.com/2024/05/24/la-influencia-de-la-inteligencia-artificial-en-los-adolescentes-oportunidades-y-desafios/" TargetMode="External" Type="http://schemas.openxmlformats.org/officeDocument/2006/relationships/hyperlink"/><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https://www.ibm.com/mx-es/think/topics/history-of-artificial-intelligence" TargetMode="External" Type="http://schemas.openxmlformats.org/officeDocument/2006/relationships/hyperlink"/><Relationship Id="rId6" Target="https://www.nationalgeographicla.com/ciencia/2023/02/que-es-la-inteligencia-artificial" TargetMode="External" Type="http://schemas.openxmlformats.org/officeDocument/2006/relationships/hyperlink"/><Relationship Id="rId7" Target="https://esden.es/noticias/que-ventajas-tiene-inteligencia-artificial/" TargetMode="External" Type="http://schemas.openxmlformats.org/officeDocument/2006/relationships/hyperlink"/><Relationship Id="rId8" Target="https://emprendedores.es/gestion/sectores-impacto-inteligencia-artificial/" TargetMode="External" Type="http://schemas.openxmlformats.org/officeDocument/2006/relationships/hyperlink"/><Relationship Id="rId9" Target="https://guiaalfa.com/inteligencia-artificial-en-robotica-usos-ejemplos-y-retos/"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6805" t="-18304" r="0" b="-6288"/>
            </a:stretch>
          </a:blipFill>
        </p:spPr>
      </p:sp>
      <p:sp>
        <p:nvSpPr>
          <p:cNvPr name="Freeform 3" id="3"/>
          <p:cNvSpPr/>
          <p:nvPr/>
        </p:nvSpPr>
        <p:spPr>
          <a:xfrm flipH="false" flipV="false" rot="0">
            <a:off x="1348383" y="1256948"/>
            <a:ext cx="14856501" cy="8895330"/>
          </a:xfrm>
          <a:custGeom>
            <a:avLst/>
            <a:gdLst/>
            <a:ahLst/>
            <a:cxnLst/>
            <a:rect r="r" b="b" t="t" l="l"/>
            <a:pathLst>
              <a:path h="8895330" w="14856501">
                <a:moveTo>
                  <a:pt x="0" y="0"/>
                </a:moveTo>
                <a:lnTo>
                  <a:pt x="14856501" y="0"/>
                </a:lnTo>
                <a:lnTo>
                  <a:pt x="14856501" y="8895330"/>
                </a:lnTo>
                <a:lnTo>
                  <a:pt x="0" y="8895330"/>
                </a:lnTo>
                <a:lnTo>
                  <a:pt x="0" y="0"/>
                </a:lnTo>
                <a:close/>
              </a:path>
            </a:pathLst>
          </a:custGeom>
          <a:blipFill>
            <a:blip r:embed="rId3">
              <a:alphaModFix amt="85000"/>
            </a:blip>
            <a:stretch>
              <a:fillRect l="0" t="0" r="0" b="0"/>
            </a:stretch>
          </a:blipFill>
        </p:spPr>
      </p:sp>
      <p:sp>
        <p:nvSpPr>
          <p:cNvPr name="Freeform 4" id="4"/>
          <p:cNvSpPr/>
          <p:nvPr/>
        </p:nvSpPr>
        <p:spPr>
          <a:xfrm flipH="false" flipV="false" rot="0">
            <a:off x="0" y="0"/>
            <a:ext cx="3124747" cy="3062252"/>
          </a:xfrm>
          <a:custGeom>
            <a:avLst/>
            <a:gdLst/>
            <a:ahLst/>
            <a:cxnLst/>
            <a:rect r="r" b="b" t="t" l="l"/>
            <a:pathLst>
              <a:path h="3062252" w="3124747">
                <a:moveTo>
                  <a:pt x="0" y="0"/>
                </a:moveTo>
                <a:lnTo>
                  <a:pt x="3124747" y="0"/>
                </a:lnTo>
                <a:lnTo>
                  <a:pt x="3124747" y="3062252"/>
                </a:lnTo>
                <a:lnTo>
                  <a:pt x="0" y="3062252"/>
                </a:lnTo>
                <a:lnTo>
                  <a:pt x="0" y="0"/>
                </a:lnTo>
                <a:close/>
              </a:path>
            </a:pathLst>
          </a:custGeom>
          <a:blipFill>
            <a:blip r:embed="rId4"/>
            <a:stretch>
              <a:fillRect l="0" t="0" r="0" b="0"/>
            </a:stretch>
          </a:blipFill>
        </p:spPr>
      </p:sp>
      <p:sp>
        <p:nvSpPr>
          <p:cNvPr name="TextBox 5" id="5"/>
          <p:cNvSpPr txBox="true"/>
          <p:nvPr/>
        </p:nvSpPr>
        <p:spPr>
          <a:xfrm rot="0">
            <a:off x="2555677" y="3499077"/>
            <a:ext cx="13176647" cy="3151527"/>
          </a:xfrm>
          <a:prstGeom prst="rect">
            <a:avLst/>
          </a:prstGeom>
        </p:spPr>
        <p:txBody>
          <a:bodyPr anchor="t" rtlCol="false" tIns="0" lIns="0" bIns="0" rIns="0">
            <a:spAutoFit/>
          </a:bodyPr>
          <a:lstStyle/>
          <a:p>
            <a:pPr algn="ctr">
              <a:lnSpc>
                <a:spcPts val="12422"/>
              </a:lnSpc>
            </a:pPr>
            <a:r>
              <a:rPr lang="en-US" b="true" sz="10438">
                <a:solidFill>
                  <a:srgbClr val="FFFFFF"/>
                </a:solidFill>
                <a:latin typeface="League Spartan"/>
                <a:ea typeface="League Spartan"/>
                <a:cs typeface="League Spartan"/>
                <a:sym typeface="League Spartan"/>
              </a:rPr>
              <a:t>INTELIGENCIA ARTIFICIAL</a:t>
            </a:r>
          </a:p>
        </p:txBody>
      </p:sp>
      <p:sp>
        <p:nvSpPr>
          <p:cNvPr name="TextBox 6" id="6"/>
          <p:cNvSpPr txBox="true"/>
          <p:nvPr/>
        </p:nvSpPr>
        <p:spPr>
          <a:xfrm rot="0">
            <a:off x="4166624" y="2542281"/>
            <a:ext cx="9954751" cy="468380"/>
          </a:xfrm>
          <a:prstGeom prst="rect">
            <a:avLst/>
          </a:prstGeom>
        </p:spPr>
        <p:txBody>
          <a:bodyPr anchor="t" rtlCol="false" tIns="0" lIns="0" bIns="0" rIns="0">
            <a:spAutoFit/>
          </a:bodyPr>
          <a:lstStyle/>
          <a:p>
            <a:pPr algn="ctr">
              <a:lnSpc>
                <a:spcPts val="3748"/>
              </a:lnSpc>
            </a:pPr>
            <a:r>
              <a:rPr lang="en-US" sz="3072" i="true">
                <a:solidFill>
                  <a:srgbClr val="FFFFFF"/>
                </a:solidFill>
                <a:latin typeface="Montserrat Italics"/>
                <a:ea typeface="Montserrat Italics"/>
                <a:cs typeface="Montserrat Italics"/>
                <a:sym typeface="Montserrat Italics"/>
              </a:rPr>
              <a:t>TRABAJO DE INVESTIGACIÓN </a:t>
            </a:r>
          </a:p>
        </p:txBody>
      </p:sp>
      <p:sp>
        <p:nvSpPr>
          <p:cNvPr name="TextBox 7" id="7"/>
          <p:cNvSpPr txBox="true"/>
          <p:nvPr/>
        </p:nvSpPr>
        <p:spPr>
          <a:xfrm rot="0">
            <a:off x="6771578" y="7151332"/>
            <a:ext cx="4744845" cy="1162661"/>
          </a:xfrm>
          <a:prstGeom prst="rect">
            <a:avLst/>
          </a:prstGeom>
        </p:spPr>
        <p:txBody>
          <a:bodyPr anchor="t" rtlCol="false" tIns="0" lIns="0" bIns="0" rIns="0">
            <a:spAutoFit/>
          </a:bodyPr>
          <a:lstStyle/>
          <a:p>
            <a:pPr algn="ctr">
              <a:lnSpc>
                <a:spcPts val="4647"/>
              </a:lnSpc>
            </a:pPr>
            <a:r>
              <a:rPr lang="en-US" sz="3938">
                <a:solidFill>
                  <a:srgbClr val="FFFFFF"/>
                </a:solidFill>
                <a:latin typeface="Montserrat"/>
                <a:ea typeface="Montserrat"/>
                <a:cs typeface="Montserrat"/>
                <a:sym typeface="Montserrat"/>
              </a:rPr>
              <a:t>Oswaldo Israel Macias Huerta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182304" cy="3784533"/>
          </a:xfrm>
          <a:custGeom>
            <a:avLst/>
            <a:gdLst/>
            <a:ahLst/>
            <a:cxnLst/>
            <a:rect r="r" b="b" t="t" l="l"/>
            <a:pathLst>
              <a:path h="3784533" w="3182304">
                <a:moveTo>
                  <a:pt x="0" y="0"/>
                </a:moveTo>
                <a:lnTo>
                  <a:pt x="3182304" y="0"/>
                </a:lnTo>
                <a:lnTo>
                  <a:pt x="3182304" y="3784533"/>
                </a:lnTo>
                <a:lnTo>
                  <a:pt x="0" y="37845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836399" y="5767921"/>
            <a:ext cx="2451601" cy="4519079"/>
          </a:xfrm>
          <a:custGeom>
            <a:avLst/>
            <a:gdLst/>
            <a:ahLst/>
            <a:cxnLst/>
            <a:rect r="r" b="b" t="t" l="l"/>
            <a:pathLst>
              <a:path h="4519079" w="2451601">
                <a:moveTo>
                  <a:pt x="0" y="0"/>
                </a:moveTo>
                <a:lnTo>
                  <a:pt x="2451601" y="0"/>
                </a:lnTo>
                <a:lnTo>
                  <a:pt x="2451601" y="4519079"/>
                </a:lnTo>
                <a:lnTo>
                  <a:pt x="0" y="4519079"/>
                </a:lnTo>
                <a:lnTo>
                  <a:pt x="0" y="0"/>
                </a:lnTo>
                <a:close/>
              </a:path>
            </a:pathLst>
          </a:custGeom>
          <a:blipFill>
            <a:blip r:embed="rId4"/>
            <a:stretch>
              <a:fillRect l="0" t="0" r="0" b="0"/>
            </a:stretch>
          </a:blipFill>
        </p:spPr>
      </p:sp>
      <p:sp>
        <p:nvSpPr>
          <p:cNvPr name="TextBox 4" id="4"/>
          <p:cNvSpPr txBox="true"/>
          <p:nvPr/>
        </p:nvSpPr>
        <p:spPr>
          <a:xfrm rot="0">
            <a:off x="4653152" y="1695169"/>
            <a:ext cx="9286496" cy="1025337"/>
          </a:xfrm>
          <a:prstGeom prst="rect">
            <a:avLst/>
          </a:prstGeom>
        </p:spPr>
        <p:txBody>
          <a:bodyPr anchor="t" rtlCol="false" tIns="0" lIns="0" bIns="0" rIns="0">
            <a:spAutoFit/>
          </a:bodyPr>
          <a:lstStyle/>
          <a:p>
            <a:pPr algn="ctr">
              <a:lnSpc>
                <a:spcPts val="7992"/>
              </a:lnSpc>
            </a:pPr>
            <a:r>
              <a:rPr lang="en-US" sz="7200">
                <a:solidFill>
                  <a:srgbClr val="F4F8FF"/>
                </a:solidFill>
                <a:latin typeface="League Spartan"/>
                <a:ea typeface="League Spartan"/>
                <a:cs typeface="League Spartan"/>
                <a:sym typeface="League Spartan"/>
              </a:rPr>
              <a:t>REFERENCIAS</a:t>
            </a:r>
          </a:p>
        </p:txBody>
      </p:sp>
      <p:sp>
        <p:nvSpPr>
          <p:cNvPr name="TextBox 5" id="5"/>
          <p:cNvSpPr txBox="true"/>
          <p:nvPr/>
        </p:nvSpPr>
        <p:spPr>
          <a:xfrm rot="0">
            <a:off x="3187972" y="2828299"/>
            <a:ext cx="12216856" cy="4707751"/>
          </a:xfrm>
          <a:prstGeom prst="rect">
            <a:avLst/>
          </a:prstGeom>
        </p:spPr>
        <p:txBody>
          <a:bodyPr anchor="t" rtlCol="false" tIns="0" lIns="0" bIns="0" rIns="0">
            <a:spAutoFit/>
          </a:bodyPr>
          <a:lstStyle/>
          <a:p>
            <a:pPr algn="just" marL="388620" indent="-194310" lvl="1">
              <a:lnSpc>
                <a:spcPts val="2520"/>
              </a:lnSpc>
              <a:buFont typeface="Arial"/>
              <a:buChar char="•"/>
            </a:pPr>
            <a:r>
              <a:rPr lang="en-US" b="true" sz="1800">
                <a:solidFill>
                  <a:srgbClr val="F4F8FF"/>
                </a:solidFill>
                <a:latin typeface="Montserrat Bold"/>
                <a:ea typeface="Montserrat Bold"/>
                <a:cs typeface="Montserrat Bold"/>
                <a:sym typeface="Montserrat Bold"/>
              </a:rPr>
              <a:t>Mucci, T. (2026, enero 15). La historia de la inteligencia artificial. IBM. </a:t>
            </a:r>
            <a:r>
              <a:rPr lang="en-US" b="true" sz="1800" u="sng">
                <a:solidFill>
                  <a:srgbClr val="F4F8FF"/>
                </a:solidFill>
                <a:latin typeface="Montserrat Bold"/>
                <a:ea typeface="Montserrat Bold"/>
                <a:cs typeface="Montserrat Bold"/>
                <a:sym typeface="Montserrat Bold"/>
                <a:hlinkClick r:id="rId5" tooltip="https://www.ibm.com/mx-es/think/topics/history-of-artificial-intelligence"/>
              </a:rPr>
              <a:t>https://www.ibm.com/mx-es/think/topics/history-of-artificial-intelligence</a:t>
            </a:r>
          </a:p>
          <a:p>
            <a:pPr algn="just" marL="388620" indent="-194310" lvl="1">
              <a:lnSpc>
                <a:spcPts val="2520"/>
              </a:lnSpc>
              <a:buFont typeface="Arial"/>
              <a:buChar char="•"/>
            </a:pPr>
            <a:r>
              <a:rPr lang="en-US" b="true" sz="1800">
                <a:solidFill>
                  <a:srgbClr val="F4F8FF"/>
                </a:solidFill>
                <a:latin typeface="Montserrat Bold"/>
                <a:ea typeface="Montserrat Bold"/>
                <a:cs typeface="Montserrat Bold"/>
                <a:sym typeface="Montserrat Bold"/>
              </a:rPr>
              <a:t>¿Qué es la inteligencia artificial? (2023, febrero 6). National Geographic Latinoamérica. </a:t>
            </a:r>
            <a:r>
              <a:rPr lang="en-US" b="true" sz="1800" u="sng">
                <a:solidFill>
                  <a:srgbClr val="F4F8FF"/>
                </a:solidFill>
                <a:latin typeface="Montserrat Bold"/>
                <a:ea typeface="Montserrat Bold"/>
                <a:cs typeface="Montserrat Bold"/>
                <a:sym typeface="Montserrat Bold"/>
                <a:hlinkClick r:id="rId6" tooltip="https://www.nationalgeographicla.com/ciencia/2023/02/que-es-la-inteligencia-artificial"/>
              </a:rPr>
              <a:t>https://www.nationalgeographicla.com/ciencia/2023/02/que-es-la-inteligencia-artificial</a:t>
            </a:r>
          </a:p>
          <a:p>
            <a:pPr algn="just" marL="388620" indent="-194310" lvl="1">
              <a:lnSpc>
                <a:spcPts val="2520"/>
              </a:lnSpc>
              <a:buFont typeface="Arial"/>
              <a:buChar char="•"/>
            </a:pPr>
            <a:r>
              <a:rPr lang="en-US" b="true" sz="1800">
                <a:solidFill>
                  <a:srgbClr val="F4F8FF"/>
                </a:solidFill>
                <a:latin typeface="Montserrat Bold"/>
                <a:ea typeface="Montserrat Bold"/>
                <a:cs typeface="Montserrat Bold"/>
                <a:sym typeface="Montserrat Bold"/>
              </a:rPr>
              <a:t>Principales ventajas de la inteligencia artificial para empresas y profesionales. (2025, febrero 20). ESDEN Business School. </a:t>
            </a:r>
            <a:r>
              <a:rPr lang="en-US" b="true" sz="1800" u="sng">
                <a:solidFill>
                  <a:srgbClr val="F4F8FF"/>
                </a:solidFill>
                <a:latin typeface="Montserrat Bold"/>
                <a:ea typeface="Montserrat Bold"/>
                <a:cs typeface="Montserrat Bold"/>
                <a:sym typeface="Montserrat Bold"/>
                <a:hlinkClick r:id="rId7" tooltip="https://esden.es/noticias/que-ventajas-tiene-inteligencia-artificial/"/>
              </a:rPr>
              <a:t>https://esden.es/noticias/que-ventajas-tiene-inteligencia-artificial/</a:t>
            </a:r>
          </a:p>
          <a:p>
            <a:pPr algn="just" marL="388620" indent="-194310" lvl="1">
              <a:lnSpc>
                <a:spcPts val="2520"/>
              </a:lnSpc>
              <a:buFont typeface="Arial"/>
              <a:buChar char="•"/>
            </a:pPr>
            <a:r>
              <a:rPr lang="en-US" b="true" sz="1800">
                <a:solidFill>
                  <a:srgbClr val="F4F8FF"/>
                </a:solidFill>
                <a:latin typeface="Montserrat Bold"/>
                <a:ea typeface="Montserrat Bold"/>
                <a:cs typeface="Montserrat Bold"/>
                <a:sym typeface="Montserrat Bold"/>
              </a:rPr>
              <a:t>Ramos, D. (2023, octubre 18). Áreas inteligencia artificial: 6 sectores donde más impacta la IA en empresas y negocios. Emprendedores. </a:t>
            </a:r>
            <a:r>
              <a:rPr lang="en-US" b="true" sz="1800" u="sng">
                <a:solidFill>
                  <a:srgbClr val="F4F8FF"/>
                </a:solidFill>
                <a:latin typeface="Montserrat Bold"/>
                <a:ea typeface="Montserrat Bold"/>
                <a:cs typeface="Montserrat Bold"/>
                <a:sym typeface="Montserrat Bold"/>
                <a:hlinkClick r:id="rId8" tooltip="https://emprendedores.es/gestion/sectores-impacto-inteligencia-artificial/"/>
              </a:rPr>
              <a:t>https://emprendedores.es/gestion/sectores-impacto-inteligencia-artificial/</a:t>
            </a:r>
          </a:p>
          <a:p>
            <a:pPr algn="just" marL="388620" indent="-194310" lvl="1">
              <a:lnSpc>
                <a:spcPts val="2520"/>
              </a:lnSpc>
              <a:buFont typeface="Arial"/>
              <a:buChar char="•"/>
            </a:pPr>
            <a:r>
              <a:rPr lang="en-US" b="true" sz="1800">
                <a:solidFill>
                  <a:srgbClr val="F4F8FF"/>
                </a:solidFill>
                <a:latin typeface="Montserrat Bold"/>
                <a:ea typeface="Montserrat Bold"/>
                <a:cs typeface="Montserrat Bold"/>
                <a:sym typeface="Montserrat Bold"/>
              </a:rPr>
              <a:t>Pixelado. (2026, febrero 12). Inteligencia artificial en robótica: aplicaciones y ejemplos. Guía Alfa. </a:t>
            </a:r>
            <a:r>
              <a:rPr lang="en-US" b="true" sz="1800" u="sng">
                <a:solidFill>
                  <a:srgbClr val="F4F8FF"/>
                </a:solidFill>
                <a:latin typeface="Montserrat Bold"/>
                <a:ea typeface="Montserrat Bold"/>
                <a:cs typeface="Montserrat Bold"/>
                <a:sym typeface="Montserrat Bold"/>
                <a:hlinkClick r:id="rId9" tooltip="https://guiaalfa.com/inteligencia-artificial-en-robotica-usos-ejemplos-y-retos/"/>
              </a:rPr>
              <a:t>https://guiaalfa.com/inteligencia-artificial-en-robotica-usos-ejemplos-y-retos/</a:t>
            </a:r>
          </a:p>
          <a:p>
            <a:pPr algn="just" marL="388620" indent="-194310" lvl="1">
              <a:lnSpc>
                <a:spcPts val="2520"/>
              </a:lnSpc>
              <a:buFont typeface="Arial"/>
              <a:buChar char="•"/>
            </a:pPr>
            <a:r>
              <a:rPr lang="en-US" b="true" sz="1800">
                <a:solidFill>
                  <a:srgbClr val="F4F8FF"/>
                </a:solidFill>
                <a:latin typeface="Montserrat Bold"/>
                <a:ea typeface="Montserrat Bold"/>
                <a:cs typeface="Montserrat Bold"/>
                <a:sym typeface="Montserrat Bold"/>
              </a:rPr>
              <a:t>Impacto de la inteligencia artificial en la vida de los adolescentes: oportunidades y desafíos. (2024, mayo 24). NoeliaGorod. </a:t>
            </a:r>
            <a:r>
              <a:rPr lang="en-US" b="true" sz="1800" u="sng">
                <a:solidFill>
                  <a:srgbClr val="F4F8FF"/>
                </a:solidFill>
                <a:latin typeface="Montserrat Bold"/>
                <a:ea typeface="Montserrat Bold"/>
                <a:cs typeface="Montserrat Bold"/>
                <a:sym typeface="Montserrat Bold"/>
                <a:hlinkClick r:id="rId10" tooltip="https://noeliagorod.com/2024/05/24/la-influencia-de-la-inteligencia-artificial-en-los-adolescentes-oportunidades-y-desafios/"/>
              </a:rPr>
              <a:t>https://noeliagorod.com/2024/05/24/la-influencia-de-la-inteligencia-artificial-en-los-adolescentes-oportunidades-y-desafios/</a:t>
            </a:r>
          </a:p>
          <a:p>
            <a:pPr algn="just">
              <a:lnSpc>
                <a:spcPts val="2520"/>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931814" y="6137643"/>
            <a:ext cx="1019508" cy="1019508"/>
            <a:chOff x="0" y="0"/>
            <a:chExt cx="1359344" cy="1359344"/>
          </a:xfrm>
        </p:grpSpPr>
        <p:grpSp>
          <p:nvGrpSpPr>
            <p:cNvPr name="Group 4" id="4"/>
            <p:cNvGrpSpPr/>
            <p:nvPr/>
          </p:nvGrpSpPr>
          <p:grpSpPr>
            <a:xfrm rot="0">
              <a:off x="0" y="0"/>
              <a:ext cx="1359344" cy="135934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6" id="6"/>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7" id="7"/>
            <p:cNvGrpSpPr/>
            <p:nvPr/>
          </p:nvGrpSpPr>
          <p:grpSpPr>
            <a:xfrm rot="0">
              <a:off x="58456" y="58456"/>
              <a:ext cx="1242432" cy="124243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9" id="9"/>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grpSp>
        <p:nvGrpSpPr>
          <p:cNvPr name="Group 10" id="10"/>
          <p:cNvGrpSpPr/>
          <p:nvPr/>
        </p:nvGrpSpPr>
        <p:grpSpPr>
          <a:xfrm rot="0">
            <a:off x="6440800" y="6137643"/>
            <a:ext cx="1019508" cy="1019508"/>
            <a:chOff x="0" y="0"/>
            <a:chExt cx="1359344" cy="1359344"/>
          </a:xfrm>
        </p:grpSpPr>
        <p:grpSp>
          <p:nvGrpSpPr>
            <p:cNvPr name="Group 11" id="11"/>
            <p:cNvGrpSpPr/>
            <p:nvPr/>
          </p:nvGrpSpPr>
          <p:grpSpPr>
            <a:xfrm rot="0">
              <a:off x="0" y="0"/>
              <a:ext cx="1359344" cy="13593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13" id="13"/>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14" id="14"/>
            <p:cNvGrpSpPr/>
            <p:nvPr/>
          </p:nvGrpSpPr>
          <p:grpSpPr>
            <a:xfrm rot="0">
              <a:off x="58456" y="58456"/>
              <a:ext cx="1242432" cy="124243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16" id="16"/>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grpSp>
        <p:nvGrpSpPr>
          <p:cNvPr name="Group 17" id="17"/>
          <p:cNvGrpSpPr/>
          <p:nvPr/>
        </p:nvGrpSpPr>
        <p:grpSpPr>
          <a:xfrm rot="0">
            <a:off x="931814" y="7643424"/>
            <a:ext cx="1019508" cy="1019508"/>
            <a:chOff x="0" y="0"/>
            <a:chExt cx="1359344" cy="1359344"/>
          </a:xfrm>
        </p:grpSpPr>
        <p:grpSp>
          <p:nvGrpSpPr>
            <p:cNvPr name="Group 18" id="18"/>
            <p:cNvGrpSpPr/>
            <p:nvPr/>
          </p:nvGrpSpPr>
          <p:grpSpPr>
            <a:xfrm rot="0">
              <a:off x="0" y="0"/>
              <a:ext cx="1359344" cy="1359344"/>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20" id="20"/>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21" id="21"/>
            <p:cNvGrpSpPr/>
            <p:nvPr/>
          </p:nvGrpSpPr>
          <p:grpSpPr>
            <a:xfrm rot="0">
              <a:off x="58456" y="58456"/>
              <a:ext cx="1242432" cy="1242432"/>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23" id="23"/>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grpSp>
        <p:nvGrpSpPr>
          <p:cNvPr name="Group 24" id="24"/>
          <p:cNvGrpSpPr/>
          <p:nvPr/>
        </p:nvGrpSpPr>
        <p:grpSpPr>
          <a:xfrm rot="0">
            <a:off x="6440800" y="7643424"/>
            <a:ext cx="1019508" cy="1019508"/>
            <a:chOff x="0" y="0"/>
            <a:chExt cx="1359344" cy="1359344"/>
          </a:xfrm>
        </p:grpSpPr>
        <p:grpSp>
          <p:nvGrpSpPr>
            <p:cNvPr name="Group 25" id="25"/>
            <p:cNvGrpSpPr/>
            <p:nvPr/>
          </p:nvGrpSpPr>
          <p:grpSpPr>
            <a:xfrm rot="0">
              <a:off x="0" y="0"/>
              <a:ext cx="1359344" cy="1359344"/>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27" id="27"/>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28" id="28"/>
            <p:cNvGrpSpPr/>
            <p:nvPr/>
          </p:nvGrpSpPr>
          <p:grpSpPr>
            <a:xfrm rot="0">
              <a:off x="58456" y="58456"/>
              <a:ext cx="1242432" cy="1242432"/>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30" id="30"/>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grpSp>
        <p:nvGrpSpPr>
          <p:cNvPr name="Group 31" id="31"/>
          <p:cNvGrpSpPr/>
          <p:nvPr/>
        </p:nvGrpSpPr>
        <p:grpSpPr>
          <a:xfrm rot="0">
            <a:off x="11957533" y="6137643"/>
            <a:ext cx="1019508" cy="1019508"/>
            <a:chOff x="0" y="0"/>
            <a:chExt cx="1359344" cy="1359344"/>
          </a:xfrm>
        </p:grpSpPr>
        <p:grpSp>
          <p:nvGrpSpPr>
            <p:cNvPr name="Group 32" id="32"/>
            <p:cNvGrpSpPr/>
            <p:nvPr/>
          </p:nvGrpSpPr>
          <p:grpSpPr>
            <a:xfrm rot="0">
              <a:off x="0" y="0"/>
              <a:ext cx="1359344" cy="1359344"/>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34" id="34"/>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35" id="35"/>
            <p:cNvGrpSpPr/>
            <p:nvPr/>
          </p:nvGrpSpPr>
          <p:grpSpPr>
            <a:xfrm rot="0">
              <a:off x="58456" y="58456"/>
              <a:ext cx="1242432" cy="1242432"/>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37" id="37"/>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grpSp>
        <p:nvGrpSpPr>
          <p:cNvPr name="Group 38" id="38"/>
          <p:cNvGrpSpPr/>
          <p:nvPr/>
        </p:nvGrpSpPr>
        <p:grpSpPr>
          <a:xfrm rot="0">
            <a:off x="11957533" y="7643424"/>
            <a:ext cx="1019508" cy="1019508"/>
            <a:chOff x="0" y="0"/>
            <a:chExt cx="1359344" cy="1359344"/>
          </a:xfrm>
        </p:grpSpPr>
        <p:grpSp>
          <p:nvGrpSpPr>
            <p:cNvPr name="Group 39" id="39"/>
            <p:cNvGrpSpPr/>
            <p:nvPr/>
          </p:nvGrpSpPr>
          <p:grpSpPr>
            <a:xfrm rot="0">
              <a:off x="0" y="0"/>
              <a:ext cx="1359344" cy="1359344"/>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41" id="41"/>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42" id="42"/>
            <p:cNvGrpSpPr/>
            <p:nvPr/>
          </p:nvGrpSpPr>
          <p:grpSpPr>
            <a:xfrm rot="0">
              <a:off x="58456" y="58456"/>
              <a:ext cx="1242432" cy="1242432"/>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44" id="44"/>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sp>
        <p:nvSpPr>
          <p:cNvPr name="TextBox 45" id="45"/>
          <p:cNvSpPr txBox="true"/>
          <p:nvPr/>
        </p:nvSpPr>
        <p:spPr>
          <a:xfrm rot="0">
            <a:off x="1028700" y="4236126"/>
            <a:ext cx="4243656" cy="1025217"/>
          </a:xfrm>
          <a:prstGeom prst="rect">
            <a:avLst/>
          </a:prstGeom>
        </p:spPr>
        <p:txBody>
          <a:bodyPr anchor="t" rtlCol="false" tIns="0" lIns="0" bIns="0" rIns="0">
            <a:spAutoFit/>
          </a:bodyPr>
          <a:lstStyle/>
          <a:p>
            <a:pPr algn="l">
              <a:lnSpc>
                <a:spcPts val="7992"/>
              </a:lnSpc>
            </a:pPr>
            <a:r>
              <a:rPr lang="en-US" sz="7200">
                <a:solidFill>
                  <a:srgbClr val="F4F8FF"/>
                </a:solidFill>
                <a:latin typeface="League Spartan"/>
                <a:ea typeface="League Spartan"/>
                <a:cs typeface="League Spartan"/>
                <a:sym typeface="League Spartan"/>
              </a:rPr>
              <a:t>Índice</a:t>
            </a:r>
          </a:p>
        </p:txBody>
      </p:sp>
      <p:sp>
        <p:nvSpPr>
          <p:cNvPr name="TextBox 46" id="46"/>
          <p:cNvSpPr txBox="true"/>
          <p:nvPr/>
        </p:nvSpPr>
        <p:spPr>
          <a:xfrm rot="0">
            <a:off x="2129339" y="6294543"/>
            <a:ext cx="3425636" cy="672216"/>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Introducción a la inteligencia artificial </a:t>
            </a:r>
          </a:p>
        </p:txBody>
      </p:sp>
      <p:sp>
        <p:nvSpPr>
          <p:cNvPr name="TextBox 47" id="47"/>
          <p:cNvSpPr txBox="true"/>
          <p:nvPr/>
        </p:nvSpPr>
        <p:spPr>
          <a:xfrm rot="0">
            <a:off x="13302405" y="6294543"/>
            <a:ext cx="3658572" cy="672216"/>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Grandes beneficios de la inteligencia artificial</a:t>
            </a:r>
          </a:p>
        </p:txBody>
      </p:sp>
      <p:sp>
        <p:nvSpPr>
          <p:cNvPr name="TextBox 48" id="48"/>
          <p:cNvSpPr txBox="true"/>
          <p:nvPr/>
        </p:nvSpPr>
        <p:spPr>
          <a:xfrm rot="0">
            <a:off x="2129339" y="7781346"/>
            <a:ext cx="3423056" cy="672216"/>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Aplicaciones en los grandes sectores</a:t>
            </a:r>
          </a:p>
        </p:txBody>
      </p:sp>
      <p:sp>
        <p:nvSpPr>
          <p:cNvPr name="TextBox 49" id="49"/>
          <p:cNvSpPr txBox="true"/>
          <p:nvPr/>
        </p:nvSpPr>
        <p:spPr>
          <a:xfrm rot="0">
            <a:off x="7641283" y="8124312"/>
            <a:ext cx="3658572" cy="329250"/>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Implementación en la robótica</a:t>
            </a:r>
          </a:p>
        </p:txBody>
      </p:sp>
      <p:sp>
        <p:nvSpPr>
          <p:cNvPr name="TextBox 50" id="50"/>
          <p:cNvSpPr txBox="true"/>
          <p:nvPr/>
        </p:nvSpPr>
        <p:spPr>
          <a:xfrm rot="0">
            <a:off x="13302405" y="7781346"/>
            <a:ext cx="3658572" cy="672216"/>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Influencia en los jóvenes estudiantes</a:t>
            </a:r>
          </a:p>
        </p:txBody>
      </p:sp>
      <p:sp>
        <p:nvSpPr>
          <p:cNvPr name="TextBox 51" id="51"/>
          <p:cNvSpPr txBox="true"/>
          <p:nvPr/>
        </p:nvSpPr>
        <p:spPr>
          <a:xfrm rot="0">
            <a:off x="7762358" y="6294543"/>
            <a:ext cx="3695172" cy="672216"/>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Línea de tiempo con la historia en orden cronológico</a:t>
            </a:r>
          </a:p>
        </p:txBody>
      </p:sp>
      <p:sp>
        <p:nvSpPr>
          <p:cNvPr name="TextBox 52" id="52"/>
          <p:cNvSpPr txBox="true"/>
          <p:nvPr/>
        </p:nvSpPr>
        <p:spPr>
          <a:xfrm rot="0">
            <a:off x="1186918" y="6489238"/>
            <a:ext cx="623601" cy="592543"/>
          </a:xfrm>
          <a:prstGeom prst="rect">
            <a:avLst/>
          </a:prstGeom>
        </p:spPr>
        <p:txBody>
          <a:bodyPr anchor="t" rtlCol="false" tIns="0" lIns="0" bIns="0" rIns="0">
            <a:spAutoFit/>
          </a:bodyPr>
          <a:lstStyle/>
          <a:p>
            <a:pPr algn="ctr" marL="0" indent="0" lvl="0">
              <a:lnSpc>
                <a:spcPts val="4494"/>
              </a:lnSpc>
              <a:spcBef>
                <a:spcPct val="0"/>
              </a:spcBef>
            </a:pPr>
            <a:r>
              <a:rPr lang="en-US" b="true" sz="4633" strike="noStrike" u="none">
                <a:solidFill>
                  <a:srgbClr val="F4F8FF"/>
                </a:solidFill>
                <a:latin typeface="League Spartan"/>
                <a:ea typeface="League Spartan"/>
                <a:cs typeface="League Spartan"/>
                <a:sym typeface="League Spartan"/>
              </a:rPr>
              <a:t>1 </a:t>
            </a:r>
          </a:p>
        </p:txBody>
      </p:sp>
      <p:sp>
        <p:nvSpPr>
          <p:cNvPr name="TextBox 53" id="53"/>
          <p:cNvSpPr txBox="true"/>
          <p:nvPr/>
        </p:nvSpPr>
        <p:spPr>
          <a:xfrm rot="0">
            <a:off x="1129768" y="7985495"/>
            <a:ext cx="623601" cy="592543"/>
          </a:xfrm>
          <a:prstGeom prst="rect">
            <a:avLst/>
          </a:prstGeom>
        </p:spPr>
        <p:txBody>
          <a:bodyPr anchor="t" rtlCol="false" tIns="0" lIns="0" bIns="0" rIns="0">
            <a:spAutoFit/>
          </a:bodyPr>
          <a:lstStyle/>
          <a:p>
            <a:pPr algn="ctr" marL="0" indent="0" lvl="0">
              <a:lnSpc>
                <a:spcPts val="4494"/>
              </a:lnSpc>
              <a:spcBef>
                <a:spcPct val="0"/>
              </a:spcBef>
            </a:pPr>
            <a:r>
              <a:rPr lang="en-US" b="true" sz="4633" strike="noStrike" u="none">
                <a:solidFill>
                  <a:srgbClr val="F4F8FF"/>
                </a:solidFill>
                <a:latin typeface="League Spartan"/>
                <a:ea typeface="League Spartan"/>
                <a:cs typeface="League Spartan"/>
                <a:sym typeface="League Spartan"/>
              </a:rPr>
              <a:t>4</a:t>
            </a:r>
          </a:p>
        </p:txBody>
      </p:sp>
      <p:sp>
        <p:nvSpPr>
          <p:cNvPr name="TextBox 54" id="54"/>
          <p:cNvSpPr txBox="true"/>
          <p:nvPr/>
        </p:nvSpPr>
        <p:spPr>
          <a:xfrm rot="0">
            <a:off x="6638753" y="6489238"/>
            <a:ext cx="623601" cy="592543"/>
          </a:xfrm>
          <a:prstGeom prst="rect">
            <a:avLst/>
          </a:prstGeom>
        </p:spPr>
        <p:txBody>
          <a:bodyPr anchor="t" rtlCol="false" tIns="0" lIns="0" bIns="0" rIns="0">
            <a:spAutoFit/>
          </a:bodyPr>
          <a:lstStyle/>
          <a:p>
            <a:pPr algn="ctr" marL="0" indent="0" lvl="0">
              <a:lnSpc>
                <a:spcPts val="4494"/>
              </a:lnSpc>
              <a:spcBef>
                <a:spcPct val="0"/>
              </a:spcBef>
            </a:pPr>
            <a:r>
              <a:rPr lang="en-US" b="true" sz="4633" strike="noStrike" u="none">
                <a:solidFill>
                  <a:srgbClr val="F4F8FF"/>
                </a:solidFill>
                <a:latin typeface="League Spartan"/>
                <a:ea typeface="League Spartan"/>
                <a:cs typeface="League Spartan"/>
                <a:sym typeface="League Spartan"/>
              </a:rPr>
              <a:t>2</a:t>
            </a:r>
          </a:p>
        </p:txBody>
      </p:sp>
      <p:sp>
        <p:nvSpPr>
          <p:cNvPr name="TextBox 55" id="55"/>
          <p:cNvSpPr txBox="true"/>
          <p:nvPr/>
        </p:nvSpPr>
        <p:spPr>
          <a:xfrm rot="0">
            <a:off x="6638753" y="7985495"/>
            <a:ext cx="623601" cy="592543"/>
          </a:xfrm>
          <a:prstGeom prst="rect">
            <a:avLst/>
          </a:prstGeom>
        </p:spPr>
        <p:txBody>
          <a:bodyPr anchor="t" rtlCol="false" tIns="0" lIns="0" bIns="0" rIns="0">
            <a:spAutoFit/>
          </a:bodyPr>
          <a:lstStyle/>
          <a:p>
            <a:pPr algn="ctr" marL="0" indent="0" lvl="0">
              <a:lnSpc>
                <a:spcPts val="4494"/>
              </a:lnSpc>
              <a:spcBef>
                <a:spcPct val="0"/>
              </a:spcBef>
            </a:pPr>
            <a:r>
              <a:rPr lang="en-US" b="true" sz="4633" strike="noStrike" u="none">
                <a:solidFill>
                  <a:srgbClr val="F4F8FF"/>
                </a:solidFill>
                <a:latin typeface="League Spartan"/>
                <a:ea typeface="League Spartan"/>
                <a:cs typeface="League Spartan"/>
                <a:sym typeface="League Spartan"/>
              </a:rPr>
              <a:t>5</a:t>
            </a:r>
          </a:p>
        </p:txBody>
      </p:sp>
      <p:sp>
        <p:nvSpPr>
          <p:cNvPr name="TextBox 56" id="56"/>
          <p:cNvSpPr txBox="true"/>
          <p:nvPr/>
        </p:nvSpPr>
        <p:spPr>
          <a:xfrm rot="0">
            <a:off x="12155487" y="6489238"/>
            <a:ext cx="623601" cy="592543"/>
          </a:xfrm>
          <a:prstGeom prst="rect">
            <a:avLst/>
          </a:prstGeom>
        </p:spPr>
        <p:txBody>
          <a:bodyPr anchor="t" rtlCol="false" tIns="0" lIns="0" bIns="0" rIns="0">
            <a:spAutoFit/>
          </a:bodyPr>
          <a:lstStyle/>
          <a:p>
            <a:pPr algn="ctr" marL="0" indent="0" lvl="0">
              <a:lnSpc>
                <a:spcPts val="4494"/>
              </a:lnSpc>
              <a:spcBef>
                <a:spcPct val="0"/>
              </a:spcBef>
            </a:pPr>
            <a:r>
              <a:rPr lang="en-US" b="true" sz="4633" strike="noStrike" u="none">
                <a:solidFill>
                  <a:srgbClr val="F4F8FF"/>
                </a:solidFill>
                <a:latin typeface="League Spartan"/>
                <a:ea typeface="League Spartan"/>
                <a:cs typeface="League Spartan"/>
                <a:sym typeface="League Spartan"/>
              </a:rPr>
              <a:t>3</a:t>
            </a:r>
          </a:p>
        </p:txBody>
      </p:sp>
      <p:sp>
        <p:nvSpPr>
          <p:cNvPr name="TextBox 57" id="57"/>
          <p:cNvSpPr txBox="true"/>
          <p:nvPr/>
        </p:nvSpPr>
        <p:spPr>
          <a:xfrm rot="0">
            <a:off x="12155487" y="7985495"/>
            <a:ext cx="623601" cy="592543"/>
          </a:xfrm>
          <a:prstGeom prst="rect">
            <a:avLst/>
          </a:prstGeom>
        </p:spPr>
        <p:txBody>
          <a:bodyPr anchor="t" rtlCol="false" tIns="0" lIns="0" bIns="0" rIns="0">
            <a:spAutoFit/>
          </a:bodyPr>
          <a:lstStyle/>
          <a:p>
            <a:pPr algn="ctr" marL="0" indent="0" lvl="0">
              <a:lnSpc>
                <a:spcPts val="4494"/>
              </a:lnSpc>
              <a:spcBef>
                <a:spcPct val="0"/>
              </a:spcBef>
            </a:pPr>
            <a:r>
              <a:rPr lang="en-US" b="true" sz="4633" strike="noStrike" u="none">
                <a:solidFill>
                  <a:srgbClr val="F4F8FF"/>
                </a:solidFill>
                <a:latin typeface="League Spartan"/>
                <a:ea typeface="League Spartan"/>
                <a:cs typeface="League Spartan"/>
                <a:sym typeface="League Spartan"/>
              </a:rPr>
              <a:t>6</a:t>
            </a:r>
          </a:p>
        </p:txBody>
      </p:sp>
      <p:grpSp>
        <p:nvGrpSpPr>
          <p:cNvPr name="Group 58" id="58"/>
          <p:cNvGrpSpPr/>
          <p:nvPr/>
        </p:nvGrpSpPr>
        <p:grpSpPr>
          <a:xfrm rot="0">
            <a:off x="931814" y="9148707"/>
            <a:ext cx="1019508" cy="1019508"/>
            <a:chOff x="0" y="0"/>
            <a:chExt cx="1359344" cy="1359344"/>
          </a:xfrm>
        </p:grpSpPr>
        <p:grpSp>
          <p:nvGrpSpPr>
            <p:cNvPr name="Group 59" id="59"/>
            <p:cNvGrpSpPr/>
            <p:nvPr/>
          </p:nvGrpSpPr>
          <p:grpSpPr>
            <a:xfrm rot="0">
              <a:off x="0" y="0"/>
              <a:ext cx="1359344" cy="1359344"/>
              <a:chOff x="0" y="0"/>
              <a:chExt cx="812800" cy="812800"/>
            </a:xfrm>
          </p:grpSpPr>
          <p:sp>
            <p:nvSpPr>
              <p:cNvPr name="Freeform 60" id="6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61" id="61"/>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nvGrpSpPr>
            <p:cNvPr name="Group 62" id="62"/>
            <p:cNvGrpSpPr/>
            <p:nvPr/>
          </p:nvGrpSpPr>
          <p:grpSpPr>
            <a:xfrm rot="0">
              <a:off x="58456" y="58456"/>
              <a:ext cx="1242432" cy="1242432"/>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64" id="64"/>
              <p:cNvSpPr txBox="true"/>
              <p:nvPr/>
            </p:nvSpPr>
            <p:spPr>
              <a:xfrm>
                <a:off x="76200" y="76200"/>
                <a:ext cx="660400" cy="660400"/>
              </a:xfrm>
              <a:prstGeom prst="rect">
                <a:avLst/>
              </a:prstGeom>
            </p:spPr>
            <p:txBody>
              <a:bodyPr anchor="ctr" rtlCol="false" tIns="50800" lIns="50800" bIns="50800" rIns="50800"/>
              <a:lstStyle/>
              <a:p>
                <a:pPr algn="ctr">
                  <a:lnSpc>
                    <a:spcPts val="2006"/>
                  </a:lnSpc>
                </a:pPr>
              </a:p>
            </p:txBody>
          </p:sp>
        </p:grpSp>
      </p:grpSp>
      <p:sp>
        <p:nvSpPr>
          <p:cNvPr name="TextBox 65" id="65"/>
          <p:cNvSpPr txBox="true"/>
          <p:nvPr/>
        </p:nvSpPr>
        <p:spPr>
          <a:xfrm rot="0">
            <a:off x="1129768" y="9491607"/>
            <a:ext cx="623601" cy="592490"/>
          </a:xfrm>
          <a:prstGeom prst="rect">
            <a:avLst/>
          </a:prstGeom>
        </p:spPr>
        <p:txBody>
          <a:bodyPr anchor="t" rtlCol="false" tIns="0" lIns="0" bIns="0" rIns="0">
            <a:spAutoFit/>
          </a:bodyPr>
          <a:lstStyle/>
          <a:p>
            <a:pPr algn="ctr" marL="0" indent="0" lvl="0">
              <a:lnSpc>
                <a:spcPts val="4494"/>
              </a:lnSpc>
              <a:spcBef>
                <a:spcPct val="0"/>
              </a:spcBef>
            </a:pPr>
            <a:r>
              <a:rPr lang="en-US" b="true" sz="4633">
                <a:solidFill>
                  <a:srgbClr val="F4F8FF"/>
                </a:solidFill>
                <a:latin typeface="League Spartan"/>
                <a:ea typeface="League Spartan"/>
                <a:cs typeface="League Spartan"/>
                <a:sym typeface="League Spartan"/>
              </a:rPr>
              <a:t>7</a:t>
            </a:r>
          </a:p>
        </p:txBody>
      </p:sp>
      <p:sp>
        <p:nvSpPr>
          <p:cNvPr name="TextBox 66" id="66"/>
          <p:cNvSpPr txBox="true"/>
          <p:nvPr/>
        </p:nvSpPr>
        <p:spPr>
          <a:xfrm rot="0">
            <a:off x="2131918" y="9472802"/>
            <a:ext cx="3423056" cy="329250"/>
          </a:xfrm>
          <a:prstGeom prst="rect">
            <a:avLst/>
          </a:prstGeom>
        </p:spPr>
        <p:txBody>
          <a:bodyPr anchor="t" rtlCol="false" tIns="0" lIns="0" bIns="0" rIns="0">
            <a:spAutoFit/>
          </a:bodyPr>
          <a:lstStyle/>
          <a:p>
            <a:pPr algn="l" marL="0" indent="0" lvl="0">
              <a:lnSpc>
                <a:spcPts val="2718"/>
              </a:lnSpc>
            </a:pPr>
            <a:r>
              <a:rPr lang="en-US" b="true" sz="1800">
                <a:solidFill>
                  <a:srgbClr val="F4F8FF"/>
                </a:solidFill>
                <a:latin typeface="Montserrat Medium"/>
                <a:ea typeface="Montserrat Medium"/>
                <a:cs typeface="Montserrat Medium"/>
                <a:sym typeface="Montserrat Medium"/>
              </a:rPr>
              <a:t>Conclusiones personales</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true" flipV="false" rot="-1372601">
            <a:off x="13228724" y="382987"/>
            <a:ext cx="5662151" cy="2379890"/>
          </a:xfrm>
          <a:custGeom>
            <a:avLst/>
            <a:gdLst/>
            <a:ahLst/>
            <a:cxnLst/>
            <a:rect r="r" b="b" t="t" l="l"/>
            <a:pathLst>
              <a:path h="2379890" w="5662151">
                <a:moveTo>
                  <a:pt x="5662151" y="0"/>
                </a:moveTo>
                <a:lnTo>
                  <a:pt x="0" y="0"/>
                </a:lnTo>
                <a:lnTo>
                  <a:pt x="0" y="2379891"/>
                </a:lnTo>
                <a:lnTo>
                  <a:pt x="5662151" y="2379891"/>
                </a:lnTo>
                <a:lnTo>
                  <a:pt x="5662151" y="0"/>
                </a:lnTo>
                <a:close/>
              </a:path>
            </a:pathLst>
          </a:custGeom>
          <a:blipFill>
            <a:blip r:embed="rId3"/>
            <a:stretch>
              <a:fillRect l="0" t="-91813" r="-96672" b="-119351"/>
            </a:stretch>
          </a:blipFill>
          <a:ln cap="sq">
            <a:noFill/>
            <a:prstDash val="solid"/>
            <a:miter/>
          </a:ln>
        </p:spPr>
      </p:sp>
      <p:sp>
        <p:nvSpPr>
          <p:cNvPr name="TextBox 4" id="4"/>
          <p:cNvSpPr txBox="true"/>
          <p:nvPr/>
        </p:nvSpPr>
        <p:spPr>
          <a:xfrm rot="0">
            <a:off x="4500752" y="3144372"/>
            <a:ext cx="9286496" cy="1025217"/>
          </a:xfrm>
          <a:prstGeom prst="rect">
            <a:avLst/>
          </a:prstGeom>
        </p:spPr>
        <p:txBody>
          <a:bodyPr anchor="t" rtlCol="false" tIns="0" lIns="0" bIns="0" rIns="0">
            <a:spAutoFit/>
          </a:bodyPr>
          <a:lstStyle/>
          <a:p>
            <a:pPr algn="ctr">
              <a:lnSpc>
                <a:spcPts val="7992"/>
              </a:lnSpc>
            </a:pPr>
            <a:r>
              <a:rPr lang="en-US" sz="7200">
                <a:solidFill>
                  <a:srgbClr val="F4F8FF"/>
                </a:solidFill>
                <a:latin typeface="League Spartan"/>
                <a:ea typeface="League Spartan"/>
                <a:cs typeface="League Spartan"/>
                <a:sym typeface="League Spartan"/>
              </a:rPr>
              <a:t>Introducción</a:t>
            </a:r>
          </a:p>
        </p:txBody>
      </p:sp>
      <p:sp>
        <p:nvSpPr>
          <p:cNvPr name="TextBox 5" id="5"/>
          <p:cNvSpPr txBox="true"/>
          <p:nvPr/>
        </p:nvSpPr>
        <p:spPr>
          <a:xfrm rot="0">
            <a:off x="3995145" y="4138401"/>
            <a:ext cx="10125850" cy="3153620"/>
          </a:xfrm>
          <a:prstGeom prst="rect">
            <a:avLst/>
          </a:prstGeom>
        </p:spPr>
        <p:txBody>
          <a:bodyPr anchor="t" rtlCol="false" tIns="0" lIns="0" bIns="0" rIns="0">
            <a:spAutoFit/>
          </a:bodyPr>
          <a:lstStyle/>
          <a:p>
            <a:pPr algn="just">
              <a:lnSpc>
                <a:spcPts val="2826"/>
              </a:lnSpc>
            </a:pPr>
            <a:r>
              <a:rPr lang="en-US" sz="1800" b="true">
                <a:solidFill>
                  <a:srgbClr val="FFFFFF"/>
                </a:solidFill>
                <a:latin typeface="Montserrat Medium"/>
                <a:ea typeface="Montserrat Medium"/>
                <a:cs typeface="Montserrat Medium"/>
                <a:sym typeface="Montserrat Medium"/>
              </a:rPr>
              <a:t>¡Hola a todos y todas! Mi nombre es Oswaldo Israel Macías Huerta, orgulloso estudiante del Bachillerato 16 de la Universidad de Colima. </a:t>
            </a:r>
          </a:p>
          <a:p>
            <a:pPr algn="just">
              <a:lnSpc>
                <a:spcPts val="2826"/>
              </a:lnSpc>
            </a:pPr>
            <a:r>
              <a:rPr lang="en-US" sz="1800" b="true">
                <a:solidFill>
                  <a:srgbClr val="FFFFFF"/>
                </a:solidFill>
                <a:latin typeface="Montserrat Medium"/>
                <a:ea typeface="Montserrat Medium"/>
                <a:cs typeface="Montserrat Medium"/>
                <a:sym typeface="Montserrat Medium"/>
              </a:rPr>
              <a:t>Me gustaría hacer una breve introducción sobre el tema de la Inteligencia Artificial (IA), pues hoy en día es uno de los más importantes a nivel internacional. </a:t>
            </a:r>
          </a:p>
          <a:p>
            <a:pPr algn="just">
              <a:lnSpc>
                <a:spcPts val="2826"/>
              </a:lnSpc>
            </a:pPr>
            <a:r>
              <a:rPr lang="en-US" sz="1800" b="true">
                <a:solidFill>
                  <a:srgbClr val="FFFFFF"/>
                </a:solidFill>
                <a:latin typeface="Montserrat Medium"/>
                <a:ea typeface="Montserrat Medium"/>
                <a:cs typeface="Montserrat Medium"/>
                <a:sym typeface="Montserrat Medium"/>
              </a:rPr>
              <a:t>¿Sabes qué es la Inteligencia Artificial (IA)? Se trata de una tecnología que permite a las computadoras y máquinas simular el aprendizaje humano, el razonamiento y la resolución de problemas. </a:t>
            </a:r>
          </a:p>
          <a:p>
            <a:pPr algn="just" marL="0" indent="0" lvl="0">
              <a:lnSpc>
                <a:spcPts val="2826"/>
              </a:lnSpc>
            </a:pPr>
            <a:r>
              <a:rPr lang="en-US" b="true" sz="1800">
                <a:solidFill>
                  <a:srgbClr val="FFFFFF"/>
                </a:solidFill>
                <a:latin typeface="Montserrat Medium"/>
                <a:ea typeface="Montserrat Medium"/>
                <a:cs typeface="Montserrat Medium"/>
                <a:sym typeface="Montserrat Medium"/>
              </a:rPr>
              <a:t>Por lo tanto, en esta presentación trataremos los puntos más importantes de esta herramienta y el propósito para el cual fue creada.</a:t>
            </a:r>
          </a:p>
        </p:txBody>
      </p:sp>
      <p:sp>
        <p:nvSpPr>
          <p:cNvPr name="Freeform 6" id="6"/>
          <p:cNvSpPr/>
          <p:nvPr/>
        </p:nvSpPr>
        <p:spPr>
          <a:xfrm flipH="true" flipV="false" rot="-1211895">
            <a:off x="-948949" y="7874294"/>
            <a:ext cx="5606335" cy="2867047"/>
          </a:xfrm>
          <a:custGeom>
            <a:avLst/>
            <a:gdLst/>
            <a:ahLst/>
            <a:cxnLst/>
            <a:rect r="r" b="b" t="t" l="l"/>
            <a:pathLst>
              <a:path h="2867047" w="5606335">
                <a:moveTo>
                  <a:pt x="5606335" y="0"/>
                </a:moveTo>
                <a:lnTo>
                  <a:pt x="0" y="0"/>
                </a:lnTo>
                <a:lnTo>
                  <a:pt x="0" y="2867047"/>
                </a:lnTo>
                <a:lnTo>
                  <a:pt x="5606335" y="2867047"/>
                </a:lnTo>
                <a:lnTo>
                  <a:pt x="5606335" y="0"/>
                </a:lnTo>
                <a:close/>
              </a:path>
            </a:pathLst>
          </a:custGeom>
          <a:blipFill>
            <a:blip r:embed="rId4"/>
            <a:stretch>
              <a:fillRect l="-104139" t="-121970" r="0" b="-43485"/>
            </a:stretch>
          </a:blipFill>
        </p:spPr>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AutoShape 3" id="3"/>
          <p:cNvSpPr/>
          <p:nvPr/>
        </p:nvSpPr>
        <p:spPr>
          <a:xfrm>
            <a:off x="1074954" y="6011337"/>
            <a:ext cx="16138092" cy="0"/>
          </a:xfrm>
          <a:prstGeom prst="line">
            <a:avLst/>
          </a:prstGeom>
          <a:ln cap="flat" w="57150">
            <a:gradFill>
              <a:gsLst>
                <a:gs pos="0">
                  <a:srgbClr val="00537F">
                    <a:alpha val="100000"/>
                  </a:srgbClr>
                </a:gs>
                <a:gs pos="50000">
                  <a:srgbClr val="005B89">
                    <a:alpha val="100000"/>
                  </a:srgbClr>
                </a:gs>
                <a:gs pos="100000">
                  <a:srgbClr val="45BFFF">
                    <a:alpha val="100000"/>
                  </a:srgbClr>
                </a:gs>
              </a:gsLst>
              <a:lin ang="0"/>
            </a:gradFill>
            <a:prstDash val="solid"/>
            <a:headEnd type="oval" len="lg" w="lg"/>
            <a:tailEnd type="arrow" len="sm" w="med"/>
          </a:ln>
        </p:spPr>
      </p:sp>
      <p:grpSp>
        <p:nvGrpSpPr>
          <p:cNvPr name="Group 4" id="4"/>
          <p:cNvGrpSpPr/>
          <p:nvPr/>
        </p:nvGrpSpPr>
        <p:grpSpPr>
          <a:xfrm rot="0">
            <a:off x="1766637" y="5875375"/>
            <a:ext cx="271924" cy="271924"/>
            <a:chOff x="0" y="0"/>
            <a:chExt cx="1478354" cy="1478354"/>
          </a:xfrm>
        </p:grpSpPr>
        <p:sp>
          <p:nvSpPr>
            <p:cNvPr name="Freeform 5" id="5"/>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6" id="6"/>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grpSp>
        <p:nvGrpSpPr>
          <p:cNvPr name="Group 7" id="7"/>
          <p:cNvGrpSpPr/>
          <p:nvPr/>
        </p:nvGrpSpPr>
        <p:grpSpPr>
          <a:xfrm rot="0">
            <a:off x="4182538" y="5875375"/>
            <a:ext cx="271924" cy="271924"/>
            <a:chOff x="0" y="0"/>
            <a:chExt cx="1478354" cy="1478354"/>
          </a:xfrm>
        </p:grpSpPr>
        <p:sp>
          <p:nvSpPr>
            <p:cNvPr name="Freeform 8" id="8"/>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9" id="9"/>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sp>
        <p:nvSpPr>
          <p:cNvPr name="TextBox 10" id="10"/>
          <p:cNvSpPr txBox="true"/>
          <p:nvPr/>
        </p:nvSpPr>
        <p:spPr>
          <a:xfrm rot="0">
            <a:off x="956175" y="6199805"/>
            <a:ext cx="1905000" cy="946785"/>
          </a:xfrm>
          <a:prstGeom prst="rect">
            <a:avLst/>
          </a:prstGeom>
        </p:spPr>
        <p:txBody>
          <a:bodyPr anchor="t" rtlCol="false" tIns="0" lIns="0" bIns="0" rIns="0">
            <a:spAutoFit/>
          </a:bodyPr>
          <a:lstStyle/>
          <a:p>
            <a:pPr algn="ctr">
              <a:lnSpc>
                <a:spcPts val="1920"/>
              </a:lnSpc>
            </a:pPr>
            <a:r>
              <a:rPr lang="en-US" sz="1500" b="true">
                <a:solidFill>
                  <a:srgbClr val="FFFFFF"/>
                </a:solidFill>
                <a:latin typeface="League Spartan"/>
                <a:ea typeface="League Spartan"/>
                <a:cs typeface="League Spartan"/>
                <a:sym typeface="League Spartan"/>
              </a:rPr>
              <a:t>Modelo de Neurona McCulloch-Pitts</a:t>
            </a:r>
          </a:p>
          <a:p>
            <a:pPr algn="ctr" marL="0" indent="0" lvl="0">
              <a:lnSpc>
                <a:spcPts val="1920"/>
              </a:lnSpc>
            </a:pPr>
          </a:p>
        </p:txBody>
      </p:sp>
      <p:sp>
        <p:nvSpPr>
          <p:cNvPr name="TextBox 11" id="11"/>
          <p:cNvSpPr txBox="true"/>
          <p:nvPr/>
        </p:nvSpPr>
        <p:spPr>
          <a:xfrm rot="0">
            <a:off x="3366000" y="6313164"/>
            <a:ext cx="1905000" cy="470535"/>
          </a:xfrm>
          <a:prstGeom prst="rect">
            <a:avLst/>
          </a:prstGeom>
        </p:spPr>
        <p:txBody>
          <a:bodyPr anchor="t" rtlCol="false" tIns="0" lIns="0" bIns="0" rIns="0">
            <a:spAutoFit/>
          </a:bodyPr>
          <a:lstStyle/>
          <a:p>
            <a:pPr algn="ctr" marL="0" indent="0" lvl="0">
              <a:lnSpc>
                <a:spcPts val="1920"/>
              </a:lnSpc>
            </a:pPr>
            <a:r>
              <a:rPr lang="en-US" b="true" sz="1500">
                <a:solidFill>
                  <a:srgbClr val="FFFFFF"/>
                </a:solidFill>
                <a:latin typeface="League Spartan"/>
                <a:ea typeface="League Spartan"/>
                <a:cs typeface="League Spartan"/>
                <a:sym typeface="League Spartan"/>
              </a:rPr>
              <a:t>ELIZA: El Primer Chatbot</a:t>
            </a:r>
          </a:p>
        </p:txBody>
      </p:sp>
      <p:sp>
        <p:nvSpPr>
          <p:cNvPr name="TextBox 12" id="12"/>
          <p:cNvSpPr txBox="true"/>
          <p:nvPr/>
        </p:nvSpPr>
        <p:spPr>
          <a:xfrm rot="0">
            <a:off x="5848802" y="6199805"/>
            <a:ext cx="1905000" cy="946785"/>
          </a:xfrm>
          <a:prstGeom prst="rect">
            <a:avLst/>
          </a:prstGeom>
        </p:spPr>
        <p:txBody>
          <a:bodyPr anchor="t" rtlCol="false" tIns="0" lIns="0" bIns="0" rIns="0">
            <a:spAutoFit/>
          </a:bodyPr>
          <a:lstStyle/>
          <a:p>
            <a:pPr algn="ctr" marL="0" indent="0" lvl="0">
              <a:lnSpc>
                <a:spcPts val="1920"/>
              </a:lnSpc>
            </a:pPr>
            <a:r>
              <a:rPr lang="en-US" b="true" sz="1500">
                <a:solidFill>
                  <a:srgbClr val="FFFFFF"/>
                </a:solidFill>
                <a:latin typeface="League Spartan"/>
                <a:ea typeface="League Spartan"/>
                <a:cs typeface="League Spartan"/>
                <a:sym typeface="League Spartan"/>
              </a:rPr>
              <a:t>El Stanford Cart: Pionero en Navegación Autónoma</a:t>
            </a:r>
          </a:p>
        </p:txBody>
      </p:sp>
      <p:sp>
        <p:nvSpPr>
          <p:cNvPr name="TextBox 13" id="13"/>
          <p:cNvSpPr txBox="true"/>
          <p:nvPr/>
        </p:nvSpPr>
        <p:spPr>
          <a:xfrm rot="0">
            <a:off x="8191500" y="6199805"/>
            <a:ext cx="1905000" cy="708660"/>
          </a:xfrm>
          <a:prstGeom prst="rect">
            <a:avLst/>
          </a:prstGeom>
        </p:spPr>
        <p:txBody>
          <a:bodyPr anchor="t" rtlCol="false" tIns="0" lIns="0" bIns="0" rIns="0">
            <a:spAutoFit/>
          </a:bodyPr>
          <a:lstStyle/>
          <a:p>
            <a:pPr algn="ctr" marL="0" indent="0" lvl="0">
              <a:lnSpc>
                <a:spcPts val="1920"/>
              </a:lnSpc>
            </a:pPr>
            <a:r>
              <a:rPr lang="en-US" b="true" sz="1500">
                <a:solidFill>
                  <a:srgbClr val="FFFFFF"/>
                </a:solidFill>
                <a:latin typeface="League Spartan"/>
                <a:ea typeface="League Spartan"/>
                <a:cs typeface="League Spartan"/>
                <a:sym typeface="League Spartan"/>
              </a:rPr>
              <a:t>Stanley Gana el DARPA Grand Challenge</a:t>
            </a:r>
          </a:p>
        </p:txBody>
      </p:sp>
      <p:sp>
        <p:nvSpPr>
          <p:cNvPr name="TextBox 14" id="14"/>
          <p:cNvSpPr txBox="true"/>
          <p:nvPr/>
        </p:nvSpPr>
        <p:spPr>
          <a:xfrm rot="0">
            <a:off x="10601551" y="6199805"/>
            <a:ext cx="1905000" cy="946785"/>
          </a:xfrm>
          <a:prstGeom prst="rect">
            <a:avLst/>
          </a:prstGeom>
        </p:spPr>
        <p:txBody>
          <a:bodyPr anchor="t" rtlCol="false" tIns="0" lIns="0" bIns="0" rIns="0">
            <a:spAutoFit/>
          </a:bodyPr>
          <a:lstStyle/>
          <a:p>
            <a:pPr algn="ctr" marL="0" indent="0" lvl="0">
              <a:lnSpc>
                <a:spcPts val="1920"/>
              </a:lnSpc>
            </a:pPr>
            <a:r>
              <a:rPr lang="en-US" b="true" sz="1500">
                <a:solidFill>
                  <a:srgbClr val="FFFFFF"/>
                </a:solidFill>
                <a:latin typeface="League Spartan"/>
                <a:ea typeface="League Spartan"/>
                <a:cs typeface="League Spartan"/>
                <a:sym typeface="League Spartan"/>
              </a:rPr>
              <a:t>AlexNet Revoluciona la Visión por Computadora</a:t>
            </a:r>
          </a:p>
        </p:txBody>
      </p:sp>
      <p:sp>
        <p:nvSpPr>
          <p:cNvPr name="TextBox 15" id="15"/>
          <p:cNvSpPr txBox="true"/>
          <p:nvPr/>
        </p:nvSpPr>
        <p:spPr>
          <a:xfrm rot="0">
            <a:off x="12944701" y="6199805"/>
            <a:ext cx="2170626" cy="708660"/>
          </a:xfrm>
          <a:prstGeom prst="rect">
            <a:avLst/>
          </a:prstGeom>
        </p:spPr>
        <p:txBody>
          <a:bodyPr anchor="t" rtlCol="false" tIns="0" lIns="0" bIns="0" rIns="0">
            <a:spAutoFit/>
          </a:bodyPr>
          <a:lstStyle/>
          <a:p>
            <a:pPr algn="ctr" marL="0" indent="0" lvl="0">
              <a:lnSpc>
                <a:spcPts val="1920"/>
              </a:lnSpc>
            </a:pPr>
            <a:r>
              <a:rPr lang="en-US" b="true" sz="1500">
                <a:solidFill>
                  <a:srgbClr val="FFFFFF"/>
                </a:solidFill>
                <a:latin typeface="League Spartan"/>
                <a:ea typeface="League Spartan"/>
                <a:cs typeface="League Spartan"/>
                <a:sym typeface="League Spartan"/>
              </a:rPr>
              <a:t>GPT-3: Un Salto en el Procesamiento del Lenguaje Natural</a:t>
            </a:r>
          </a:p>
        </p:txBody>
      </p:sp>
      <p:sp>
        <p:nvSpPr>
          <p:cNvPr name="TextBox 16" id="16"/>
          <p:cNvSpPr txBox="true"/>
          <p:nvPr/>
        </p:nvSpPr>
        <p:spPr>
          <a:xfrm rot="0">
            <a:off x="3459425" y="1564057"/>
            <a:ext cx="11369149" cy="1025217"/>
          </a:xfrm>
          <a:prstGeom prst="rect">
            <a:avLst/>
          </a:prstGeom>
        </p:spPr>
        <p:txBody>
          <a:bodyPr anchor="t" rtlCol="false" tIns="0" lIns="0" bIns="0" rIns="0">
            <a:spAutoFit/>
          </a:bodyPr>
          <a:lstStyle/>
          <a:p>
            <a:pPr algn="ctr" marL="0" indent="0" lvl="0">
              <a:lnSpc>
                <a:spcPts val="7992"/>
              </a:lnSpc>
              <a:spcBef>
                <a:spcPct val="0"/>
              </a:spcBef>
            </a:pPr>
            <a:r>
              <a:rPr lang="en-US" sz="7200">
                <a:solidFill>
                  <a:srgbClr val="F4F8FF"/>
                </a:solidFill>
                <a:latin typeface="League Spartan"/>
                <a:ea typeface="League Spartan"/>
                <a:cs typeface="League Spartan"/>
                <a:sym typeface="League Spartan"/>
              </a:rPr>
              <a:t>Historia de la IA</a:t>
            </a:r>
          </a:p>
        </p:txBody>
      </p:sp>
      <p:grpSp>
        <p:nvGrpSpPr>
          <p:cNvPr name="Group 17" id="17"/>
          <p:cNvGrpSpPr/>
          <p:nvPr/>
        </p:nvGrpSpPr>
        <p:grpSpPr>
          <a:xfrm rot="0">
            <a:off x="1023076" y="3675124"/>
            <a:ext cx="1759046" cy="1759046"/>
            <a:chOff x="0" y="0"/>
            <a:chExt cx="2345395" cy="2345395"/>
          </a:xfrm>
        </p:grpSpPr>
        <p:grpSp>
          <p:nvGrpSpPr>
            <p:cNvPr name="Group 18" id="18"/>
            <p:cNvGrpSpPr/>
            <p:nvPr/>
          </p:nvGrpSpPr>
          <p:grpSpPr>
            <a:xfrm rot="0">
              <a:off x="0" y="0"/>
              <a:ext cx="2345395" cy="2345395"/>
              <a:chOff x="0" y="0"/>
              <a:chExt cx="812800" cy="812800"/>
            </a:xfrm>
          </p:grpSpPr>
          <p:sp>
            <p:nvSpPr>
              <p:cNvPr name="Freeform 19" id="19"/>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20" id="20"/>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21" id="21"/>
            <p:cNvGrpSpPr/>
            <p:nvPr/>
          </p:nvGrpSpPr>
          <p:grpSpPr>
            <a:xfrm rot="0">
              <a:off x="118047" y="118047"/>
              <a:ext cx="2109302" cy="2109302"/>
              <a:chOff x="0" y="0"/>
              <a:chExt cx="812800" cy="812800"/>
            </a:xfrm>
          </p:grpSpPr>
          <p:sp>
            <p:nvSpPr>
              <p:cNvPr name="Freeform 22" id="22"/>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23" id="23"/>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24" id="24"/>
            <p:cNvSpPr txBox="true"/>
            <p:nvPr/>
          </p:nvSpPr>
          <p:spPr>
            <a:xfrm rot="0">
              <a:off x="346695" y="954173"/>
              <a:ext cx="1652004" cy="4370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1943</a:t>
              </a:r>
            </a:p>
          </p:txBody>
        </p:sp>
      </p:grpSp>
      <p:grpSp>
        <p:nvGrpSpPr>
          <p:cNvPr name="Group 25" id="25"/>
          <p:cNvGrpSpPr/>
          <p:nvPr/>
        </p:nvGrpSpPr>
        <p:grpSpPr>
          <a:xfrm rot="0">
            <a:off x="3438977" y="3675124"/>
            <a:ext cx="1759046" cy="1759046"/>
            <a:chOff x="0" y="0"/>
            <a:chExt cx="2345395" cy="2345395"/>
          </a:xfrm>
        </p:grpSpPr>
        <p:grpSp>
          <p:nvGrpSpPr>
            <p:cNvPr name="Group 26" id="26"/>
            <p:cNvGrpSpPr/>
            <p:nvPr/>
          </p:nvGrpSpPr>
          <p:grpSpPr>
            <a:xfrm rot="0">
              <a:off x="0" y="0"/>
              <a:ext cx="2345395" cy="2345395"/>
              <a:chOff x="0" y="0"/>
              <a:chExt cx="812800" cy="812800"/>
            </a:xfrm>
          </p:grpSpPr>
          <p:sp>
            <p:nvSpPr>
              <p:cNvPr name="Freeform 27" id="27"/>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28" id="28"/>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29" id="29"/>
            <p:cNvGrpSpPr/>
            <p:nvPr/>
          </p:nvGrpSpPr>
          <p:grpSpPr>
            <a:xfrm rot="0">
              <a:off x="118047" y="118047"/>
              <a:ext cx="2109302" cy="2109302"/>
              <a:chOff x="0" y="0"/>
              <a:chExt cx="812800" cy="812800"/>
            </a:xfrm>
          </p:grpSpPr>
          <p:sp>
            <p:nvSpPr>
              <p:cNvPr name="Freeform 30" id="30"/>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31" id="31"/>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32" id="32"/>
            <p:cNvSpPr txBox="true"/>
            <p:nvPr/>
          </p:nvSpPr>
          <p:spPr>
            <a:xfrm rot="0">
              <a:off x="346695" y="954173"/>
              <a:ext cx="1652004" cy="4370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1966</a:t>
              </a:r>
            </a:p>
          </p:txBody>
        </p:sp>
      </p:grpSp>
      <p:grpSp>
        <p:nvGrpSpPr>
          <p:cNvPr name="Group 33" id="33"/>
          <p:cNvGrpSpPr/>
          <p:nvPr/>
        </p:nvGrpSpPr>
        <p:grpSpPr>
          <a:xfrm rot="0">
            <a:off x="5848802" y="3675124"/>
            <a:ext cx="1759046" cy="1759046"/>
            <a:chOff x="0" y="0"/>
            <a:chExt cx="2345395" cy="2345395"/>
          </a:xfrm>
        </p:grpSpPr>
        <p:grpSp>
          <p:nvGrpSpPr>
            <p:cNvPr name="Group 34" id="34"/>
            <p:cNvGrpSpPr/>
            <p:nvPr/>
          </p:nvGrpSpPr>
          <p:grpSpPr>
            <a:xfrm rot="0">
              <a:off x="0" y="0"/>
              <a:ext cx="2345395" cy="2345395"/>
              <a:chOff x="0" y="0"/>
              <a:chExt cx="812800" cy="812800"/>
            </a:xfrm>
          </p:grpSpPr>
          <p:sp>
            <p:nvSpPr>
              <p:cNvPr name="Freeform 35" id="35"/>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36" id="36"/>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37" id="37"/>
            <p:cNvGrpSpPr/>
            <p:nvPr/>
          </p:nvGrpSpPr>
          <p:grpSpPr>
            <a:xfrm rot="0">
              <a:off x="118047" y="118047"/>
              <a:ext cx="2109302" cy="2109302"/>
              <a:chOff x="0" y="0"/>
              <a:chExt cx="812800" cy="812800"/>
            </a:xfrm>
          </p:grpSpPr>
          <p:sp>
            <p:nvSpPr>
              <p:cNvPr name="Freeform 38" id="38"/>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39" id="39"/>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40" id="40"/>
            <p:cNvSpPr txBox="true"/>
            <p:nvPr/>
          </p:nvSpPr>
          <p:spPr>
            <a:xfrm rot="0">
              <a:off x="346695" y="954173"/>
              <a:ext cx="1652004" cy="4370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1979</a:t>
              </a:r>
            </a:p>
          </p:txBody>
        </p:sp>
      </p:grpSp>
      <p:grpSp>
        <p:nvGrpSpPr>
          <p:cNvPr name="Group 41" id="41"/>
          <p:cNvGrpSpPr/>
          <p:nvPr/>
        </p:nvGrpSpPr>
        <p:grpSpPr>
          <a:xfrm rot="0">
            <a:off x="8264477" y="3675124"/>
            <a:ext cx="1759046" cy="1759046"/>
            <a:chOff x="0" y="0"/>
            <a:chExt cx="2345395" cy="2345395"/>
          </a:xfrm>
        </p:grpSpPr>
        <p:grpSp>
          <p:nvGrpSpPr>
            <p:cNvPr name="Group 42" id="42"/>
            <p:cNvGrpSpPr/>
            <p:nvPr/>
          </p:nvGrpSpPr>
          <p:grpSpPr>
            <a:xfrm rot="0">
              <a:off x="0" y="0"/>
              <a:ext cx="2345395" cy="2345395"/>
              <a:chOff x="0" y="0"/>
              <a:chExt cx="812800" cy="812800"/>
            </a:xfrm>
          </p:grpSpPr>
          <p:sp>
            <p:nvSpPr>
              <p:cNvPr name="Freeform 43" id="43"/>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44" id="44"/>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45" id="45"/>
            <p:cNvGrpSpPr/>
            <p:nvPr/>
          </p:nvGrpSpPr>
          <p:grpSpPr>
            <a:xfrm rot="0">
              <a:off x="118047" y="118047"/>
              <a:ext cx="2109302" cy="2109302"/>
              <a:chOff x="0" y="0"/>
              <a:chExt cx="812800" cy="812800"/>
            </a:xfrm>
          </p:grpSpPr>
          <p:sp>
            <p:nvSpPr>
              <p:cNvPr name="Freeform 46" id="46"/>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47" id="47"/>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48" id="48"/>
            <p:cNvSpPr txBox="true"/>
            <p:nvPr/>
          </p:nvSpPr>
          <p:spPr>
            <a:xfrm rot="0">
              <a:off x="346695" y="954173"/>
              <a:ext cx="1652004" cy="4370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2005</a:t>
              </a:r>
            </a:p>
          </p:txBody>
        </p:sp>
      </p:grpSp>
      <p:grpSp>
        <p:nvGrpSpPr>
          <p:cNvPr name="Group 49" id="49"/>
          <p:cNvGrpSpPr/>
          <p:nvPr/>
        </p:nvGrpSpPr>
        <p:grpSpPr>
          <a:xfrm rot="0">
            <a:off x="10674528" y="3675124"/>
            <a:ext cx="1759046" cy="1759046"/>
            <a:chOff x="0" y="0"/>
            <a:chExt cx="2345395" cy="2345395"/>
          </a:xfrm>
        </p:grpSpPr>
        <p:grpSp>
          <p:nvGrpSpPr>
            <p:cNvPr name="Group 50" id="50"/>
            <p:cNvGrpSpPr/>
            <p:nvPr/>
          </p:nvGrpSpPr>
          <p:grpSpPr>
            <a:xfrm rot="0">
              <a:off x="0" y="0"/>
              <a:ext cx="2345395" cy="2345395"/>
              <a:chOff x="0" y="0"/>
              <a:chExt cx="812800" cy="812800"/>
            </a:xfrm>
          </p:grpSpPr>
          <p:sp>
            <p:nvSpPr>
              <p:cNvPr name="Freeform 51" id="51"/>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52" id="52"/>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53" id="53"/>
            <p:cNvGrpSpPr/>
            <p:nvPr/>
          </p:nvGrpSpPr>
          <p:grpSpPr>
            <a:xfrm rot="0">
              <a:off x="118047" y="118047"/>
              <a:ext cx="2109302" cy="2109302"/>
              <a:chOff x="0" y="0"/>
              <a:chExt cx="812800" cy="812800"/>
            </a:xfrm>
          </p:grpSpPr>
          <p:sp>
            <p:nvSpPr>
              <p:cNvPr name="Freeform 54" id="54"/>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55" id="55"/>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56" id="56"/>
            <p:cNvSpPr txBox="true"/>
            <p:nvPr/>
          </p:nvSpPr>
          <p:spPr>
            <a:xfrm rot="0">
              <a:off x="346695" y="954173"/>
              <a:ext cx="1652004" cy="4370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2012</a:t>
              </a:r>
            </a:p>
          </p:txBody>
        </p:sp>
      </p:grpSp>
      <p:grpSp>
        <p:nvGrpSpPr>
          <p:cNvPr name="Group 57" id="57"/>
          <p:cNvGrpSpPr/>
          <p:nvPr/>
        </p:nvGrpSpPr>
        <p:grpSpPr>
          <a:xfrm rot="0">
            <a:off x="13087391" y="3675124"/>
            <a:ext cx="1759046" cy="1759046"/>
            <a:chOff x="0" y="0"/>
            <a:chExt cx="2345395" cy="2345395"/>
          </a:xfrm>
        </p:grpSpPr>
        <p:grpSp>
          <p:nvGrpSpPr>
            <p:cNvPr name="Group 58" id="58"/>
            <p:cNvGrpSpPr/>
            <p:nvPr/>
          </p:nvGrpSpPr>
          <p:grpSpPr>
            <a:xfrm rot="0">
              <a:off x="0" y="0"/>
              <a:ext cx="2345395" cy="2345395"/>
              <a:chOff x="0" y="0"/>
              <a:chExt cx="812800" cy="812800"/>
            </a:xfrm>
          </p:grpSpPr>
          <p:sp>
            <p:nvSpPr>
              <p:cNvPr name="Freeform 59" id="59"/>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60" id="60"/>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61" id="61"/>
            <p:cNvGrpSpPr/>
            <p:nvPr/>
          </p:nvGrpSpPr>
          <p:grpSpPr>
            <a:xfrm rot="0">
              <a:off x="118047" y="118047"/>
              <a:ext cx="2109302" cy="2109302"/>
              <a:chOff x="0" y="0"/>
              <a:chExt cx="812800" cy="812800"/>
            </a:xfrm>
          </p:grpSpPr>
          <p:sp>
            <p:nvSpPr>
              <p:cNvPr name="Freeform 62" id="62"/>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63" id="63"/>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64" id="64"/>
            <p:cNvSpPr txBox="true"/>
            <p:nvPr/>
          </p:nvSpPr>
          <p:spPr>
            <a:xfrm rot="0">
              <a:off x="346695" y="954173"/>
              <a:ext cx="1652004" cy="4370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2020</a:t>
              </a:r>
            </a:p>
          </p:txBody>
        </p:sp>
      </p:grpSp>
      <p:grpSp>
        <p:nvGrpSpPr>
          <p:cNvPr name="Group 65" id="65"/>
          <p:cNvGrpSpPr/>
          <p:nvPr/>
        </p:nvGrpSpPr>
        <p:grpSpPr>
          <a:xfrm rot="0">
            <a:off x="6592363" y="5875375"/>
            <a:ext cx="271924" cy="271924"/>
            <a:chOff x="0" y="0"/>
            <a:chExt cx="1478354" cy="1478354"/>
          </a:xfrm>
        </p:grpSpPr>
        <p:sp>
          <p:nvSpPr>
            <p:cNvPr name="Freeform 66" id="66"/>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67" id="67"/>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grpSp>
        <p:nvGrpSpPr>
          <p:cNvPr name="Group 68" id="68"/>
          <p:cNvGrpSpPr/>
          <p:nvPr/>
        </p:nvGrpSpPr>
        <p:grpSpPr>
          <a:xfrm rot="0">
            <a:off x="9008038" y="5875375"/>
            <a:ext cx="271924" cy="271924"/>
            <a:chOff x="0" y="0"/>
            <a:chExt cx="1478354" cy="1478354"/>
          </a:xfrm>
        </p:grpSpPr>
        <p:sp>
          <p:nvSpPr>
            <p:cNvPr name="Freeform 69" id="69"/>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70" id="70"/>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grpSp>
        <p:nvGrpSpPr>
          <p:cNvPr name="Group 71" id="71"/>
          <p:cNvGrpSpPr/>
          <p:nvPr/>
        </p:nvGrpSpPr>
        <p:grpSpPr>
          <a:xfrm rot="0">
            <a:off x="11418089" y="5875375"/>
            <a:ext cx="271924" cy="271924"/>
            <a:chOff x="0" y="0"/>
            <a:chExt cx="1478354" cy="1478354"/>
          </a:xfrm>
        </p:grpSpPr>
        <p:sp>
          <p:nvSpPr>
            <p:cNvPr name="Freeform 72" id="72"/>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73" id="73"/>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grpSp>
        <p:nvGrpSpPr>
          <p:cNvPr name="Group 74" id="74"/>
          <p:cNvGrpSpPr/>
          <p:nvPr/>
        </p:nvGrpSpPr>
        <p:grpSpPr>
          <a:xfrm rot="0">
            <a:off x="13830952" y="5875375"/>
            <a:ext cx="271924" cy="271924"/>
            <a:chOff x="0" y="0"/>
            <a:chExt cx="1478354" cy="1478354"/>
          </a:xfrm>
        </p:grpSpPr>
        <p:sp>
          <p:nvSpPr>
            <p:cNvPr name="Freeform 75" id="75"/>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76" id="76"/>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sp>
        <p:nvSpPr>
          <p:cNvPr name="TextBox 77" id="77"/>
          <p:cNvSpPr txBox="true"/>
          <p:nvPr/>
        </p:nvSpPr>
        <p:spPr>
          <a:xfrm rot="0">
            <a:off x="15325465" y="6137774"/>
            <a:ext cx="2097376" cy="708660"/>
          </a:xfrm>
          <a:prstGeom prst="rect">
            <a:avLst/>
          </a:prstGeom>
        </p:spPr>
        <p:txBody>
          <a:bodyPr anchor="t" rtlCol="false" tIns="0" lIns="0" bIns="0" rIns="0">
            <a:spAutoFit/>
          </a:bodyPr>
          <a:lstStyle/>
          <a:p>
            <a:pPr algn="ctr" marL="0" indent="0" lvl="0">
              <a:lnSpc>
                <a:spcPts val="1920"/>
              </a:lnSpc>
            </a:pPr>
            <a:r>
              <a:rPr lang="en-US" b="true" sz="1500">
                <a:solidFill>
                  <a:srgbClr val="FFFFFF"/>
                </a:solidFill>
                <a:latin typeface="League Spartan"/>
                <a:ea typeface="League Spartan"/>
                <a:cs typeface="League Spartan"/>
                <a:sym typeface="League Spartan"/>
              </a:rPr>
              <a:t>Era de la IA Generativa (2023-2025)</a:t>
            </a:r>
          </a:p>
        </p:txBody>
      </p:sp>
      <p:grpSp>
        <p:nvGrpSpPr>
          <p:cNvPr name="Group 78" id="78"/>
          <p:cNvGrpSpPr/>
          <p:nvPr/>
        </p:nvGrpSpPr>
        <p:grpSpPr>
          <a:xfrm rot="0">
            <a:off x="15494630" y="3675124"/>
            <a:ext cx="1759046" cy="1759046"/>
            <a:chOff x="0" y="0"/>
            <a:chExt cx="2345395" cy="2345395"/>
          </a:xfrm>
        </p:grpSpPr>
        <p:grpSp>
          <p:nvGrpSpPr>
            <p:cNvPr name="Group 79" id="79"/>
            <p:cNvGrpSpPr/>
            <p:nvPr/>
          </p:nvGrpSpPr>
          <p:grpSpPr>
            <a:xfrm rot="0">
              <a:off x="0" y="0"/>
              <a:ext cx="2345395" cy="2345395"/>
              <a:chOff x="0" y="0"/>
              <a:chExt cx="812800" cy="812800"/>
            </a:xfrm>
          </p:grpSpPr>
          <p:sp>
            <p:nvSpPr>
              <p:cNvPr name="Freeform 80" id="80"/>
              <p:cNvSpPr/>
              <p:nvPr/>
            </p:nvSpPr>
            <p:spPr>
              <a:xfrm flipH="false" flipV="false" rot="0">
                <a:off x="74745" y="74745"/>
                <a:ext cx="663311" cy="663311"/>
              </a:xfrm>
              <a:custGeom>
                <a:avLst/>
                <a:gdLst/>
                <a:ahLst/>
                <a:cxnLst/>
                <a:rect r="r" b="b" t="t" l="l"/>
                <a:pathLst>
                  <a:path h="663311" w="663311">
                    <a:moveTo>
                      <a:pt x="459252" y="52852"/>
                    </a:moveTo>
                    <a:lnTo>
                      <a:pt x="610458" y="204058"/>
                    </a:lnTo>
                    <a:cubicBezTo>
                      <a:pt x="680928" y="274528"/>
                      <a:pt x="680928" y="388782"/>
                      <a:pt x="610458" y="459252"/>
                    </a:cubicBezTo>
                    <a:lnTo>
                      <a:pt x="459252" y="610458"/>
                    </a:lnTo>
                    <a:cubicBezTo>
                      <a:pt x="388782" y="680928"/>
                      <a:pt x="274528" y="680928"/>
                      <a:pt x="204058" y="610458"/>
                    </a:cubicBezTo>
                    <a:lnTo>
                      <a:pt x="52852" y="459252"/>
                    </a:lnTo>
                    <a:cubicBezTo>
                      <a:pt x="-17618" y="388782"/>
                      <a:pt x="-17618" y="274528"/>
                      <a:pt x="52852" y="204058"/>
                    </a:cubicBezTo>
                    <a:lnTo>
                      <a:pt x="204058" y="52852"/>
                    </a:lnTo>
                    <a:cubicBezTo>
                      <a:pt x="274528" y="-17618"/>
                      <a:pt x="388782" y="-17618"/>
                      <a:pt x="459252" y="52852"/>
                    </a:cubicBezTo>
                    <a:close/>
                  </a:path>
                </a:pathLst>
              </a:custGeom>
              <a:ln w="38100" cap="rnd">
                <a:solidFill>
                  <a:srgbClr val="FFFFFF"/>
                </a:solidFill>
                <a:prstDash val="solid"/>
                <a:round/>
              </a:ln>
            </p:spPr>
          </p:sp>
          <p:sp>
            <p:nvSpPr>
              <p:cNvPr name="TextBox 81" id="81"/>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grpSp>
          <p:nvGrpSpPr>
            <p:cNvPr name="Group 82" id="82"/>
            <p:cNvGrpSpPr/>
            <p:nvPr/>
          </p:nvGrpSpPr>
          <p:grpSpPr>
            <a:xfrm rot="0">
              <a:off x="118047" y="118047"/>
              <a:ext cx="2109302" cy="2109302"/>
              <a:chOff x="0" y="0"/>
              <a:chExt cx="812800" cy="812800"/>
            </a:xfrm>
          </p:grpSpPr>
          <p:sp>
            <p:nvSpPr>
              <p:cNvPr name="Freeform 83" id="83"/>
              <p:cNvSpPr/>
              <p:nvPr/>
            </p:nvSpPr>
            <p:spPr>
              <a:xfrm flipH="false" flipV="false" rot="0">
                <a:off x="64867" y="64867"/>
                <a:ext cx="683066" cy="683066"/>
              </a:xfrm>
              <a:custGeom>
                <a:avLst/>
                <a:gdLst/>
                <a:ahLst/>
                <a:cxnLst/>
                <a:rect r="r" b="b" t="t" l="l"/>
                <a:pathLst>
                  <a:path h="683066" w="683066">
                    <a:moveTo>
                      <a:pt x="452268" y="45868"/>
                    </a:moveTo>
                    <a:lnTo>
                      <a:pt x="637198" y="230798"/>
                    </a:lnTo>
                    <a:cubicBezTo>
                      <a:pt x="698355" y="291955"/>
                      <a:pt x="698355" y="391111"/>
                      <a:pt x="637198" y="452268"/>
                    </a:cubicBezTo>
                    <a:lnTo>
                      <a:pt x="452268" y="637198"/>
                    </a:lnTo>
                    <a:cubicBezTo>
                      <a:pt x="391111" y="698355"/>
                      <a:pt x="291955" y="698355"/>
                      <a:pt x="230798" y="637198"/>
                    </a:cubicBezTo>
                    <a:lnTo>
                      <a:pt x="45868" y="452268"/>
                    </a:lnTo>
                    <a:cubicBezTo>
                      <a:pt x="-15289" y="391111"/>
                      <a:pt x="-15289" y="291955"/>
                      <a:pt x="45868" y="230798"/>
                    </a:cubicBezTo>
                    <a:lnTo>
                      <a:pt x="230798" y="45868"/>
                    </a:lnTo>
                    <a:cubicBezTo>
                      <a:pt x="291955" y="-15289"/>
                      <a:pt x="391111" y="-15289"/>
                      <a:pt x="452268" y="45868"/>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rnd">
                <a:noFill/>
                <a:prstDash val="solid"/>
                <a:round/>
              </a:ln>
            </p:spPr>
          </p:sp>
          <p:sp>
            <p:nvSpPr>
              <p:cNvPr name="TextBox 84" id="84"/>
              <p:cNvSpPr txBox="true"/>
              <p:nvPr/>
            </p:nvSpPr>
            <p:spPr>
              <a:xfrm>
                <a:off x="139700" y="139700"/>
                <a:ext cx="533400" cy="533400"/>
              </a:xfrm>
              <a:prstGeom prst="rect">
                <a:avLst/>
              </a:prstGeom>
            </p:spPr>
            <p:txBody>
              <a:bodyPr anchor="ctr" rtlCol="false" tIns="50800" lIns="50800" bIns="50800" rIns="50800"/>
              <a:lstStyle/>
              <a:p>
                <a:pPr algn="ctr" marL="0" indent="0" lvl="0">
                  <a:lnSpc>
                    <a:spcPts val="2652"/>
                  </a:lnSpc>
                  <a:spcBef>
                    <a:spcPct val="0"/>
                  </a:spcBef>
                </a:pPr>
              </a:p>
            </p:txBody>
          </p:sp>
        </p:grpSp>
        <p:sp>
          <p:nvSpPr>
            <p:cNvPr name="TextBox 85" id="85"/>
            <p:cNvSpPr txBox="true"/>
            <p:nvPr/>
          </p:nvSpPr>
          <p:spPr>
            <a:xfrm rot="0">
              <a:off x="346695" y="731923"/>
              <a:ext cx="1652004" cy="881549"/>
            </a:xfrm>
            <a:prstGeom prst="rect">
              <a:avLst/>
            </a:prstGeom>
          </p:spPr>
          <p:txBody>
            <a:bodyPr anchor="t" rtlCol="false" tIns="0" lIns="0" bIns="0" rIns="0">
              <a:spAutoFit/>
            </a:bodyPr>
            <a:lstStyle/>
            <a:p>
              <a:pPr algn="ctr" marL="0" indent="0" lvl="0">
                <a:lnSpc>
                  <a:spcPts val="2683"/>
                </a:lnSpc>
                <a:spcBef>
                  <a:spcPct val="0"/>
                </a:spcBef>
              </a:pPr>
              <a:r>
                <a:rPr lang="en-US" b="true" sz="2199">
                  <a:solidFill>
                    <a:srgbClr val="FFFFFF"/>
                  </a:solidFill>
                  <a:latin typeface="Montserrat Bold"/>
                  <a:ea typeface="Montserrat Bold"/>
                  <a:cs typeface="Montserrat Bold"/>
                  <a:sym typeface="Montserrat Bold"/>
                </a:rPr>
                <a:t>2023-2026</a:t>
              </a:r>
            </a:p>
          </p:txBody>
        </p:sp>
      </p:grpSp>
      <p:grpSp>
        <p:nvGrpSpPr>
          <p:cNvPr name="Group 86" id="86"/>
          <p:cNvGrpSpPr/>
          <p:nvPr/>
        </p:nvGrpSpPr>
        <p:grpSpPr>
          <a:xfrm rot="0">
            <a:off x="16238191" y="5875375"/>
            <a:ext cx="271924" cy="271924"/>
            <a:chOff x="0" y="0"/>
            <a:chExt cx="1478354" cy="1478354"/>
          </a:xfrm>
        </p:grpSpPr>
        <p:sp>
          <p:nvSpPr>
            <p:cNvPr name="Freeform 87" id="87"/>
            <p:cNvSpPr/>
            <p:nvPr/>
          </p:nvSpPr>
          <p:spPr>
            <a:xfrm flipH="false" flipV="false" rot="0">
              <a:off x="0" y="0"/>
              <a:ext cx="1478354" cy="1478354"/>
            </a:xfrm>
            <a:custGeom>
              <a:avLst/>
              <a:gdLst/>
              <a:ahLst/>
              <a:cxnLst/>
              <a:rect r="r" b="b" t="t" l="l"/>
              <a:pathLst>
                <a:path h="1478354" w="1478354">
                  <a:moveTo>
                    <a:pt x="739177" y="0"/>
                  </a:moveTo>
                  <a:cubicBezTo>
                    <a:pt x="330941" y="0"/>
                    <a:pt x="0" y="330941"/>
                    <a:pt x="0" y="739177"/>
                  </a:cubicBezTo>
                  <a:cubicBezTo>
                    <a:pt x="0" y="1147413"/>
                    <a:pt x="330941" y="1478354"/>
                    <a:pt x="739177" y="1478354"/>
                  </a:cubicBezTo>
                  <a:cubicBezTo>
                    <a:pt x="1147413" y="1478354"/>
                    <a:pt x="1478354" y="1147413"/>
                    <a:pt x="1478354" y="739177"/>
                  </a:cubicBezTo>
                  <a:cubicBezTo>
                    <a:pt x="1478354" y="330941"/>
                    <a:pt x="1147413" y="0"/>
                    <a:pt x="739177" y="0"/>
                  </a:cubicBezTo>
                  <a:close/>
                </a:path>
              </a:pathLst>
            </a:custGeom>
            <a:solidFill>
              <a:srgbClr val="F4F8FF"/>
            </a:solidFill>
            <a:ln cap="sq">
              <a:noFill/>
              <a:prstDash val="solid"/>
              <a:miter/>
            </a:ln>
          </p:spPr>
        </p:sp>
        <p:sp>
          <p:nvSpPr>
            <p:cNvPr name="TextBox 88" id="88"/>
            <p:cNvSpPr txBox="true"/>
            <p:nvPr/>
          </p:nvSpPr>
          <p:spPr>
            <a:xfrm>
              <a:off x="138596" y="110021"/>
              <a:ext cx="1201163" cy="1229738"/>
            </a:xfrm>
            <a:prstGeom prst="rect">
              <a:avLst/>
            </a:prstGeom>
          </p:spPr>
          <p:txBody>
            <a:bodyPr anchor="ctr" rtlCol="false" tIns="50800" lIns="50800" bIns="50800" rIns="50800"/>
            <a:lstStyle/>
            <a:p>
              <a:pPr algn="ctr">
                <a:lnSpc>
                  <a:spcPts val="2086"/>
                </a:lnSpc>
              </a:pPr>
            </a:p>
          </p:txBody>
        </p:sp>
      </p:grpSp>
      <p:sp>
        <p:nvSpPr>
          <p:cNvPr name="TextBox 89" id="89"/>
          <p:cNvSpPr txBox="true"/>
          <p:nvPr/>
        </p:nvSpPr>
        <p:spPr>
          <a:xfrm rot="0">
            <a:off x="859987" y="7194215"/>
            <a:ext cx="2097376" cy="2293256"/>
          </a:xfrm>
          <a:prstGeom prst="rect">
            <a:avLst/>
          </a:prstGeom>
        </p:spPr>
        <p:txBody>
          <a:bodyPr anchor="t" rtlCol="false" tIns="0" lIns="0" bIns="0" rIns="0">
            <a:spAutoFit/>
          </a:bodyPr>
          <a:lstStyle/>
          <a:p>
            <a:pPr algn="just" marL="0" indent="0" lvl="0">
              <a:lnSpc>
                <a:spcPts val="1680"/>
              </a:lnSpc>
              <a:spcBef>
                <a:spcPct val="0"/>
              </a:spcBef>
            </a:pPr>
            <a:r>
              <a:rPr lang="en-US" sz="1200">
                <a:solidFill>
                  <a:srgbClr val="FFFFFF"/>
                </a:solidFill>
                <a:latin typeface="Montserrat"/>
                <a:ea typeface="Montserrat"/>
                <a:cs typeface="Montserrat"/>
                <a:sym typeface="Montserrat"/>
              </a:rPr>
              <a:t>Warren McCulloch y Walter Pitts proponen el primer modelo matemático de una neurona artificial. Este modelo, conocido como la neurona McCulloch-Pitts, sentó las bases para el desarrollo de las redes neuronales artificiales y la computación neuronal.</a:t>
            </a:r>
          </a:p>
        </p:txBody>
      </p:sp>
      <p:sp>
        <p:nvSpPr>
          <p:cNvPr name="TextBox 90" id="90"/>
          <p:cNvSpPr txBox="true"/>
          <p:nvPr/>
        </p:nvSpPr>
        <p:spPr>
          <a:xfrm rot="0">
            <a:off x="3271910" y="7298974"/>
            <a:ext cx="2097376" cy="2083739"/>
          </a:xfrm>
          <a:prstGeom prst="rect">
            <a:avLst/>
          </a:prstGeom>
        </p:spPr>
        <p:txBody>
          <a:bodyPr anchor="t" rtlCol="false" tIns="0" lIns="0" bIns="0" rIns="0">
            <a:spAutoFit/>
          </a:bodyPr>
          <a:lstStyle/>
          <a:p>
            <a:pPr algn="just" marL="0" indent="0" lvl="0">
              <a:lnSpc>
                <a:spcPts val="1680"/>
              </a:lnSpc>
              <a:spcBef>
                <a:spcPct val="0"/>
              </a:spcBef>
            </a:pPr>
            <a:r>
              <a:rPr lang="en-US" sz="1200">
                <a:solidFill>
                  <a:srgbClr val="FFFFFF"/>
                </a:solidFill>
                <a:latin typeface="Montserrat"/>
                <a:ea typeface="Montserrat"/>
                <a:cs typeface="Montserrat"/>
                <a:sym typeface="Montserrat"/>
              </a:rPr>
              <a:t>Joseph Weizenbaum crea ELIZA, considerado el primer programa de chat o chatbot. ELIZA fue diseñada para simular una conversación con un psicoterapeuta, utilizando técnicas de procesamiento de lenguaje natural simples pero efectivas. </a:t>
            </a:r>
          </a:p>
        </p:txBody>
      </p:sp>
      <p:sp>
        <p:nvSpPr>
          <p:cNvPr name="TextBox 91" id="91"/>
          <p:cNvSpPr txBox="true"/>
          <p:nvPr/>
        </p:nvSpPr>
        <p:spPr>
          <a:xfrm rot="0">
            <a:off x="5893358" y="7298974"/>
            <a:ext cx="1941858" cy="1245672"/>
          </a:xfrm>
          <a:prstGeom prst="rect">
            <a:avLst/>
          </a:prstGeom>
        </p:spPr>
        <p:txBody>
          <a:bodyPr anchor="t" rtlCol="false" tIns="0" lIns="0" bIns="0" rIns="0">
            <a:spAutoFit/>
          </a:bodyPr>
          <a:lstStyle/>
          <a:p>
            <a:pPr algn="just" marL="0" indent="0" lvl="0">
              <a:lnSpc>
                <a:spcPts val="1679"/>
              </a:lnSpc>
              <a:spcBef>
                <a:spcPct val="0"/>
              </a:spcBef>
            </a:pPr>
            <a:r>
              <a:rPr lang="en-US" sz="1200">
                <a:solidFill>
                  <a:srgbClr val="FFFFFF"/>
                </a:solidFill>
                <a:latin typeface="Montserrat"/>
                <a:ea typeface="Montserrat"/>
                <a:cs typeface="Montserrat"/>
                <a:sym typeface="Montserrat"/>
              </a:rPr>
              <a:t>El Stanford Cart se convierte en uno de los primeros robots móviles capaces de navegar de forma autónoma en entornos con obstáculos. </a:t>
            </a:r>
          </a:p>
        </p:txBody>
      </p:sp>
      <p:sp>
        <p:nvSpPr>
          <p:cNvPr name="TextBox 92" id="92"/>
          <p:cNvSpPr txBox="true"/>
          <p:nvPr/>
        </p:nvSpPr>
        <p:spPr>
          <a:xfrm rot="0">
            <a:off x="8068579" y="7036901"/>
            <a:ext cx="2203422" cy="3131324"/>
          </a:xfrm>
          <a:prstGeom prst="rect">
            <a:avLst/>
          </a:prstGeom>
        </p:spPr>
        <p:txBody>
          <a:bodyPr anchor="t" rtlCol="false" tIns="0" lIns="0" bIns="0" rIns="0">
            <a:spAutoFit/>
          </a:bodyPr>
          <a:lstStyle/>
          <a:p>
            <a:pPr algn="just" marL="0" indent="0" lvl="0">
              <a:lnSpc>
                <a:spcPts val="1679"/>
              </a:lnSpc>
              <a:spcBef>
                <a:spcPct val="0"/>
              </a:spcBef>
            </a:pPr>
            <a:r>
              <a:rPr lang="en-US" sz="1200">
                <a:solidFill>
                  <a:srgbClr val="FFFFFF"/>
                </a:solidFill>
                <a:latin typeface="Montserrat"/>
                <a:ea typeface="Montserrat"/>
                <a:cs typeface="Montserrat"/>
                <a:sym typeface="Montserrat"/>
              </a:rPr>
              <a:t>Stanley, un vehículo autónomo desarrollado por la Universidad de Stanford, gana el DARPA Grand Challenge. Esta competición, organizada por la Agencia de Proyectos de Investigación Avanzados de Defensa de EE.UU. (DARPA), desafió a los equipos a crear vehículos autónomos capaces de navegar un curso de 212 km a través del desierto de Mojave sin intervención humana.</a:t>
            </a:r>
          </a:p>
        </p:txBody>
      </p:sp>
      <p:sp>
        <p:nvSpPr>
          <p:cNvPr name="TextBox 93" id="93"/>
          <p:cNvSpPr txBox="true"/>
          <p:nvPr/>
        </p:nvSpPr>
        <p:spPr>
          <a:xfrm rot="0">
            <a:off x="10505363" y="7298990"/>
            <a:ext cx="2097376" cy="2502773"/>
          </a:xfrm>
          <a:prstGeom prst="rect">
            <a:avLst/>
          </a:prstGeom>
        </p:spPr>
        <p:txBody>
          <a:bodyPr anchor="t" rtlCol="false" tIns="0" lIns="0" bIns="0" rIns="0">
            <a:spAutoFit/>
          </a:bodyPr>
          <a:lstStyle/>
          <a:p>
            <a:pPr algn="just" marL="0" indent="0" lvl="0">
              <a:lnSpc>
                <a:spcPts val="1680"/>
              </a:lnSpc>
              <a:spcBef>
                <a:spcPct val="0"/>
              </a:spcBef>
            </a:pPr>
            <a:r>
              <a:rPr lang="en-US" sz="1200">
                <a:solidFill>
                  <a:srgbClr val="FFFFFF"/>
                </a:solidFill>
                <a:latin typeface="Montserrat"/>
                <a:ea typeface="Montserrat"/>
                <a:cs typeface="Montserrat"/>
                <a:sym typeface="Montserrat"/>
              </a:rPr>
              <a:t>AlexNet, una red neuronal convolucional profunda, gana la competición ImageNet por un margen significativo. Desarrollada por Alex Krizhevsky, Ilya Sutskever y Geoffrey Hinton, AlexNet demostró la efectividad del aprendizaje profundo en tareas de visión por computadora. </a:t>
            </a:r>
          </a:p>
        </p:txBody>
      </p:sp>
      <p:sp>
        <p:nvSpPr>
          <p:cNvPr name="TextBox 94" id="94"/>
          <p:cNvSpPr txBox="true"/>
          <p:nvPr/>
        </p:nvSpPr>
        <p:spPr>
          <a:xfrm rot="0">
            <a:off x="12918226" y="7060865"/>
            <a:ext cx="2097376" cy="3131324"/>
          </a:xfrm>
          <a:prstGeom prst="rect">
            <a:avLst/>
          </a:prstGeom>
        </p:spPr>
        <p:txBody>
          <a:bodyPr anchor="t" rtlCol="false" tIns="0" lIns="0" bIns="0" rIns="0">
            <a:spAutoFit/>
          </a:bodyPr>
          <a:lstStyle/>
          <a:p>
            <a:pPr algn="just" marL="0" indent="0" lvl="0">
              <a:lnSpc>
                <a:spcPts val="1680"/>
              </a:lnSpc>
              <a:spcBef>
                <a:spcPct val="0"/>
              </a:spcBef>
            </a:pPr>
            <a:r>
              <a:rPr lang="en-US" sz="1200">
                <a:solidFill>
                  <a:srgbClr val="FFFFFF"/>
                </a:solidFill>
                <a:latin typeface="Montserrat"/>
                <a:ea typeface="Montserrat"/>
                <a:cs typeface="Montserrat"/>
                <a:sym typeface="Montserrat"/>
              </a:rPr>
              <a:t>OpenAI lanza GPT-3 (Generative Pre-trained Transformer 3), un modelo de lenguaje de gran escala con 175 mil millones de parámetros. GPT-3 marcó un hito importante en el procesamiento del lenguaje natural debido a su capacidad para generar texto coherente y realizar una variedad de tareas lingüísticas sin necesidad de un fino ajuste específico para cada tarea.</a:t>
            </a:r>
          </a:p>
        </p:txBody>
      </p:sp>
      <p:sp>
        <p:nvSpPr>
          <p:cNvPr name="TextBox 95" id="95"/>
          <p:cNvSpPr txBox="true"/>
          <p:nvPr/>
        </p:nvSpPr>
        <p:spPr>
          <a:xfrm rot="0">
            <a:off x="15270698" y="6827384"/>
            <a:ext cx="2478834" cy="3340840"/>
          </a:xfrm>
          <a:prstGeom prst="rect">
            <a:avLst/>
          </a:prstGeom>
        </p:spPr>
        <p:txBody>
          <a:bodyPr anchor="t" rtlCol="false" tIns="0" lIns="0" bIns="0" rIns="0">
            <a:spAutoFit/>
          </a:bodyPr>
          <a:lstStyle/>
          <a:p>
            <a:pPr algn="just" marL="0" indent="0" lvl="0">
              <a:lnSpc>
                <a:spcPts val="1680"/>
              </a:lnSpc>
              <a:spcBef>
                <a:spcPct val="0"/>
              </a:spcBef>
            </a:pPr>
            <a:r>
              <a:rPr lang="en-US" sz="1200">
                <a:solidFill>
                  <a:srgbClr val="FFFFFF"/>
                </a:solidFill>
                <a:latin typeface="Montserrat"/>
                <a:ea typeface="Montserrat"/>
                <a:cs typeface="Montserrat"/>
                <a:sym typeface="Montserrat"/>
              </a:rPr>
              <a:t>ChatGPT y otros modelos de IA generativa se han vuelto herramientas cotidianas, marcando una nueva era en la que los modelos de lenguaje de gran escala como GPT-4, Claude 3 y Gemini han transformado industrias enteras. Desde 2023 hasta 2025, hemos presenciado avances significativos en capacidades multimodales (texto, imagen, audio y video), razonamiento complejo y aplicaciones especializadas en campos como la medicina, la ciencia y la educación. </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61437" y="-132583"/>
            <a:ext cx="8016583" cy="5463621"/>
            <a:chOff x="0" y="0"/>
            <a:chExt cx="10688778" cy="7284827"/>
          </a:xfrm>
        </p:grpSpPr>
        <p:pic>
          <p:nvPicPr>
            <p:cNvPr name="Picture 4" id="4"/>
            <p:cNvPicPr>
              <a:picLocks noChangeAspect="true"/>
            </p:cNvPicPr>
            <p:nvPr/>
          </p:nvPicPr>
          <p:blipFill>
            <a:blip r:embed="rId3"/>
            <a:srcRect l="14945" t="6939" r="0" b="6109"/>
            <a:stretch>
              <a:fillRect/>
            </a:stretch>
          </p:blipFill>
          <p:spPr>
            <a:xfrm flipH="false" flipV="false">
              <a:off x="0" y="0"/>
              <a:ext cx="10688778" cy="7284827"/>
            </a:xfrm>
            <a:prstGeom prst="rect">
              <a:avLst/>
            </a:prstGeom>
          </p:spPr>
        </p:pic>
      </p:grpSp>
      <p:grpSp>
        <p:nvGrpSpPr>
          <p:cNvPr name="Group 5" id="5"/>
          <p:cNvGrpSpPr/>
          <p:nvPr/>
        </p:nvGrpSpPr>
        <p:grpSpPr>
          <a:xfrm rot="0">
            <a:off x="0" y="5331038"/>
            <a:ext cx="7855147" cy="5281354"/>
            <a:chOff x="0" y="0"/>
            <a:chExt cx="2068845" cy="1390974"/>
          </a:xfrm>
        </p:grpSpPr>
        <p:sp>
          <p:nvSpPr>
            <p:cNvPr name="Freeform 6" id="6"/>
            <p:cNvSpPr/>
            <p:nvPr/>
          </p:nvSpPr>
          <p:spPr>
            <a:xfrm flipH="false" flipV="false" rot="0">
              <a:off x="0" y="0"/>
              <a:ext cx="2068845" cy="1390974"/>
            </a:xfrm>
            <a:custGeom>
              <a:avLst/>
              <a:gdLst/>
              <a:ahLst/>
              <a:cxnLst/>
              <a:rect r="r" b="b" t="t" l="l"/>
              <a:pathLst>
                <a:path h="1390974" w="2068845">
                  <a:moveTo>
                    <a:pt x="0" y="0"/>
                  </a:moveTo>
                  <a:lnTo>
                    <a:pt x="2068845" y="0"/>
                  </a:lnTo>
                  <a:lnTo>
                    <a:pt x="2068845" y="1390974"/>
                  </a:lnTo>
                  <a:lnTo>
                    <a:pt x="0" y="1390974"/>
                  </a:lnTo>
                  <a:close/>
                </a:path>
              </a:pathLst>
            </a:custGeom>
            <a:gradFill rotWithShape="true">
              <a:gsLst>
                <a:gs pos="0">
                  <a:srgbClr val="013652">
                    <a:alpha val="79000"/>
                  </a:srgbClr>
                </a:gs>
                <a:gs pos="50000">
                  <a:srgbClr val="005B89">
                    <a:alpha val="79000"/>
                  </a:srgbClr>
                </a:gs>
                <a:gs pos="100000">
                  <a:srgbClr val="0295E2">
                    <a:alpha val="79000"/>
                  </a:srgbClr>
                </a:gs>
              </a:gsLst>
              <a:lin ang="2700000"/>
            </a:gradFill>
            <a:ln cap="sq">
              <a:noFill/>
              <a:prstDash val="solid"/>
              <a:miter/>
            </a:ln>
          </p:spPr>
        </p:sp>
        <p:sp>
          <p:nvSpPr>
            <p:cNvPr name="TextBox 7" id="7"/>
            <p:cNvSpPr txBox="true"/>
            <p:nvPr/>
          </p:nvSpPr>
          <p:spPr>
            <a:xfrm>
              <a:off x="0" y="-28575"/>
              <a:ext cx="2068845" cy="1419549"/>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8" id="8"/>
          <p:cNvSpPr txBox="true"/>
          <p:nvPr/>
        </p:nvSpPr>
        <p:spPr>
          <a:xfrm rot="0">
            <a:off x="1028700" y="6179761"/>
            <a:ext cx="5992503" cy="3286125"/>
          </a:xfrm>
          <a:prstGeom prst="rect">
            <a:avLst/>
          </a:prstGeom>
        </p:spPr>
        <p:txBody>
          <a:bodyPr anchor="t" rtlCol="false" tIns="0" lIns="0" bIns="0" rIns="0">
            <a:spAutoFit/>
          </a:bodyPr>
          <a:lstStyle/>
          <a:p>
            <a:pPr algn="l" marL="0" indent="0" lvl="0">
              <a:lnSpc>
                <a:spcPts val="8640"/>
              </a:lnSpc>
              <a:spcBef>
                <a:spcPct val="0"/>
              </a:spcBef>
            </a:pPr>
            <a:r>
              <a:rPr lang="en-US" b="true" sz="7200">
                <a:solidFill>
                  <a:srgbClr val="FFFFFF"/>
                </a:solidFill>
                <a:latin typeface="League Spartan"/>
                <a:ea typeface="League Spartan"/>
                <a:cs typeface="League Spartan"/>
                <a:sym typeface="League Spartan"/>
              </a:rPr>
              <a:t>Grandes beneficios de la IA</a:t>
            </a:r>
          </a:p>
        </p:txBody>
      </p:sp>
      <p:sp>
        <p:nvSpPr>
          <p:cNvPr name="TextBox 9" id="9"/>
          <p:cNvSpPr txBox="true"/>
          <p:nvPr/>
        </p:nvSpPr>
        <p:spPr>
          <a:xfrm rot="0">
            <a:off x="8936158" y="1177732"/>
            <a:ext cx="9157888" cy="2192886"/>
          </a:xfrm>
          <a:prstGeom prst="rect">
            <a:avLst/>
          </a:prstGeom>
        </p:spPr>
        <p:txBody>
          <a:bodyPr anchor="t" rtlCol="false" tIns="0" lIns="0" bIns="0" rIns="0">
            <a:spAutoFit/>
          </a:bodyPr>
          <a:lstStyle/>
          <a:p>
            <a:pPr algn="just">
              <a:lnSpc>
                <a:spcPts val="2520"/>
              </a:lnSpc>
            </a:pPr>
            <a:r>
              <a:rPr lang="en-US" sz="1800" b="true">
                <a:solidFill>
                  <a:srgbClr val="FFFFFF"/>
                </a:solidFill>
                <a:latin typeface="Montserrat Bold"/>
                <a:ea typeface="Montserrat Bold"/>
                <a:cs typeface="Montserrat Bold"/>
                <a:sym typeface="Montserrat Bold"/>
              </a:rPr>
              <a:t>Mayor precisión</a:t>
            </a:r>
          </a:p>
          <a:p>
            <a:pPr algn="just">
              <a:lnSpc>
                <a:spcPts val="2520"/>
              </a:lnSpc>
            </a:pPr>
            <a:r>
              <a:rPr lang="en-US" sz="1800">
                <a:solidFill>
                  <a:srgbClr val="FFFFFF"/>
                </a:solidFill>
                <a:latin typeface="Montserrat"/>
                <a:ea typeface="Montserrat"/>
                <a:cs typeface="Montserrat"/>
                <a:sym typeface="Montserrat"/>
              </a:rPr>
              <a:t>La IA puede ofrecer una precisión mucho mayor que los seres humanos en ciertas tareas. Por ejemplo, en entornos industriales, las máquinas pueden tomar decisiones más precisas que antes solo podían ser tomadas por humanos. Además, la IA puede detectar y corregir errores de manera más eficiente, lo que conduce a una mayor calidad y eficiencia en los procesos.</a:t>
            </a:r>
          </a:p>
          <a:p>
            <a:pPr algn="just" marL="0" indent="0" lvl="0">
              <a:lnSpc>
                <a:spcPts val="2520"/>
              </a:lnSpc>
              <a:spcBef>
                <a:spcPct val="0"/>
              </a:spcBef>
            </a:pPr>
          </a:p>
        </p:txBody>
      </p:sp>
      <p:sp>
        <p:nvSpPr>
          <p:cNvPr name="TextBox 10" id="10"/>
          <p:cNvSpPr txBox="true"/>
          <p:nvPr/>
        </p:nvSpPr>
        <p:spPr>
          <a:xfrm rot="0">
            <a:off x="8936158" y="3440031"/>
            <a:ext cx="9157888" cy="1878528"/>
          </a:xfrm>
          <a:prstGeom prst="rect">
            <a:avLst/>
          </a:prstGeom>
        </p:spPr>
        <p:txBody>
          <a:bodyPr anchor="t" rtlCol="false" tIns="0" lIns="0" bIns="0" rIns="0">
            <a:spAutoFit/>
          </a:bodyPr>
          <a:lstStyle/>
          <a:p>
            <a:pPr algn="just">
              <a:lnSpc>
                <a:spcPts val="2520"/>
              </a:lnSpc>
            </a:pPr>
            <a:r>
              <a:rPr lang="en-US" sz="1800" b="true">
                <a:solidFill>
                  <a:srgbClr val="FFFFFF"/>
                </a:solidFill>
                <a:latin typeface="Montserrat Bold"/>
                <a:ea typeface="Montserrat Bold"/>
                <a:cs typeface="Montserrat Bold"/>
                <a:sym typeface="Montserrat Bold"/>
              </a:rPr>
              <a:t>Mejora en la toma de decisiones</a:t>
            </a:r>
          </a:p>
          <a:p>
            <a:pPr algn="just">
              <a:lnSpc>
                <a:spcPts val="2520"/>
              </a:lnSpc>
            </a:pPr>
            <a:r>
              <a:rPr lang="en-US" sz="1800">
                <a:solidFill>
                  <a:srgbClr val="FFFFFF"/>
                </a:solidFill>
                <a:latin typeface="Montserrat"/>
                <a:ea typeface="Montserrat"/>
                <a:cs typeface="Montserrat"/>
                <a:sym typeface="Montserrat"/>
              </a:rPr>
              <a:t>La IA proporciona información y análisis más precisos, lo que permite a los responsables de la toma de decisiones tomar decisiones más informadas y estratégicas, al tener acceso a una gran cantidad de datos estructurados y análisis detallados, las empresas pueden mejorar su eficiencia y competitividad.</a:t>
            </a:r>
          </a:p>
          <a:p>
            <a:pPr algn="just" marL="0" indent="0" lvl="0">
              <a:lnSpc>
                <a:spcPts val="2520"/>
              </a:lnSpc>
              <a:spcBef>
                <a:spcPct val="0"/>
              </a:spcBef>
            </a:pPr>
          </a:p>
        </p:txBody>
      </p:sp>
      <p:sp>
        <p:nvSpPr>
          <p:cNvPr name="AutoShape 11" id="11"/>
          <p:cNvSpPr/>
          <p:nvPr/>
        </p:nvSpPr>
        <p:spPr>
          <a:xfrm>
            <a:off x="8936158" y="972429"/>
            <a:ext cx="718344" cy="0"/>
          </a:xfrm>
          <a:prstGeom prst="line">
            <a:avLst/>
          </a:prstGeom>
          <a:ln cap="flat" w="57150">
            <a:gradFill>
              <a:gsLst>
                <a:gs pos="0">
                  <a:srgbClr val="00537F">
                    <a:alpha val="100000"/>
                  </a:srgbClr>
                </a:gs>
                <a:gs pos="50000">
                  <a:srgbClr val="005B89">
                    <a:alpha val="100000"/>
                  </a:srgbClr>
                </a:gs>
                <a:gs pos="100000">
                  <a:srgbClr val="45BFFF">
                    <a:alpha val="100000"/>
                  </a:srgbClr>
                </a:gs>
              </a:gsLst>
              <a:lin ang="0"/>
            </a:gradFill>
            <a:prstDash val="solid"/>
            <a:headEnd type="none" len="sm" w="sm"/>
            <a:tailEnd type="none" len="sm" w="sm"/>
          </a:ln>
        </p:spPr>
      </p:sp>
      <p:sp>
        <p:nvSpPr>
          <p:cNvPr name="AutoShape 12" id="12"/>
          <p:cNvSpPr/>
          <p:nvPr/>
        </p:nvSpPr>
        <p:spPr>
          <a:xfrm flipV="true">
            <a:off x="8936158" y="3234728"/>
            <a:ext cx="718344" cy="0"/>
          </a:xfrm>
          <a:prstGeom prst="line">
            <a:avLst/>
          </a:prstGeom>
          <a:ln cap="flat" w="57150">
            <a:gradFill>
              <a:gsLst>
                <a:gs pos="0">
                  <a:srgbClr val="00537F">
                    <a:alpha val="100000"/>
                  </a:srgbClr>
                </a:gs>
                <a:gs pos="50000">
                  <a:srgbClr val="005B89">
                    <a:alpha val="100000"/>
                  </a:srgbClr>
                </a:gs>
                <a:gs pos="100000">
                  <a:srgbClr val="45BFFF">
                    <a:alpha val="100000"/>
                  </a:srgbClr>
                </a:gs>
              </a:gsLst>
              <a:lin ang="0"/>
            </a:gradFill>
            <a:prstDash val="solid"/>
            <a:headEnd type="none" len="sm" w="sm"/>
            <a:tailEnd type="none" len="sm" w="sm"/>
          </a:ln>
        </p:spPr>
      </p:sp>
      <p:sp>
        <p:nvSpPr>
          <p:cNvPr name="TextBox 13" id="13"/>
          <p:cNvSpPr txBox="true"/>
          <p:nvPr/>
        </p:nvSpPr>
        <p:spPr>
          <a:xfrm rot="0">
            <a:off x="8936158" y="5702330"/>
            <a:ext cx="9157888" cy="2192886"/>
          </a:xfrm>
          <a:prstGeom prst="rect">
            <a:avLst/>
          </a:prstGeom>
        </p:spPr>
        <p:txBody>
          <a:bodyPr anchor="t" rtlCol="false" tIns="0" lIns="0" bIns="0" rIns="0">
            <a:spAutoFit/>
          </a:bodyPr>
          <a:lstStyle/>
          <a:p>
            <a:pPr algn="just">
              <a:lnSpc>
                <a:spcPts val="2520"/>
              </a:lnSpc>
            </a:pPr>
            <a:r>
              <a:rPr lang="en-US" sz="1800" b="true">
                <a:solidFill>
                  <a:srgbClr val="FFFFFF"/>
                </a:solidFill>
                <a:latin typeface="Montserrat Bold"/>
                <a:ea typeface="Montserrat Bold"/>
                <a:cs typeface="Montserrat Bold"/>
                <a:sym typeface="Montserrat Bold"/>
              </a:rPr>
              <a:t>Reducción del error humano</a:t>
            </a:r>
          </a:p>
          <a:p>
            <a:pPr algn="just">
              <a:lnSpc>
                <a:spcPts val="2520"/>
              </a:lnSpc>
            </a:pPr>
            <a:r>
              <a:rPr lang="en-US" sz="1800">
                <a:solidFill>
                  <a:srgbClr val="FFFFFF"/>
                </a:solidFill>
                <a:latin typeface="Montserrat"/>
                <a:ea typeface="Montserrat"/>
                <a:cs typeface="Montserrat"/>
                <a:sym typeface="Montserrat"/>
              </a:rPr>
              <a:t>La IA puede reducir los errores causados por las limitaciones humanas: Por ejemplo, en cadenas de producción, la IA se utiliza para detectar defectos o anomalías en las piezas que son indetectables para el ojo humano. Esto mejora la calidad del producto final y reduce los costos asociados con los errores y retrabajos.</a:t>
            </a:r>
          </a:p>
          <a:p>
            <a:pPr algn="just" marL="0" indent="0" lvl="0">
              <a:lnSpc>
                <a:spcPts val="2520"/>
              </a:lnSpc>
              <a:spcBef>
                <a:spcPct val="0"/>
              </a:spcBef>
            </a:pPr>
          </a:p>
        </p:txBody>
      </p:sp>
      <p:sp>
        <p:nvSpPr>
          <p:cNvPr name="AutoShape 14" id="14"/>
          <p:cNvSpPr/>
          <p:nvPr/>
        </p:nvSpPr>
        <p:spPr>
          <a:xfrm flipV="true">
            <a:off x="8936158" y="5497027"/>
            <a:ext cx="718344" cy="0"/>
          </a:xfrm>
          <a:prstGeom prst="line">
            <a:avLst/>
          </a:prstGeom>
          <a:ln cap="flat" w="57150">
            <a:gradFill>
              <a:gsLst>
                <a:gs pos="0">
                  <a:srgbClr val="00537F">
                    <a:alpha val="100000"/>
                  </a:srgbClr>
                </a:gs>
                <a:gs pos="50000">
                  <a:srgbClr val="005B89">
                    <a:alpha val="100000"/>
                  </a:srgbClr>
                </a:gs>
                <a:gs pos="100000">
                  <a:srgbClr val="45BFFF">
                    <a:alpha val="100000"/>
                  </a:srgbClr>
                </a:gs>
              </a:gsLst>
              <a:lin ang="0"/>
            </a:gradFill>
            <a:prstDash val="solid"/>
            <a:headEnd type="none" len="sm" w="sm"/>
            <a:tailEnd type="none" len="sm" w="sm"/>
          </a:ln>
        </p:spPr>
      </p:sp>
      <p:sp>
        <p:nvSpPr>
          <p:cNvPr name="TextBox 15" id="15"/>
          <p:cNvSpPr txBox="true"/>
          <p:nvPr/>
        </p:nvSpPr>
        <p:spPr>
          <a:xfrm rot="0">
            <a:off x="8936158" y="7964629"/>
            <a:ext cx="9157888" cy="2507245"/>
          </a:xfrm>
          <a:prstGeom prst="rect">
            <a:avLst/>
          </a:prstGeom>
        </p:spPr>
        <p:txBody>
          <a:bodyPr anchor="t" rtlCol="false" tIns="0" lIns="0" bIns="0" rIns="0">
            <a:spAutoFit/>
          </a:bodyPr>
          <a:lstStyle/>
          <a:p>
            <a:pPr algn="just">
              <a:lnSpc>
                <a:spcPts val="2520"/>
              </a:lnSpc>
            </a:pPr>
            <a:r>
              <a:rPr lang="en-US" sz="1800" b="true">
                <a:solidFill>
                  <a:srgbClr val="FFFFFF"/>
                </a:solidFill>
                <a:latin typeface="Montserrat Bold"/>
                <a:ea typeface="Montserrat Bold"/>
                <a:cs typeface="Montserrat Bold"/>
                <a:sym typeface="Montserrat Bold"/>
              </a:rPr>
              <a:t>Aumento de la productividad y calidad</a:t>
            </a:r>
          </a:p>
          <a:p>
            <a:pPr algn="just">
              <a:lnSpc>
                <a:spcPts val="2520"/>
              </a:lnSpc>
            </a:pPr>
            <a:r>
              <a:rPr lang="en-US" sz="1800">
                <a:solidFill>
                  <a:srgbClr val="FFFFFF"/>
                </a:solidFill>
                <a:latin typeface="Montserrat"/>
                <a:ea typeface="Montserrat"/>
                <a:cs typeface="Montserrat"/>
                <a:sym typeface="Montserrat"/>
              </a:rPr>
              <a:t>La implementación de IA no solo aumenta la productividad de las máquinas y equipos, sino que también mejora la productividad de los trabajadores, al tener acceso a información más detallada y precisa, los empleados pueden tomar decisiones más informadas y realizar su trabajo de manera más eficiente, esto conduce a una mayor calidad en la producción y un mejor rendimiento general del negocio.</a:t>
            </a:r>
          </a:p>
          <a:p>
            <a:pPr algn="just" marL="0" indent="0" lvl="0">
              <a:lnSpc>
                <a:spcPts val="2520"/>
              </a:lnSpc>
              <a:spcBef>
                <a:spcPct val="0"/>
              </a:spcBef>
            </a:pPr>
          </a:p>
        </p:txBody>
      </p:sp>
      <p:sp>
        <p:nvSpPr>
          <p:cNvPr name="AutoShape 16" id="16"/>
          <p:cNvSpPr/>
          <p:nvPr/>
        </p:nvSpPr>
        <p:spPr>
          <a:xfrm>
            <a:off x="8936158" y="7759326"/>
            <a:ext cx="718344" cy="0"/>
          </a:xfrm>
          <a:prstGeom prst="line">
            <a:avLst/>
          </a:prstGeom>
          <a:ln cap="flat" w="57150">
            <a:gradFill>
              <a:gsLst>
                <a:gs pos="0">
                  <a:srgbClr val="00537F">
                    <a:alpha val="100000"/>
                  </a:srgbClr>
                </a:gs>
                <a:gs pos="50000">
                  <a:srgbClr val="005B89">
                    <a:alpha val="100000"/>
                  </a:srgbClr>
                </a:gs>
                <a:gs pos="100000">
                  <a:srgbClr val="45BFFF">
                    <a:alpha val="100000"/>
                  </a:srgbClr>
                </a:gs>
              </a:gsLst>
              <a:lin ang="0"/>
            </a:gradFill>
            <a:prstDash val="solid"/>
            <a:headEnd type="none" len="sm" w="sm"/>
            <a:tailEnd type="none" len="sm" w="sm"/>
          </a:ln>
        </p:spPr>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776228" y="1236620"/>
            <a:ext cx="12735545" cy="1025217"/>
          </a:xfrm>
          <a:prstGeom prst="rect">
            <a:avLst/>
          </a:prstGeom>
        </p:spPr>
        <p:txBody>
          <a:bodyPr anchor="t" rtlCol="false" tIns="0" lIns="0" bIns="0" rIns="0">
            <a:spAutoFit/>
          </a:bodyPr>
          <a:lstStyle/>
          <a:p>
            <a:pPr algn="ctr" marL="0" indent="0" lvl="0">
              <a:lnSpc>
                <a:spcPts val="7992"/>
              </a:lnSpc>
              <a:spcBef>
                <a:spcPct val="0"/>
              </a:spcBef>
            </a:pPr>
            <a:r>
              <a:rPr lang="en-US" b="true" sz="7200" strike="noStrike" u="none">
                <a:solidFill>
                  <a:srgbClr val="F4F8FF"/>
                </a:solidFill>
                <a:latin typeface="League Spartan"/>
                <a:ea typeface="League Spartan"/>
                <a:cs typeface="League Spartan"/>
                <a:sym typeface="League Spartan"/>
              </a:rPr>
              <a:t>Aplicaciones</a:t>
            </a:r>
          </a:p>
        </p:txBody>
      </p:sp>
      <p:sp>
        <p:nvSpPr>
          <p:cNvPr name="TextBox 4" id="4"/>
          <p:cNvSpPr txBox="true"/>
          <p:nvPr/>
        </p:nvSpPr>
        <p:spPr>
          <a:xfrm rot="0">
            <a:off x="2033186" y="3770770"/>
            <a:ext cx="4350193" cy="1878528"/>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FFFFFF"/>
                </a:solidFill>
                <a:latin typeface="Montserrat"/>
                <a:ea typeface="Montserrat"/>
                <a:cs typeface="Montserrat"/>
                <a:sym typeface="Montserrat"/>
              </a:rPr>
              <a:t>Hoy en día, los profesionales del marketing gestionan más puntos de contacto y campañas que nunca, lo que dificulta depender exclusivamente de procesos manuales. </a:t>
            </a:r>
          </a:p>
        </p:txBody>
      </p:sp>
      <p:sp>
        <p:nvSpPr>
          <p:cNvPr name="TextBox 5" id="5"/>
          <p:cNvSpPr txBox="true"/>
          <p:nvPr/>
        </p:nvSpPr>
        <p:spPr>
          <a:xfrm rot="0">
            <a:off x="2028866" y="7275441"/>
            <a:ext cx="4383088" cy="2821602"/>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FFFFFF"/>
                </a:solidFill>
                <a:latin typeface="Montserrat"/>
                <a:ea typeface="Montserrat"/>
                <a:cs typeface="Montserrat"/>
                <a:sym typeface="Montserrat"/>
              </a:rPr>
              <a:t>Los algoritmos de optimización de rutas con IA combinan cuatro fuentes de datos que un despachador humano no puede procesar simultáneamente: tráfico en tiempo real, condiciones meteorológicas, horarios de carga/descarga en cada destino e histórico de cómo cada conductor maneja cada ruta. </a:t>
            </a:r>
          </a:p>
        </p:txBody>
      </p:sp>
      <p:sp>
        <p:nvSpPr>
          <p:cNvPr name="TextBox 6" id="6"/>
          <p:cNvSpPr txBox="true"/>
          <p:nvPr/>
        </p:nvSpPr>
        <p:spPr>
          <a:xfrm rot="0">
            <a:off x="7777902" y="3770770"/>
            <a:ext cx="3758088" cy="2192886"/>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FFFFFF"/>
                </a:solidFill>
                <a:latin typeface="Montserrat"/>
                <a:ea typeface="Montserrat"/>
                <a:cs typeface="Montserrat"/>
                <a:sym typeface="Montserrat"/>
              </a:rPr>
              <a:t>La inteligencia artificial (IA) está revolucionando la salud pública al permitir un análisis rápido y preciso de datos médicos, mejorando la toma de decisiones clínicas y la prevención de enfermedades.</a:t>
            </a:r>
          </a:p>
        </p:txBody>
      </p:sp>
      <p:sp>
        <p:nvSpPr>
          <p:cNvPr name="TextBox 7" id="7"/>
          <p:cNvSpPr txBox="true"/>
          <p:nvPr/>
        </p:nvSpPr>
        <p:spPr>
          <a:xfrm rot="0">
            <a:off x="7884063" y="7275441"/>
            <a:ext cx="3647607" cy="2507245"/>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FFFFFF"/>
                </a:solidFill>
                <a:latin typeface="Montserrat"/>
                <a:ea typeface="Montserrat"/>
                <a:cs typeface="Montserrat"/>
                <a:sym typeface="Montserrat"/>
              </a:rPr>
              <a:t>La inteligencia artificial en las empresas dejó de ser una promesa futura para convertirse en </a:t>
            </a:r>
            <a:r>
              <a:rPr lang="en-US" sz="1800">
                <a:solidFill>
                  <a:srgbClr val="FFFFFF"/>
                </a:solidFill>
                <a:latin typeface="Montserrat"/>
                <a:ea typeface="Montserrat"/>
                <a:cs typeface="Montserrat"/>
                <a:sym typeface="Montserrat"/>
              </a:rPr>
              <a:t>una herramienta concreta que ya está transformando la forma de trabajar, tomar decisiones y gestionar contratos. </a:t>
            </a:r>
          </a:p>
        </p:txBody>
      </p:sp>
      <p:sp>
        <p:nvSpPr>
          <p:cNvPr name="TextBox 8" id="8"/>
          <p:cNvSpPr txBox="true"/>
          <p:nvPr/>
        </p:nvSpPr>
        <p:spPr>
          <a:xfrm rot="0">
            <a:off x="2033186" y="3172721"/>
            <a:ext cx="3144790" cy="543339"/>
          </a:xfrm>
          <a:prstGeom prst="rect">
            <a:avLst/>
          </a:prstGeom>
        </p:spPr>
        <p:txBody>
          <a:bodyPr anchor="t" rtlCol="false" tIns="0" lIns="0" bIns="0" rIns="0">
            <a:spAutoFit/>
          </a:bodyPr>
          <a:lstStyle/>
          <a:p>
            <a:pPr algn="l" marL="0" indent="0" lvl="0">
              <a:lnSpc>
                <a:spcPts val="4392"/>
              </a:lnSpc>
              <a:spcBef>
                <a:spcPct val="0"/>
              </a:spcBef>
            </a:pPr>
            <a:r>
              <a:rPr lang="en-US" sz="3600">
                <a:solidFill>
                  <a:srgbClr val="FFFFFF"/>
                </a:solidFill>
                <a:latin typeface="League Spartan"/>
                <a:ea typeface="League Spartan"/>
                <a:cs typeface="League Spartan"/>
                <a:sym typeface="League Spartan"/>
              </a:rPr>
              <a:t>Marketing</a:t>
            </a:r>
          </a:p>
        </p:txBody>
      </p:sp>
      <p:sp>
        <p:nvSpPr>
          <p:cNvPr name="TextBox 9" id="9"/>
          <p:cNvSpPr txBox="true"/>
          <p:nvPr/>
        </p:nvSpPr>
        <p:spPr>
          <a:xfrm rot="0">
            <a:off x="2028866" y="6677392"/>
            <a:ext cx="3225311" cy="543339"/>
          </a:xfrm>
          <a:prstGeom prst="rect">
            <a:avLst/>
          </a:prstGeom>
        </p:spPr>
        <p:txBody>
          <a:bodyPr anchor="t" rtlCol="false" tIns="0" lIns="0" bIns="0" rIns="0">
            <a:spAutoFit/>
          </a:bodyPr>
          <a:lstStyle/>
          <a:p>
            <a:pPr algn="l" marL="0" indent="0" lvl="0">
              <a:lnSpc>
                <a:spcPts val="4392"/>
              </a:lnSpc>
              <a:spcBef>
                <a:spcPct val="0"/>
              </a:spcBef>
            </a:pPr>
            <a:r>
              <a:rPr lang="en-US" sz="3600">
                <a:solidFill>
                  <a:srgbClr val="FFFFFF"/>
                </a:solidFill>
                <a:latin typeface="League Spartan"/>
                <a:ea typeface="League Spartan"/>
                <a:cs typeface="League Spartan"/>
                <a:sym typeface="League Spartan"/>
              </a:rPr>
              <a:t>Transporte</a:t>
            </a:r>
          </a:p>
        </p:txBody>
      </p:sp>
      <p:sp>
        <p:nvSpPr>
          <p:cNvPr name="TextBox 10" id="10"/>
          <p:cNvSpPr txBox="true"/>
          <p:nvPr/>
        </p:nvSpPr>
        <p:spPr>
          <a:xfrm rot="0">
            <a:off x="7888383" y="3170281"/>
            <a:ext cx="3176062" cy="543339"/>
          </a:xfrm>
          <a:prstGeom prst="rect">
            <a:avLst/>
          </a:prstGeom>
        </p:spPr>
        <p:txBody>
          <a:bodyPr anchor="t" rtlCol="false" tIns="0" lIns="0" bIns="0" rIns="0">
            <a:spAutoFit/>
          </a:bodyPr>
          <a:lstStyle/>
          <a:p>
            <a:pPr algn="l" marL="0" indent="0" lvl="0">
              <a:lnSpc>
                <a:spcPts val="4392"/>
              </a:lnSpc>
              <a:spcBef>
                <a:spcPct val="0"/>
              </a:spcBef>
            </a:pPr>
            <a:r>
              <a:rPr lang="en-US" sz="3600">
                <a:solidFill>
                  <a:srgbClr val="FFFFFF"/>
                </a:solidFill>
                <a:latin typeface="League Spartan"/>
                <a:ea typeface="League Spartan"/>
                <a:cs typeface="League Spartan"/>
                <a:sym typeface="League Spartan"/>
              </a:rPr>
              <a:t>Salud</a:t>
            </a:r>
          </a:p>
        </p:txBody>
      </p:sp>
      <p:sp>
        <p:nvSpPr>
          <p:cNvPr name="TextBox 11" id="11"/>
          <p:cNvSpPr txBox="true"/>
          <p:nvPr/>
        </p:nvSpPr>
        <p:spPr>
          <a:xfrm rot="0">
            <a:off x="7884063" y="6677392"/>
            <a:ext cx="3176062" cy="543339"/>
          </a:xfrm>
          <a:prstGeom prst="rect">
            <a:avLst/>
          </a:prstGeom>
        </p:spPr>
        <p:txBody>
          <a:bodyPr anchor="t" rtlCol="false" tIns="0" lIns="0" bIns="0" rIns="0">
            <a:spAutoFit/>
          </a:bodyPr>
          <a:lstStyle/>
          <a:p>
            <a:pPr algn="l" marL="0" indent="0" lvl="0">
              <a:lnSpc>
                <a:spcPts val="4392"/>
              </a:lnSpc>
              <a:spcBef>
                <a:spcPct val="0"/>
              </a:spcBef>
            </a:pPr>
            <a:r>
              <a:rPr lang="en-US" sz="3600">
                <a:solidFill>
                  <a:srgbClr val="FFFFFF"/>
                </a:solidFill>
                <a:latin typeface="League Spartan"/>
                <a:ea typeface="League Spartan"/>
                <a:cs typeface="League Spartan"/>
                <a:sym typeface="League Spartan"/>
              </a:rPr>
              <a:t>Empresa</a:t>
            </a:r>
          </a:p>
        </p:txBody>
      </p:sp>
      <p:sp>
        <p:nvSpPr>
          <p:cNvPr name="TextBox 12" id="12"/>
          <p:cNvSpPr txBox="true"/>
          <p:nvPr/>
        </p:nvSpPr>
        <p:spPr>
          <a:xfrm rot="0">
            <a:off x="13463685" y="3770770"/>
            <a:ext cx="4625386" cy="2507245"/>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FFFFFF"/>
                </a:solidFill>
                <a:latin typeface="Montserrat"/>
                <a:ea typeface="Montserrat"/>
                <a:cs typeface="Montserrat"/>
                <a:sym typeface="Montserrat"/>
              </a:rPr>
              <a:t>Las herramientas de inteligencia artificial (IA) se están implantando rápidamente en los sistemas educativos de todo el mundo. Aunque éstas proporcionan grandes oportunidades para mejorar y ampliar el aprendizaje, su despliegue rápido representa también determinados riesgos.</a:t>
            </a:r>
          </a:p>
        </p:txBody>
      </p:sp>
      <p:sp>
        <p:nvSpPr>
          <p:cNvPr name="TextBox 13" id="13"/>
          <p:cNvSpPr txBox="true"/>
          <p:nvPr/>
        </p:nvSpPr>
        <p:spPr>
          <a:xfrm rot="0">
            <a:off x="13459364" y="7275441"/>
            <a:ext cx="4625386" cy="2507245"/>
          </a:xfrm>
          <a:prstGeom prst="rect">
            <a:avLst/>
          </a:prstGeom>
        </p:spPr>
        <p:txBody>
          <a:bodyPr anchor="t" rtlCol="false" tIns="0" lIns="0" bIns="0" rIns="0">
            <a:spAutoFit/>
          </a:bodyPr>
          <a:lstStyle/>
          <a:p>
            <a:pPr algn="just" marL="0" indent="0" lvl="0">
              <a:lnSpc>
                <a:spcPts val="2520"/>
              </a:lnSpc>
              <a:spcBef>
                <a:spcPct val="0"/>
              </a:spcBef>
            </a:pPr>
            <a:r>
              <a:rPr lang="en-US" sz="1800">
                <a:solidFill>
                  <a:srgbClr val="FFFFFF"/>
                </a:solidFill>
                <a:latin typeface="Montserrat"/>
                <a:ea typeface="Montserrat"/>
                <a:cs typeface="Montserrat"/>
                <a:sym typeface="Montserrat"/>
              </a:rPr>
              <a:t>Al igual que las empresas de otros sectores, las de telecomunicaciones entienden que su futuro está marcado por la IA. La adopción de los servicios de IA ayuda a esas empresas a atender mejor a sus clientes, aumentar la eficiencia y, en última instancia, mejorar sus resultados.</a:t>
            </a:r>
          </a:p>
        </p:txBody>
      </p:sp>
      <p:sp>
        <p:nvSpPr>
          <p:cNvPr name="TextBox 14" id="14"/>
          <p:cNvSpPr txBox="true"/>
          <p:nvPr/>
        </p:nvSpPr>
        <p:spPr>
          <a:xfrm rot="0">
            <a:off x="13463685" y="3265531"/>
            <a:ext cx="3176062" cy="543339"/>
          </a:xfrm>
          <a:prstGeom prst="rect">
            <a:avLst/>
          </a:prstGeom>
        </p:spPr>
        <p:txBody>
          <a:bodyPr anchor="t" rtlCol="false" tIns="0" lIns="0" bIns="0" rIns="0">
            <a:spAutoFit/>
          </a:bodyPr>
          <a:lstStyle/>
          <a:p>
            <a:pPr algn="l" marL="0" indent="0" lvl="0">
              <a:lnSpc>
                <a:spcPts val="4392"/>
              </a:lnSpc>
              <a:spcBef>
                <a:spcPct val="0"/>
              </a:spcBef>
            </a:pPr>
            <a:r>
              <a:rPr lang="en-US" sz="3600">
                <a:solidFill>
                  <a:srgbClr val="FFFFFF"/>
                </a:solidFill>
                <a:latin typeface="League Spartan"/>
                <a:ea typeface="League Spartan"/>
                <a:cs typeface="League Spartan"/>
                <a:sym typeface="League Spartan"/>
              </a:rPr>
              <a:t>Educación</a:t>
            </a:r>
          </a:p>
        </p:txBody>
      </p:sp>
      <p:sp>
        <p:nvSpPr>
          <p:cNvPr name="TextBox 15" id="15"/>
          <p:cNvSpPr txBox="true"/>
          <p:nvPr/>
        </p:nvSpPr>
        <p:spPr>
          <a:xfrm rot="0">
            <a:off x="13459364" y="6677392"/>
            <a:ext cx="4793238" cy="543339"/>
          </a:xfrm>
          <a:prstGeom prst="rect">
            <a:avLst/>
          </a:prstGeom>
        </p:spPr>
        <p:txBody>
          <a:bodyPr anchor="t" rtlCol="false" tIns="0" lIns="0" bIns="0" rIns="0">
            <a:spAutoFit/>
          </a:bodyPr>
          <a:lstStyle/>
          <a:p>
            <a:pPr algn="l" marL="0" indent="0" lvl="0">
              <a:lnSpc>
                <a:spcPts val="4392"/>
              </a:lnSpc>
              <a:spcBef>
                <a:spcPct val="0"/>
              </a:spcBef>
            </a:pPr>
            <a:r>
              <a:rPr lang="en-US" sz="3600">
                <a:solidFill>
                  <a:srgbClr val="FFFFFF"/>
                </a:solidFill>
                <a:latin typeface="League Spartan"/>
                <a:ea typeface="League Spartan"/>
                <a:cs typeface="League Spartan"/>
                <a:sym typeface="League Spartan"/>
              </a:rPr>
              <a:t>Telecomunicaciones</a:t>
            </a:r>
          </a:p>
        </p:txBody>
      </p:sp>
      <p:grpSp>
        <p:nvGrpSpPr>
          <p:cNvPr name="Group 16" id="16"/>
          <p:cNvGrpSpPr/>
          <p:nvPr/>
        </p:nvGrpSpPr>
        <p:grpSpPr>
          <a:xfrm rot="0">
            <a:off x="844562" y="3388273"/>
            <a:ext cx="1051596" cy="1051596"/>
            <a:chOff x="0" y="0"/>
            <a:chExt cx="1402128" cy="1402128"/>
          </a:xfrm>
        </p:grpSpPr>
        <p:grpSp>
          <p:nvGrpSpPr>
            <p:cNvPr name="Group 17" id="17"/>
            <p:cNvGrpSpPr/>
            <p:nvPr/>
          </p:nvGrpSpPr>
          <p:grpSpPr>
            <a:xfrm rot="0">
              <a:off x="0" y="0"/>
              <a:ext cx="1402128" cy="1402128"/>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19" id="19"/>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nvGrpSpPr>
            <p:cNvPr name="Group 20" id="20"/>
            <p:cNvGrpSpPr/>
            <p:nvPr/>
          </p:nvGrpSpPr>
          <p:grpSpPr>
            <a:xfrm rot="0">
              <a:off x="60296" y="60296"/>
              <a:ext cx="1281536" cy="1281536"/>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22" id="22"/>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grpSp>
        <p:nvGrpSpPr>
          <p:cNvPr name="Group 23" id="23"/>
          <p:cNvGrpSpPr/>
          <p:nvPr/>
        </p:nvGrpSpPr>
        <p:grpSpPr>
          <a:xfrm rot="0">
            <a:off x="6554829" y="3388273"/>
            <a:ext cx="1051596" cy="1051596"/>
            <a:chOff x="0" y="0"/>
            <a:chExt cx="1402128" cy="1402128"/>
          </a:xfrm>
        </p:grpSpPr>
        <p:grpSp>
          <p:nvGrpSpPr>
            <p:cNvPr name="Group 24" id="24"/>
            <p:cNvGrpSpPr/>
            <p:nvPr/>
          </p:nvGrpSpPr>
          <p:grpSpPr>
            <a:xfrm rot="0">
              <a:off x="0" y="0"/>
              <a:ext cx="1402128" cy="140212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26" id="26"/>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nvGrpSpPr>
            <p:cNvPr name="Group 27" id="27"/>
            <p:cNvGrpSpPr/>
            <p:nvPr/>
          </p:nvGrpSpPr>
          <p:grpSpPr>
            <a:xfrm rot="0">
              <a:off x="60296" y="60296"/>
              <a:ext cx="1281536" cy="1281536"/>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29" id="29"/>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grpSp>
        <p:nvGrpSpPr>
          <p:cNvPr name="Group 30" id="30"/>
          <p:cNvGrpSpPr/>
          <p:nvPr/>
        </p:nvGrpSpPr>
        <p:grpSpPr>
          <a:xfrm rot="0">
            <a:off x="844562" y="6892944"/>
            <a:ext cx="1051596" cy="1051596"/>
            <a:chOff x="0" y="0"/>
            <a:chExt cx="1402128" cy="1402128"/>
          </a:xfrm>
        </p:grpSpPr>
        <p:grpSp>
          <p:nvGrpSpPr>
            <p:cNvPr name="Group 31" id="31"/>
            <p:cNvGrpSpPr/>
            <p:nvPr/>
          </p:nvGrpSpPr>
          <p:grpSpPr>
            <a:xfrm rot="0">
              <a:off x="0" y="0"/>
              <a:ext cx="1402128" cy="1402128"/>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33" id="33"/>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nvGrpSpPr>
            <p:cNvPr name="Group 34" id="34"/>
            <p:cNvGrpSpPr/>
            <p:nvPr/>
          </p:nvGrpSpPr>
          <p:grpSpPr>
            <a:xfrm rot="0">
              <a:off x="60296" y="60296"/>
              <a:ext cx="1281536" cy="1281536"/>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36" id="36"/>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grpSp>
        <p:nvGrpSpPr>
          <p:cNvPr name="Group 37" id="37"/>
          <p:cNvGrpSpPr/>
          <p:nvPr/>
        </p:nvGrpSpPr>
        <p:grpSpPr>
          <a:xfrm rot="0">
            <a:off x="6554829" y="6892944"/>
            <a:ext cx="1051596" cy="1051596"/>
            <a:chOff x="0" y="0"/>
            <a:chExt cx="1402128" cy="1402128"/>
          </a:xfrm>
        </p:grpSpPr>
        <p:grpSp>
          <p:nvGrpSpPr>
            <p:cNvPr name="Group 38" id="38"/>
            <p:cNvGrpSpPr/>
            <p:nvPr/>
          </p:nvGrpSpPr>
          <p:grpSpPr>
            <a:xfrm rot="0">
              <a:off x="0" y="0"/>
              <a:ext cx="1402128" cy="1402128"/>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40" id="40"/>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nvGrpSpPr>
            <p:cNvPr name="Group 41" id="41"/>
            <p:cNvGrpSpPr/>
            <p:nvPr/>
          </p:nvGrpSpPr>
          <p:grpSpPr>
            <a:xfrm rot="0">
              <a:off x="60296" y="60296"/>
              <a:ext cx="1281536" cy="1281536"/>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43" id="43"/>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sp>
        <p:nvSpPr>
          <p:cNvPr name="TextBox 44" id="44"/>
          <p:cNvSpPr txBox="true"/>
          <p:nvPr/>
        </p:nvSpPr>
        <p:spPr>
          <a:xfrm rot="0">
            <a:off x="1044426" y="3732318"/>
            <a:ext cx="643228" cy="625950"/>
          </a:xfrm>
          <a:prstGeom prst="rect">
            <a:avLst/>
          </a:prstGeom>
        </p:spPr>
        <p:txBody>
          <a:bodyPr anchor="t" rtlCol="false" tIns="0" lIns="0" bIns="0" rIns="0">
            <a:spAutoFit/>
          </a:bodyPr>
          <a:lstStyle/>
          <a:p>
            <a:pPr algn="ctr" marL="0" indent="0" lvl="0">
              <a:lnSpc>
                <a:spcPts val="4656"/>
              </a:lnSpc>
              <a:spcBef>
                <a:spcPct val="0"/>
              </a:spcBef>
            </a:pPr>
            <a:r>
              <a:rPr lang="en-US" b="true" sz="4800" strike="noStrike" u="none">
                <a:solidFill>
                  <a:srgbClr val="F4F8FF"/>
                </a:solidFill>
                <a:latin typeface="League Spartan"/>
                <a:ea typeface="League Spartan"/>
                <a:cs typeface="League Spartan"/>
                <a:sym typeface="League Spartan"/>
              </a:rPr>
              <a:t>1</a:t>
            </a:r>
          </a:p>
        </p:txBody>
      </p:sp>
      <p:sp>
        <p:nvSpPr>
          <p:cNvPr name="TextBox 45" id="45"/>
          <p:cNvSpPr txBox="true"/>
          <p:nvPr/>
        </p:nvSpPr>
        <p:spPr>
          <a:xfrm rot="0">
            <a:off x="6754692" y="3732318"/>
            <a:ext cx="643228" cy="625950"/>
          </a:xfrm>
          <a:prstGeom prst="rect">
            <a:avLst/>
          </a:prstGeom>
        </p:spPr>
        <p:txBody>
          <a:bodyPr anchor="t" rtlCol="false" tIns="0" lIns="0" bIns="0" rIns="0">
            <a:spAutoFit/>
          </a:bodyPr>
          <a:lstStyle/>
          <a:p>
            <a:pPr algn="ctr" marL="0" indent="0" lvl="0">
              <a:lnSpc>
                <a:spcPts val="4656"/>
              </a:lnSpc>
              <a:spcBef>
                <a:spcPct val="0"/>
              </a:spcBef>
            </a:pPr>
            <a:r>
              <a:rPr lang="en-US" b="true" sz="4800" strike="noStrike" u="none">
                <a:solidFill>
                  <a:srgbClr val="F4F8FF"/>
                </a:solidFill>
                <a:latin typeface="League Spartan"/>
                <a:ea typeface="League Spartan"/>
                <a:cs typeface="League Spartan"/>
                <a:sym typeface="League Spartan"/>
              </a:rPr>
              <a:t>2</a:t>
            </a:r>
          </a:p>
        </p:txBody>
      </p:sp>
      <p:sp>
        <p:nvSpPr>
          <p:cNvPr name="TextBox 46" id="46"/>
          <p:cNvSpPr txBox="true"/>
          <p:nvPr/>
        </p:nvSpPr>
        <p:spPr>
          <a:xfrm rot="0">
            <a:off x="1044426" y="7236989"/>
            <a:ext cx="643228" cy="625950"/>
          </a:xfrm>
          <a:prstGeom prst="rect">
            <a:avLst/>
          </a:prstGeom>
        </p:spPr>
        <p:txBody>
          <a:bodyPr anchor="t" rtlCol="false" tIns="0" lIns="0" bIns="0" rIns="0">
            <a:spAutoFit/>
          </a:bodyPr>
          <a:lstStyle/>
          <a:p>
            <a:pPr algn="ctr" marL="0" indent="0" lvl="0">
              <a:lnSpc>
                <a:spcPts val="4656"/>
              </a:lnSpc>
              <a:spcBef>
                <a:spcPct val="0"/>
              </a:spcBef>
            </a:pPr>
            <a:r>
              <a:rPr lang="en-US" b="true" sz="4800" strike="noStrike" u="none">
                <a:solidFill>
                  <a:srgbClr val="F4F8FF"/>
                </a:solidFill>
                <a:latin typeface="League Spartan"/>
                <a:ea typeface="League Spartan"/>
                <a:cs typeface="League Spartan"/>
                <a:sym typeface="League Spartan"/>
              </a:rPr>
              <a:t>4</a:t>
            </a:r>
          </a:p>
        </p:txBody>
      </p:sp>
      <p:sp>
        <p:nvSpPr>
          <p:cNvPr name="TextBox 47" id="47"/>
          <p:cNvSpPr txBox="true"/>
          <p:nvPr/>
        </p:nvSpPr>
        <p:spPr>
          <a:xfrm rot="0">
            <a:off x="6754692" y="7236989"/>
            <a:ext cx="643228" cy="625950"/>
          </a:xfrm>
          <a:prstGeom prst="rect">
            <a:avLst/>
          </a:prstGeom>
        </p:spPr>
        <p:txBody>
          <a:bodyPr anchor="t" rtlCol="false" tIns="0" lIns="0" bIns="0" rIns="0">
            <a:spAutoFit/>
          </a:bodyPr>
          <a:lstStyle/>
          <a:p>
            <a:pPr algn="ctr" marL="0" indent="0" lvl="0">
              <a:lnSpc>
                <a:spcPts val="4656"/>
              </a:lnSpc>
              <a:spcBef>
                <a:spcPct val="0"/>
              </a:spcBef>
            </a:pPr>
            <a:r>
              <a:rPr lang="en-US" b="true" sz="4800" strike="noStrike" u="none">
                <a:solidFill>
                  <a:srgbClr val="F4F8FF"/>
                </a:solidFill>
                <a:latin typeface="League Spartan"/>
                <a:ea typeface="League Spartan"/>
                <a:cs typeface="League Spartan"/>
                <a:sym typeface="League Spartan"/>
              </a:rPr>
              <a:t>5</a:t>
            </a:r>
          </a:p>
        </p:txBody>
      </p:sp>
      <p:grpSp>
        <p:nvGrpSpPr>
          <p:cNvPr name="Group 48" id="48"/>
          <p:cNvGrpSpPr/>
          <p:nvPr/>
        </p:nvGrpSpPr>
        <p:grpSpPr>
          <a:xfrm rot="0">
            <a:off x="12265095" y="3388273"/>
            <a:ext cx="1051596" cy="1051596"/>
            <a:chOff x="0" y="0"/>
            <a:chExt cx="1402128" cy="1402128"/>
          </a:xfrm>
        </p:grpSpPr>
        <p:grpSp>
          <p:nvGrpSpPr>
            <p:cNvPr name="Group 49" id="49"/>
            <p:cNvGrpSpPr/>
            <p:nvPr/>
          </p:nvGrpSpPr>
          <p:grpSpPr>
            <a:xfrm rot="0">
              <a:off x="0" y="0"/>
              <a:ext cx="1402128" cy="1402128"/>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51" id="51"/>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nvGrpSpPr>
            <p:cNvPr name="Group 52" id="52"/>
            <p:cNvGrpSpPr/>
            <p:nvPr/>
          </p:nvGrpSpPr>
          <p:grpSpPr>
            <a:xfrm rot="0">
              <a:off x="60296" y="60296"/>
              <a:ext cx="1281536" cy="1281536"/>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54" id="54"/>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grpSp>
        <p:nvGrpSpPr>
          <p:cNvPr name="Group 55" id="55"/>
          <p:cNvGrpSpPr/>
          <p:nvPr/>
        </p:nvGrpSpPr>
        <p:grpSpPr>
          <a:xfrm rot="0">
            <a:off x="12265095" y="6892944"/>
            <a:ext cx="1051596" cy="1051596"/>
            <a:chOff x="0" y="0"/>
            <a:chExt cx="1402128" cy="1402128"/>
          </a:xfrm>
        </p:grpSpPr>
        <p:grpSp>
          <p:nvGrpSpPr>
            <p:cNvPr name="Group 56" id="56"/>
            <p:cNvGrpSpPr/>
            <p:nvPr/>
          </p:nvGrpSpPr>
          <p:grpSpPr>
            <a:xfrm rot="0">
              <a:off x="0" y="0"/>
              <a:ext cx="1402128" cy="1402128"/>
              <a:chOff x="0" y="0"/>
              <a:chExt cx="812800" cy="812800"/>
            </a:xfrm>
          </p:grpSpPr>
          <p:sp>
            <p:nvSpPr>
              <p:cNvPr name="Freeform 57" id="5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FFFFFF"/>
                </a:solidFill>
                <a:prstDash val="solid"/>
                <a:miter/>
              </a:ln>
            </p:spPr>
          </p:sp>
          <p:sp>
            <p:nvSpPr>
              <p:cNvPr name="TextBox 58" id="58"/>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nvGrpSpPr>
            <p:cNvPr name="Group 59" id="59"/>
            <p:cNvGrpSpPr/>
            <p:nvPr/>
          </p:nvGrpSpPr>
          <p:grpSpPr>
            <a:xfrm rot="0">
              <a:off x="60296" y="60296"/>
              <a:ext cx="1281536" cy="1281536"/>
              <a:chOff x="0" y="0"/>
              <a:chExt cx="812800" cy="812800"/>
            </a:xfrm>
          </p:grpSpPr>
          <p:sp>
            <p:nvSpPr>
              <p:cNvPr name="Freeform 60" id="6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13652">
                      <a:alpha val="60000"/>
                    </a:srgbClr>
                  </a:gs>
                  <a:gs pos="50000">
                    <a:srgbClr val="005B89">
                      <a:alpha val="60000"/>
                    </a:srgbClr>
                  </a:gs>
                  <a:gs pos="100000">
                    <a:srgbClr val="0295E2">
                      <a:alpha val="60000"/>
                    </a:srgbClr>
                  </a:gs>
                </a:gsLst>
                <a:lin ang="5400000"/>
              </a:gradFill>
              <a:ln cap="sq">
                <a:noFill/>
                <a:prstDash val="solid"/>
                <a:miter/>
              </a:ln>
            </p:spPr>
          </p:sp>
          <p:sp>
            <p:nvSpPr>
              <p:cNvPr name="TextBox 61" id="61"/>
              <p:cNvSpPr txBox="true"/>
              <p:nvPr/>
            </p:nvSpPr>
            <p:spPr>
              <a:xfrm>
                <a:off x="76200" y="76200"/>
                <a:ext cx="660400" cy="660400"/>
              </a:xfrm>
              <a:prstGeom prst="rect">
                <a:avLst/>
              </a:prstGeom>
            </p:spPr>
            <p:txBody>
              <a:bodyPr anchor="ctr" rtlCol="false" tIns="50800" lIns="50800" bIns="50800" rIns="50800"/>
              <a:lstStyle/>
              <a:p>
                <a:pPr algn="ctr">
                  <a:lnSpc>
                    <a:spcPts val="2005"/>
                  </a:lnSpc>
                </a:pPr>
              </a:p>
            </p:txBody>
          </p:sp>
        </p:grpSp>
      </p:grpSp>
      <p:sp>
        <p:nvSpPr>
          <p:cNvPr name="TextBox 62" id="62"/>
          <p:cNvSpPr txBox="true"/>
          <p:nvPr/>
        </p:nvSpPr>
        <p:spPr>
          <a:xfrm rot="0">
            <a:off x="12464959" y="3732318"/>
            <a:ext cx="643228" cy="625950"/>
          </a:xfrm>
          <a:prstGeom prst="rect">
            <a:avLst/>
          </a:prstGeom>
        </p:spPr>
        <p:txBody>
          <a:bodyPr anchor="t" rtlCol="false" tIns="0" lIns="0" bIns="0" rIns="0">
            <a:spAutoFit/>
          </a:bodyPr>
          <a:lstStyle/>
          <a:p>
            <a:pPr algn="ctr" marL="0" indent="0" lvl="0">
              <a:lnSpc>
                <a:spcPts val="4656"/>
              </a:lnSpc>
              <a:spcBef>
                <a:spcPct val="0"/>
              </a:spcBef>
            </a:pPr>
            <a:r>
              <a:rPr lang="en-US" b="true" sz="4800" strike="noStrike" u="none">
                <a:solidFill>
                  <a:srgbClr val="F4F8FF"/>
                </a:solidFill>
                <a:latin typeface="League Spartan"/>
                <a:ea typeface="League Spartan"/>
                <a:cs typeface="League Spartan"/>
                <a:sym typeface="League Spartan"/>
              </a:rPr>
              <a:t>3</a:t>
            </a:r>
          </a:p>
        </p:txBody>
      </p:sp>
      <p:sp>
        <p:nvSpPr>
          <p:cNvPr name="TextBox 63" id="63"/>
          <p:cNvSpPr txBox="true"/>
          <p:nvPr/>
        </p:nvSpPr>
        <p:spPr>
          <a:xfrm rot="0">
            <a:off x="12464959" y="7236989"/>
            <a:ext cx="643228" cy="625950"/>
          </a:xfrm>
          <a:prstGeom prst="rect">
            <a:avLst/>
          </a:prstGeom>
        </p:spPr>
        <p:txBody>
          <a:bodyPr anchor="t" rtlCol="false" tIns="0" lIns="0" bIns="0" rIns="0">
            <a:spAutoFit/>
          </a:bodyPr>
          <a:lstStyle/>
          <a:p>
            <a:pPr algn="ctr" marL="0" indent="0" lvl="0">
              <a:lnSpc>
                <a:spcPts val="4656"/>
              </a:lnSpc>
              <a:spcBef>
                <a:spcPct val="0"/>
              </a:spcBef>
            </a:pPr>
            <a:r>
              <a:rPr lang="en-US" b="true" sz="4800" strike="noStrike" u="none">
                <a:solidFill>
                  <a:srgbClr val="F4F8FF"/>
                </a:solidFill>
                <a:latin typeface="League Spartan"/>
                <a:ea typeface="League Spartan"/>
                <a:cs typeface="League Spartan"/>
                <a:sym typeface="League Spartan"/>
              </a:rPr>
              <a:t>6</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2384971" y="1959848"/>
            <a:ext cx="4874329" cy="7054950"/>
          </a:xfrm>
          <a:custGeom>
            <a:avLst/>
            <a:gdLst/>
            <a:ahLst/>
            <a:cxnLst/>
            <a:rect r="r" b="b" t="t" l="l"/>
            <a:pathLst>
              <a:path h="7054950" w="4874329">
                <a:moveTo>
                  <a:pt x="0" y="0"/>
                </a:moveTo>
                <a:lnTo>
                  <a:pt x="4874329" y="0"/>
                </a:lnTo>
                <a:lnTo>
                  <a:pt x="4874329" y="7054949"/>
                </a:lnTo>
                <a:lnTo>
                  <a:pt x="0" y="70549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303143" y="1480577"/>
            <a:ext cx="8883169" cy="1025337"/>
          </a:xfrm>
          <a:prstGeom prst="rect">
            <a:avLst/>
          </a:prstGeom>
        </p:spPr>
        <p:txBody>
          <a:bodyPr anchor="t" rtlCol="false" tIns="0" lIns="0" bIns="0" rIns="0">
            <a:spAutoFit/>
          </a:bodyPr>
          <a:lstStyle/>
          <a:p>
            <a:pPr algn="l">
              <a:lnSpc>
                <a:spcPts val="7992"/>
              </a:lnSpc>
            </a:pPr>
            <a:r>
              <a:rPr lang="en-US" sz="7200">
                <a:solidFill>
                  <a:srgbClr val="F4F8FF"/>
                </a:solidFill>
                <a:latin typeface="League Spartan"/>
                <a:ea typeface="League Spartan"/>
                <a:cs typeface="League Spartan"/>
                <a:sym typeface="League Spartan"/>
              </a:rPr>
              <a:t>La robótica + IA</a:t>
            </a:r>
          </a:p>
        </p:txBody>
      </p:sp>
      <p:sp>
        <p:nvSpPr>
          <p:cNvPr name="TextBox 5" id="5"/>
          <p:cNvSpPr txBox="true"/>
          <p:nvPr/>
        </p:nvSpPr>
        <p:spPr>
          <a:xfrm rot="0">
            <a:off x="1303143" y="2633401"/>
            <a:ext cx="8785924" cy="3097424"/>
          </a:xfrm>
          <a:prstGeom prst="rect">
            <a:avLst/>
          </a:prstGeom>
        </p:spPr>
        <p:txBody>
          <a:bodyPr anchor="t" rtlCol="false" tIns="0" lIns="0" bIns="0" rIns="0">
            <a:spAutoFit/>
          </a:bodyPr>
          <a:lstStyle/>
          <a:p>
            <a:pPr algn="just" marL="0" indent="0" lvl="0">
              <a:lnSpc>
                <a:spcPts val="3140"/>
              </a:lnSpc>
            </a:pPr>
            <a:r>
              <a:rPr lang="en-US" b="true" sz="2000">
                <a:solidFill>
                  <a:srgbClr val="FFFFFF"/>
                </a:solidFill>
                <a:latin typeface="Montserrat Bold"/>
                <a:ea typeface="Montserrat Bold"/>
                <a:cs typeface="Montserrat Bold"/>
                <a:sym typeface="Montserrat Bold"/>
              </a:rPr>
              <a:t>La inteligencia artificial (IA) ha revolucionado numerosos campos en los últimos años, y uno de los más beneficiados ha sido la robótica. La combinación de la IA y la robótica ha permitido crear máquinas cada vez más inteligentes y autónomas, capaces de realizar tareas complejas y adaptarse a diferentes entornos. Este avance tecnológico ha abierto un sinfín de posibilidades en diversos sectores, desde la medicina y la industria hasta el hogar y el entretenimiento.</a:t>
            </a:r>
          </a:p>
        </p:txBody>
      </p:sp>
      <p:sp>
        <p:nvSpPr>
          <p:cNvPr name="TextBox 6" id="6"/>
          <p:cNvSpPr txBox="true"/>
          <p:nvPr/>
        </p:nvSpPr>
        <p:spPr>
          <a:xfrm rot="0">
            <a:off x="1303143" y="5976281"/>
            <a:ext cx="8883169" cy="2796911"/>
          </a:xfrm>
          <a:prstGeom prst="rect">
            <a:avLst/>
          </a:prstGeom>
        </p:spPr>
        <p:txBody>
          <a:bodyPr anchor="t" rtlCol="false" tIns="0" lIns="0" bIns="0" rIns="0">
            <a:spAutoFit/>
          </a:bodyPr>
          <a:lstStyle/>
          <a:p>
            <a:pPr algn="just">
              <a:lnSpc>
                <a:spcPts val="2799"/>
              </a:lnSpc>
              <a:spcBef>
                <a:spcPct val="0"/>
              </a:spcBef>
            </a:pPr>
            <a:r>
              <a:rPr lang="en-US" b="true" sz="1999">
                <a:solidFill>
                  <a:srgbClr val="FFFFFF"/>
                </a:solidFill>
                <a:latin typeface="Montserrat Bold"/>
                <a:ea typeface="Montserrat Bold"/>
                <a:cs typeface="Montserrat Bold"/>
                <a:sym typeface="Montserrat Bold"/>
              </a:rPr>
              <a:t>La IA ha abierto la puerta a una serie de avances en el campo de la robótica. Uno de los avances más significativos es la capacidad de los robots para reconocer y comprender el lenguaje humano.</a:t>
            </a:r>
          </a:p>
          <a:p>
            <a:pPr algn="just">
              <a:lnSpc>
                <a:spcPts val="2799"/>
              </a:lnSpc>
              <a:spcBef>
                <a:spcPct val="0"/>
              </a:spcBef>
            </a:pPr>
            <a:r>
              <a:rPr lang="en-US" b="true" sz="1999">
                <a:solidFill>
                  <a:srgbClr val="FFFFFF"/>
                </a:solidFill>
                <a:latin typeface="Montserrat Bold"/>
                <a:ea typeface="Montserrat Bold"/>
                <a:cs typeface="Montserrat Bold"/>
                <a:sym typeface="Montserrat Bold"/>
              </a:rPr>
              <a:t>Con la IA, los robots pueden interpretar y responder a comandos verbales, lo que facilita su interacción con los humanos. Esto es especialmente útil en entornos como el cuidado de la salud, donde los robots pueden recibir instrucciones de los médicos y realizar tareas específicas en función de esas instrucciones.</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9186048" y="1028700"/>
            <a:ext cx="8073252" cy="2445884"/>
            <a:chOff x="0" y="0"/>
            <a:chExt cx="2126289" cy="644183"/>
          </a:xfrm>
        </p:grpSpPr>
        <p:sp>
          <p:nvSpPr>
            <p:cNvPr name="Freeform 4" id="4"/>
            <p:cNvSpPr/>
            <p:nvPr/>
          </p:nvSpPr>
          <p:spPr>
            <a:xfrm flipH="false" flipV="false" rot="0">
              <a:off x="0" y="0"/>
              <a:ext cx="2126289" cy="644183"/>
            </a:xfrm>
            <a:custGeom>
              <a:avLst/>
              <a:gdLst/>
              <a:ahLst/>
              <a:cxnLst/>
              <a:rect r="r" b="b" t="t" l="l"/>
              <a:pathLst>
                <a:path h="644183" w="2126289">
                  <a:moveTo>
                    <a:pt x="0" y="0"/>
                  </a:moveTo>
                  <a:lnTo>
                    <a:pt x="2126289" y="0"/>
                  </a:lnTo>
                  <a:lnTo>
                    <a:pt x="2126289" y="644183"/>
                  </a:lnTo>
                  <a:lnTo>
                    <a:pt x="0" y="644183"/>
                  </a:lnTo>
                  <a:close/>
                </a:path>
              </a:pathLst>
            </a:custGeom>
            <a:gradFill rotWithShape="true">
              <a:gsLst>
                <a:gs pos="0">
                  <a:srgbClr val="013652">
                    <a:alpha val="79000"/>
                  </a:srgbClr>
                </a:gs>
                <a:gs pos="50000">
                  <a:srgbClr val="005B89">
                    <a:alpha val="79000"/>
                  </a:srgbClr>
                </a:gs>
                <a:gs pos="100000">
                  <a:srgbClr val="0295E2">
                    <a:alpha val="79000"/>
                  </a:srgbClr>
                </a:gs>
              </a:gsLst>
              <a:lin ang="2700000"/>
            </a:gradFill>
          </p:spPr>
        </p:sp>
        <p:sp>
          <p:nvSpPr>
            <p:cNvPr name="TextBox 5" id="5"/>
            <p:cNvSpPr txBox="true"/>
            <p:nvPr/>
          </p:nvSpPr>
          <p:spPr>
            <a:xfrm>
              <a:off x="0" y="-28575"/>
              <a:ext cx="2126289" cy="67275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186048" y="3952353"/>
            <a:ext cx="8073252" cy="2445884"/>
            <a:chOff x="0" y="0"/>
            <a:chExt cx="2126289" cy="644183"/>
          </a:xfrm>
        </p:grpSpPr>
        <p:sp>
          <p:nvSpPr>
            <p:cNvPr name="Freeform 7" id="7"/>
            <p:cNvSpPr/>
            <p:nvPr/>
          </p:nvSpPr>
          <p:spPr>
            <a:xfrm flipH="false" flipV="false" rot="0">
              <a:off x="0" y="0"/>
              <a:ext cx="2126289" cy="644183"/>
            </a:xfrm>
            <a:custGeom>
              <a:avLst/>
              <a:gdLst/>
              <a:ahLst/>
              <a:cxnLst/>
              <a:rect r="r" b="b" t="t" l="l"/>
              <a:pathLst>
                <a:path h="644183" w="2126289">
                  <a:moveTo>
                    <a:pt x="0" y="0"/>
                  </a:moveTo>
                  <a:lnTo>
                    <a:pt x="2126289" y="0"/>
                  </a:lnTo>
                  <a:lnTo>
                    <a:pt x="2126289" y="644183"/>
                  </a:lnTo>
                  <a:lnTo>
                    <a:pt x="0" y="644183"/>
                  </a:lnTo>
                  <a:close/>
                </a:path>
              </a:pathLst>
            </a:custGeom>
            <a:gradFill rotWithShape="true">
              <a:gsLst>
                <a:gs pos="0">
                  <a:srgbClr val="013652">
                    <a:alpha val="79000"/>
                  </a:srgbClr>
                </a:gs>
                <a:gs pos="50000">
                  <a:srgbClr val="005B89">
                    <a:alpha val="79000"/>
                  </a:srgbClr>
                </a:gs>
                <a:gs pos="100000">
                  <a:srgbClr val="0295E2">
                    <a:alpha val="79000"/>
                  </a:srgbClr>
                </a:gs>
              </a:gsLst>
              <a:lin ang="2700000"/>
            </a:gradFill>
          </p:spPr>
        </p:sp>
        <p:sp>
          <p:nvSpPr>
            <p:cNvPr name="TextBox 8" id="8"/>
            <p:cNvSpPr txBox="true"/>
            <p:nvPr/>
          </p:nvSpPr>
          <p:spPr>
            <a:xfrm>
              <a:off x="0" y="-28575"/>
              <a:ext cx="2126289" cy="67275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186048" y="6876005"/>
            <a:ext cx="8073252" cy="2445884"/>
            <a:chOff x="0" y="0"/>
            <a:chExt cx="2126289" cy="644183"/>
          </a:xfrm>
        </p:grpSpPr>
        <p:sp>
          <p:nvSpPr>
            <p:cNvPr name="Freeform 10" id="10"/>
            <p:cNvSpPr/>
            <p:nvPr/>
          </p:nvSpPr>
          <p:spPr>
            <a:xfrm flipH="false" flipV="false" rot="0">
              <a:off x="0" y="0"/>
              <a:ext cx="2126289" cy="644183"/>
            </a:xfrm>
            <a:custGeom>
              <a:avLst/>
              <a:gdLst/>
              <a:ahLst/>
              <a:cxnLst/>
              <a:rect r="r" b="b" t="t" l="l"/>
              <a:pathLst>
                <a:path h="644183" w="2126289">
                  <a:moveTo>
                    <a:pt x="0" y="0"/>
                  </a:moveTo>
                  <a:lnTo>
                    <a:pt x="2126289" y="0"/>
                  </a:lnTo>
                  <a:lnTo>
                    <a:pt x="2126289" y="644183"/>
                  </a:lnTo>
                  <a:lnTo>
                    <a:pt x="0" y="644183"/>
                  </a:lnTo>
                  <a:close/>
                </a:path>
              </a:pathLst>
            </a:custGeom>
            <a:gradFill rotWithShape="true">
              <a:gsLst>
                <a:gs pos="0">
                  <a:srgbClr val="013652">
                    <a:alpha val="79000"/>
                  </a:srgbClr>
                </a:gs>
                <a:gs pos="50000">
                  <a:srgbClr val="005B89">
                    <a:alpha val="79000"/>
                  </a:srgbClr>
                </a:gs>
                <a:gs pos="100000">
                  <a:srgbClr val="0295E2">
                    <a:alpha val="79000"/>
                  </a:srgbClr>
                </a:gs>
              </a:gsLst>
              <a:lin ang="2700000"/>
            </a:gradFill>
          </p:spPr>
        </p:sp>
        <p:sp>
          <p:nvSpPr>
            <p:cNvPr name="TextBox 11" id="11"/>
            <p:cNvSpPr txBox="true"/>
            <p:nvPr/>
          </p:nvSpPr>
          <p:spPr>
            <a:xfrm>
              <a:off x="0" y="-28575"/>
              <a:ext cx="2126289" cy="672758"/>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438056" y="3952353"/>
            <a:ext cx="7719717" cy="4534090"/>
          </a:xfrm>
          <a:custGeom>
            <a:avLst/>
            <a:gdLst/>
            <a:ahLst/>
            <a:cxnLst/>
            <a:rect r="r" b="b" t="t" l="l"/>
            <a:pathLst>
              <a:path h="4534090" w="7719717">
                <a:moveTo>
                  <a:pt x="0" y="0"/>
                </a:moveTo>
                <a:lnTo>
                  <a:pt x="7719717" y="0"/>
                </a:lnTo>
                <a:lnTo>
                  <a:pt x="7719717" y="4534090"/>
                </a:lnTo>
                <a:lnTo>
                  <a:pt x="0" y="4534090"/>
                </a:lnTo>
                <a:lnTo>
                  <a:pt x="0" y="0"/>
                </a:lnTo>
                <a:close/>
              </a:path>
            </a:pathLst>
          </a:custGeom>
          <a:blipFill>
            <a:blip r:embed="rId3"/>
            <a:stretch>
              <a:fillRect l="-2662" t="0" r="-1753" b="0"/>
            </a:stretch>
          </a:blipFill>
        </p:spPr>
      </p:sp>
      <p:sp>
        <p:nvSpPr>
          <p:cNvPr name="TextBox 13" id="13"/>
          <p:cNvSpPr txBox="true"/>
          <p:nvPr/>
        </p:nvSpPr>
        <p:spPr>
          <a:xfrm rot="0">
            <a:off x="9717159" y="1187999"/>
            <a:ext cx="7011029" cy="1878528"/>
          </a:xfrm>
          <a:prstGeom prst="rect">
            <a:avLst/>
          </a:prstGeom>
        </p:spPr>
        <p:txBody>
          <a:bodyPr anchor="t" rtlCol="false" tIns="0" lIns="0" bIns="0" rIns="0">
            <a:spAutoFit/>
          </a:bodyPr>
          <a:lstStyle/>
          <a:p>
            <a:pPr algn="just" marL="388622" indent="-194311" lvl="1">
              <a:lnSpc>
                <a:spcPts val="2520"/>
              </a:lnSpc>
              <a:buFont typeface="Arial"/>
              <a:buChar char="•"/>
            </a:pPr>
            <a:r>
              <a:rPr lang="en-US" sz="1800">
                <a:solidFill>
                  <a:srgbClr val="FFFFFF"/>
                </a:solidFill>
                <a:latin typeface="Montserrat"/>
                <a:ea typeface="Montserrat"/>
                <a:cs typeface="Montserrat"/>
                <a:sym typeface="Montserrat"/>
              </a:rPr>
              <a:t>La adaptación al cambio: 7 de cada 10 adolescentes perciben como positivo el impacto de la IA en su futuro profesional.</a:t>
            </a:r>
          </a:p>
          <a:p>
            <a:pPr algn="just" marL="388622" indent="-194311" lvl="1">
              <a:lnSpc>
                <a:spcPts val="2520"/>
              </a:lnSpc>
              <a:buFont typeface="Arial"/>
              <a:buChar char="•"/>
            </a:pPr>
            <a:r>
              <a:rPr lang="en-US" sz="1800">
                <a:solidFill>
                  <a:srgbClr val="FFFFFF"/>
                </a:solidFill>
                <a:latin typeface="Montserrat"/>
                <a:ea typeface="Montserrat"/>
                <a:cs typeface="Montserrat"/>
                <a:sym typeface="Montserrat"/>
              </a:rPr>
              <a:t>Pensamiento crítico: Más del 40 % de los adolescentes reconoce haber compartido información, que posteriormente ha descubierto que era falsa.</a:t>
            </a:r>
          </a:p>
        </p:txBody>
      </p:sp>
      <p:sp>
        <p:nvSpPr>
          <p:cNvPr name="TextBox 14" id="14"/>
          <p:cNvSpPr txBox="true"/>
          <p:nvPr/>
        </p:nvSpPr>
        <p:spPr>
          <a:xfrm rot="0">
            <a:off x="9717159" y="4028007"/>
            <a:ext cx="7011029" cy="2192886"/>
          </a:xfrm>
          <a:prstGeom prst="rect">
            <a:avLst/>
          </a:prstGeom>
        </p:spPr>
        <p:txBody>
          <a:bodyPr anchor="t" rtlCol="false" tIns="0" lIns="0" bIns="0" rIns="0">
            <a:spAutoFit/>
          </a:bodyPr>
          <a:lstStyle/>
          <a:p>
            <a:pPr algn="just" marL="388622" indent="-194311" lvl="1">
              <a:lnSpc>
                <a:spcPts val="2520"/>
              </a:lnSpc>
              <a:buFont typeface="Arial"/>
              <a:buChar char="•"/>
            </a:pPr>
            <a:r>
              <a:rPr lang="en-US" sz="1800">
                <a:solidFill>
                  <a:srgbClr val="FFFFFF"/>
                </a:solidFill>
                <a:latin typeface="Montserrat"/>
                <a:ea typeface="Montserrat"/>
                <a:cs typeface="Montserrat"/>
                <a:sym typeface="Montserrat"/>
              </a:rPr>
              <a:t>Creatividad: El 47 % de los profesores cree que es importante fomentar que los alumnos conecten ideas, más allá de las respuestas generadas por la IA.</a:t>
            </a:r>
          </a:p>
          <a:p>
            <a:pPr algn="just" marL="388622" indent="-194311" lvl="1">
              <a:lnSpc>
                <a:spcPts val="2520"/>
              </a:lnSpc>
              <a:buFont typeface="Arial"/>
              <a:buChar char="•"/>
            </a:pPr>
            <a:r>
              <a:rPr lang="en-US" sz="1800">
                <a:solidFill>
                  <a:srgbClr val="FFFFFF"/>
                </a:solidFill>
                <a:latin typeface="Montserrat"/>
                <a:ea typeface="Montserrat"/>
                <a:cs typeface="Montserrat"/>
                <a:sym typeface="Montserrat"/>
              </a:rPr>
              <a:t>Capacidad de esfuerzo: El 60 % de los profesores considera que la IA puede tener un impacto negativo en la capacidad de esfuerzo de los alumnos y en su dependencia de esta herramienta.</a:t>
            </a:r>
          </a:p>
        </p:txBody>
      </p:sp>
      <p:sp>
        <p:nvSpPr>
          <p:cNvPr name="TextBox 15" id="15"/>
          <p:cNvSpPr txBox="true"/>
          <p:nvPr/>
        </p:nvSpPr>
        <p:spPr>
          <a:xfrm rot="0">
            <a:off x="9717159" y="7065414"/>
            <a:ext cx="7011029" cy="2192886"/>
          </a:xfrm>
          <a:prstGeom prst="rect">
            <a:avLst/>
          </a:prstGeom>
        </p:spPr>
        <p:txBody>
          <a:bodyPr anchor="t" rtlCol="false" tIns="0" lIns="0" bIns="0" rIns="0">
            <a:spAutoFit/>
          </a:bodyPr>
          <a:lstStyle/>
          <a:p>
            <a:pPr algn="just" marL="388622" indent="-194311" lvl="1">
              <a:lnSpc>
                <a:spcPts val="2520"/>
              </a:lnSpc>
              <a:buFont typeface="Arial"/>
              <a:buChar char="•"/>
            </a:pPr>
            <a:r>
              <a:rPr lang="en-US" sz="1800">
                <a:solidFill>
                  <a:srgbClr val="FFFFFF"/>
                </a:solidFill>
                <a:latin typeface="Montserrat"/>
                <a:ea typeface="Montserrat"/>
                <a:cs typeface="Montserrat"/>
                <a:sym typeface="Montserrat"/>
              </a:rPr>
              <a:t>Aprendizaje intergeneracional: El 45 % de los padres que ha tenido una conversación sobre IA con sus hijos reconoce que le ha servido para aprender más sobre su uso.</a:t>
            </a:r>
          </a:p>
          <a:p>
            <a:pPr algn="just" marL="388622" indent="-194311" lvl="1">
              <a:lnSpc>
                <a:spcPts val="2520"/>
              </a:lnSpc>
              <a:buFont typeface="Arial"/>
              <a:buChar char="•"/>
            </a:pPr>
            <a:r>
              <a:rPr lang="en-US" sz="1800">
                <a:solidFill>
                  <a:srgbClr val="FFFFFF"/>
                </a:solidFill>
                <a:latin typeface="Montserrat"/>
                <a:ea typeface="Montserrat"/>
                <a:cs typeface="Montserrat"/>
                <a:sym typeface="Montserrat"/>
              </a:rPr>
              <a:t>Responsabilidad ética: El 50 % de adolescentes manifiesta que el centro educativo no le está preparando para utilizar la IA de forma ética.</a:t>
            </a:r>
          </a:p>
        </p:txBody>
      </p:sp>
      <p:sp>
        <p:nvSpPr>
          <p:cNvPr name="TextBox 16" id="16"/>
          <p:cNvSpPr txBox="true"/>
          <p:nvPr/>
        </p:nvSpPr>
        <p:spPr>
          <a:xfrm rot="0">
            <a:off x="438056" y="1772311"/>
            <a:ext cx="8883169" cy="2035053"/>
          </a:xfrm>
          <a:prstGeom prst="rect">
            <a:avLst/>
          </a:prstGeom>
        </p:spPr>
        <p:txBody>
          <a:bodyPr anchor="t" rtlCol="false" tIns="0" lIns="0" bIns="0" rIns="0">
            <a:spAutoFit/>
          </a:bodyPr>
          <a:lstStyle/>
          <a:p>
            <a:pPr algn="l">
              <a:lnSpc>
                <a:spcPts val="7992"/>
              </a:lnSpc>
            </a:pPr>
            <a:r>
              <a:rPr lang="en-US" sz="7200">
                <a:solidFill>
                  <a:srgbClr val="F4F8FF"/>
                </a:solidFill>
                <a:latin typeface="League Spartan"/>
                <a:ea typeface="League Spartan"/>
                <a:cs typeface="League Spartan"/>
                <a:sym typeface="League Spartan"/>
              </a:rPr>
              <a:t>Influencia de la IA en los jóvenes</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4500752" y="1542769"/>
            <a:ext cx="9286496" cy="1025337"/>
          </a:xfrm>
          <a:prstGeom prst="rect">
            <a:avLst/>
          </a:prstGeom>
        </p:spPr>
        <p:txBody>
          <a:bodyPr anchor="t" rtlCol="false" tIns="0" lIns="0" bIns="0" rIns="0">
            <a:spAutoFit/>
          </a:bodyPr>
          <a:lstStyle/>
          <a:p>
            <a:pPr algn="ctr">
              <a:lnSpc>
                <a:spcPts val="7992"/>
              </a:lnSpc>
            </a:pPr>
            <a:r>
              <a:rPr lang="en-US" sz="7200">
                <a:solidFill>
                  <a:srgbClr val="F4F8FF"/>
                </a:solidFill>
                <a:latin typeface="League Spartan"/>
                <a:ea typeface="League Spartan"/>
                <a:cs typeface="League Spartan"/>
                <a:sym typeface="League Spartan"/>
              </a:rPr>
              <a:t>Conclusiones</a:t>
            </a:r>
          </a:p>
        </p:txBody>
      </p:sp>
      <p:sp>
        <p:nvSpPr>
          <p:cNvPr name="TextBox 4" id="4"/>
          <p:cNvSpPr txBox="true"/>
          <p:nvPr/>
        </p:nvSpPr>
        <p:spPr>
          <a:xfrm rot="0">
            <a:off x="4737600" y="2745005"/>
            <a:ext cx="9227257" cy="3858404"/>
          </a:xfrm>
          <a:prstGeom prst="rect">
            <a:avLst/>
          </a:prstGeom>
        </p:spPr>
        <p:txBody>
          <a:bodyPr anchor="t" rtlCol="false" tIns="0" lIns="0" bIns="0" rIns="0">
            <a:spAutoFit/>
          </a:bodyPr>
          <a:lstStyle/>
          <a:p>
            <a:pPr algn="just" marL="0" indent="0" lvl="0">
              <a:lnSpc>
                <a:spcPts val="2826"/>
              </a:lnSpc>
            </a:pPr>
            <a:r>
              <a:rPr lang="en-US" b="true" sz="1800">
                <a:solidFill>
                  <a:srgbClr val="FFFFFF"/>
                </a:solidFill>
                <a:latin typeface="Montserrat Medium"/>
                <a:ea typeface="Montserrat Medium"/>
                <a:cs typeface="Montserrat Medium"/>
                <a:sym typeface="Montserrat Medium"/>
              </a:rPr>
              <a:t> En conclusión, la IA es relevante desde la pandemia por Covid-19 hasta la actualidad, debido a que ha evolucionado rápidamente. Además, ha influido en grandes sectores industriales, principalmente en el sector educativo, donde ha generado una gran controversia. Según las estadísticas, más del 60 % de los jóvenes estudiantes utilizan esta herramienta debido al fácil acceso y uso que tienen de ella. Sin embargo, esto implica que también ha sido empleada de manera incorrecta, lo que provoca nuevas y grandes problemáticas. El uso excesivo de esta herramienta puede afectar la capacidad para resolver problemas y desarrollar el pensamiento crítico. Por ello, es fundamental tomar medidas para aprovechar al máximo su potencial, pues llegó para revolucionar la época moderna.</a:t>
            </a:r>
          </a:p>
        </p:txBody>
      </p:sp>
      <p:sp>
        <p:nvSpPr>
          <p:cNvPr name="Freeform 5" id="5"/>
          <p:cNvSpPr/>
          <p:nvPr/>
        </p:nvSpPr>
        <p:spPr>
          <a:xfrm flipH="false" flipV="false" rot="0">
            <a:off x="0" y="35013"/>
            <a:ext cx="4737600" cy="4946849"/>
          </a:xfrm>
          <a:custGeom>
            <a:avLst/>
            <a:gdLst/>
            <a:ahLst/>
            <a:cxnLst/>
            <a:rect r="r" b="b" t="t" l="l"/>
            <a:pathLst>
              <a:path h="4946849" w="4737600">
                <a:moveTo>
                  <a:pt x="0" y="0"/>
                </a:moveTo>
                <a:lnTo>
                  <a:pt x="4737600" y="0"/>
                </a:lnTo>
                <a:lnTo>
                  <a:pt x="4737600" y="4946848"/>
                </a:lnTo>
                <a:lnTo>
                  <a:pt x="0" y="4946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06551" y="4038583"/>
            <a:ext cx="5381449" cy="6248417"/>
          </a:xfrm>
          <a:custGeom>
            <a:avLst/>
            <a:gdLst/>
            <a:ahLst/>
            <a:cxnLst/>
            <a:rect r="r" b="b" t="t" l="l"/>
            <a:pathLst>
              <a:path h="6248417" w="5381449">
                <a:moveTo>
                  <a:pt x="0" y="0"/>
                </a:moveTo>
                <a:lnTo>
                  <a:pt x="5381449" y="0"/>
                </a:lnTo>
                <a:lnTo>
                  <a:pt x="5381449" y="6248417"/>
                </a:lnTo>
                <a:lnTo>
                  <a:pt x="0" y="6248417"/>
                </a:lnTo>
                <a:lnTo>
                  <a:pt x="0" y="0"/>
                </a:lnTo>
                <a:close/>
              </a:path>
            </a:pathLst>
          </a:custGeom>
          <a:blipFill>
            <a:blip r:embed="rId5"/>
            <a:stretch>
              <a:fillRect l="0" t="0" r="0" b="0"/>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DAHJxGpyf7E</dc:identifier>
  <dcterms:modified xsi:type="dcterms:W3CDTF">2011-08-01T06:04:30Z</dcterms:modified>
  <cp:revision>1</cp:revision>
  <dc:title>Recurso Educativo Inteligencia Artificial Oswaldo Israel Macias Huerta</dc:title>
</cp:coreProperties>
</file>