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-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0C168-0547-414E-AD88-852628F973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865CD-C9E2-4EC3-BF3E-364C3C804901}">
      <dgm:prSet custT="1"/>
      <dgm:spPr/>
      <dgm:t>
        <a:bodyPr/>
        <a:lstStyle/>
        <a:p>
          <a:pPr algn="just"/>
          <a:r>
            <a:rPr lang="es-ES" sz="2800" kern="1200" dirty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rPr>
            <a:t>El objetivo fue crear una red de comunicaciones militar inmune a fallos que permitiera interconectar distintas redes aisladas.</a:t>
          </a:r>
          <a:endParaRPr lang="en-US" sz="2800" kern="1200" dirty="0">
            <a:solidFill>
              <a:schemeClr val="tx1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0054F77B-DADC-4764-8D9F-EBD438176C89}" type="parTrans" cxnId="{047A6F25-ED50-4768-963A-6C74E9D3780D}">
      <dgm:prSet/>
      <dgm:spPr/>
      <dgm:t>
        <a:bodyPr/>
        <a:lstStyle/>
        <a:p>
          <a:endParaRPr lang="en-US"/>
        </a:p>
      </dgm:t>
    </dgm:pt>
    <dgm:pt modelId="{4911FA7D-1FE3-4861-A3B6-2AB6D6A4F721}" type="sibTrans" cxnId="{047A6F25-ED50-4768-963A-6C74E9D3780D}">
      <dgm:prSet/>
      <dgm:spPr/>
      <dgm:t>
        <a:bodyPr/>
        <a:lstStyle/>
        <a:p>
          <a:endParaRPr lang="en-US"/>
        </a:p>
      </dgm:t>
    </dgm:pt>
    <dgm:pt modelId="{B6637BBB-81E6-4B4C-88DE-34D932B5500E}">
      <dgm:prSet custT="1"/>
      <dgm:spPr/>
      <dgm:t>
        <a:bodyPr/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Abadi" panose="020B0604020104020204" pitchFamily="34" charset="0"/>
              <a:ea typeface="+mn-ea"/>
              <a:cs typeface="+mn-cs"/>
            </a:rPr>
            <a:t>Se convirtió en el estándar fundamental de Internet gracias a su estandarización formal en 1981 y su adopción definitiva el 1 de enero de 1983.</a:t>
          </a:r>
          <a:endParaRPr lang="en-US" sz="2400" kern="1200" dirty="0">
            <a:solidFill>
              <a:prstClr val="black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513404D3-5DFE-4A0C-A54A-953F495380C5}" type="parTrans" cxnId="{C1EEA9FB-1D89-4300-A258-5FCB6AF36650}">
      <dgm:prSet/>
      <dgm:spPr/>
      <dgm:t>
        <a:bodyPr/>
        <a:lstStyle/>
        <a:p>
          <a:endParaRPr lang="en-US"/>
        </a:p>
      </dgm:t>
    </dgm:pt>
    <dgm:pt modelId="{806BE30D-7486-42BA-AF1F-2215A2491593}" type="sibTrans" cxnId="{C1EEA9FB-1D89-4300-A258-5FCB6AF36650}">
      <dgm:prSet/>
      <dgm:spPr/>
      <dgm:t>
        <a:bodyPr/>
        <a:lstStyle/>
        <a:p>
          <a:endParaRPr lang="en-US"/>
        </a:p>
      </dgm:t>
    </dgm:pt>
    <dgm:pt modelId="{D7381B0B-BAB1-4CEE-B209-8FD7DD46FCF0}" type="pres">
      <dgm:prSet presAssocID="{2EF0C168-0547-414E-AD88-852628F973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9391B8-7FA1-4C2A-AD17-80A42E047D29}" type="pres">
      <dgm:prSet presAssocID="{B06865CD-C9E2-4EC3-BF3E-364C3C804901}" presName="hierRoot1" presStyleCnt="0"/>
      <dgm:spPr/>
    </dgm:pt>
    <dgm:pt modelId="{5741D8AC-4BFC-4356-BFA8-30E6C38B8953}" type="pres">
      <dgm:prSet presAssocID="{B06865CD-C9E2-4EC3-BF3E-364C3C804901}" presName="composite" presStyleCnt="0"/>
      <dgm:spPr/>
    </dgm:pt>
    <dgm:pt modelId="{A9BB5078-7DA5-400B-9134-0DB017B2AAE9}" type="pres">
      <dgm:prSet presAssocID="{B06865CD-C9E2-4EC3-BF3E-364C3C804901}" presName="background" presStyleLbl="node0" presStyleIdx="0" presStyleCnt="2"/>
      <dgm:spPr/>
    </dgm:pt>
    <dgm:pt modelId="{A99C57C7-2044-460A-B0EE-B16205ECD404}" type="pres">
      <dgm:prSet presAssocID="{B06865CD-C9E2-4EC3-BF3E-364C3C804901}" presName="text" presStyleLbl="fgAcc0" presStyleIdx="0" presStyleCnt="2">
        <dgm:presLayoutVars>
          <dgm:chPref val="3"/>
        </dgm:presLayoutVars>
      </dgm:prSet>
      <dgm:spPr/>
    </dgm:pt>
    <dgm:pt modelId="{6BE353B9-8779-46D5-AA7C-36FBBB619C59}" type="pres">
      <dgm:prSet presAssocID="{B06865CD-C9E2-4EC3-BF3E-364C3C804901}" presName="hierChild2" presStyleCnt="0"/>
      <dgm:spPr/>
    </dgm:pt>
    <dgm:pt modelId="{10202909-6890-45F4-91BB-FF7A66A418A6}" type="pres">
      <dgm:prSet presAssocID="{B6637BBB-81E6-4B4C-88DE-34D932B5500E}" presName="hierRoot1" presStyleCnt="0"/>
      <dgm:spPr/>
    </dgm:pt>
    <dgm:pt modelId="{24CB4989-5213-46A2-8DF1-B59E6DE31504}" type="pres">
      <dgm:prSet presAssocID="{B6637BBB-81E6-4B4C-88DE-34D932B5500E}" presName="composite" presStyleCnt="0"/>
      <dgm:spPr/>
    </dgm:pt>
    <dgm:pt modelId="{68E6B12C-1971-4498-A447-A5D808232C61}" type="pres">
      <dgm:prSet presAssocID="{B6637BBB-81E6-4B4C-88DE-34D932B5500E}" presName="background" presStyleLbl="node0" presStyleIdx="1" presStyleCnt="2"/>
      <dgm:spPr/>
    </dgm:pt>
    <dgm:pt modelId="{9C70ED96-05CB-4F11-A5BE-D060745E43FC}" type="pres">
      <dgm:prSet presAssocID="{B6637BBB-81E6-4B4C-88DE-34D932B5500E}" presName="text" presStyleLbl="fgAcc0" presStyleIdx="1" presStyleCnt="2">
        <dgm:presLayoutVars>
          <dgm:chPref val="3"/>
        </dgm:presLayoutVars>
      </dgm:prSet>
      <dgm:spPr/>
    </dgm:pt>
    <dgm:pt modelId="{E4C6B4D7-90C8-4561-8B3A-5B2D176ABD78}" type="pres">
      <dgm:prSet presAssocID="{B6637BBB-81E6-4B4C-88DE-34D932B5500E}" presName="hierChild2" presStyleCnt="0"/>
      <dgm:spPr/>
    </dgm:pt>
  </dgm:ptLst>
  <dgm:cxnLst>
    <dgm:cxn modelId="{047A6F25-ED50-4768-963A-6C74E9D3780D}" srcId="{2EF0C168-0547-414E-AD88-852628F97369}" destId="{B06865CD-C9E2-4EC3-BF3E-364C3C804901}" srcOrd="0" destOrd="0" parTransId="{0054F77B-DADC-4764-8D9F-EBD438176C89}" sibTransId="{4911FA7D-1FE3-4861-A3B6-2AB6D6A4F721}"/>
    <dgm:cxn modelId="{37161752-620B-4DC5-8BCA-08FE263E3581}" type="presOf" srcId="{B06865CD-C9E2-4EC3-BF3E-364C3C804901}" destId="{A99C57C7-2044-460A-B0EE-B16205ECD404}" srcOrd="0" destOrd="0" presId="urn:microsoft.com/office/officeart/2005/8/layout/hierarchy1"/>
    <dgm:cxn modelId="{E53D319A-4C35-441E-A4DB-E8778027B677}" type="presOf" srcId="{B6637BBB-81E6-4B4C-88DE-34D932B5500E}" destId="{9C70ED96-05CB-4F11-A5BE-D060745E43FC}" srcOrd="0" destOrd="0" presId="urn:microsoft.com/office/officeart/2005/8/layout/hierarchy1"/>
    <dgm:cxn modelId="{C68722A2-AABF-4280-94A4-7A338B71DDC9}" type="presOf" srcId="{2EF0C168-0547-414E-AD88-852628F97369}" destId="{D7381B0B-BAB1-4CEE-B209-8FD7DD46FCF0}" srcOrd="0" destOrd="0" presId="urn:microsoft.com/office/officeart/2005/8/layout/hierarchy1"/>
    <dgm:cxn modelId="{C1EEA9FB-1D89-4300-A258-5FCB6AF36650}" srcId="{2EF0C168-0547-414E-AD88-852628F97369}" destId="{B6637BBB-81E6-4B4C-88DE-34D932B5500E}" srcOrd="1" destOrd="0" parTransId="{513404D3-5DFE-4A0C-A54A-953F495380C5}" sibTransId="{806BE30D-7486-42BA-AF1F-2215A2491593}"/>
    <dgm:cxn modelId="{8B11E283-34CE-4215-9D78-3BE630A6AFEA}" type="presParOf" srcId="{D7381B0B-BAB1-4CEE-B209-8FD7DD46FCF0}" destId="{DD9391B8-7FA1-4C2A-AD17-80A42E047D29}" srcOrd="0" destOrd="0" presId="urn:microsoft.com/office/officeart/2005/8/layout/hierarchy1"/>
    <dgm:cxn modelId="{AE5538B4-D497-4570-95D4-138506614EEC}" type="presParOf" srcId="{DD9391B8-7FA1-4C2A-AD17-80A42E047D29}" destId="{5741D8AC-4BFC-4356-BFA8-30E6C38B8953}" srcOrd="0" destOrd="0" presId="urn:microsoft.com/office/officeart/2005/8/layout/hierarchy1"/>
    <dgm:cxn modelId="{73C5E854-CC1A-4921-8133-313633C5C69F}" type="presParOf" srcId="{5741D8AC-4BFC-4356-BFA8-30E6C38B8953}" destId="{A9BB5078-7DA5-400B-9134-0DB017B2AAE9}" srcOrd="0" destOrd="0" presId="urn:microsoft.com/office/officeart/2005/8/layout/hierarchy1"/>
    <dgm:cxn modelId="{2DF7B214-1282-4600-8D74-F5DFA9B41475}" type="presParOf" srcId="{5741D8AC-4BFC-4356-BFA8-30E6C38B8953}" destId="{A99C57C7-2044-460A-B0EE-B16205ECD404}" srcOrd="1" destOrd="0" presId="urn:microsoft.com/office/officeart/2005/8/layout/hierarchy1"/>
    <dgm:cxn modelId="{85A132DC-A32A-497B-A407-14B8DBB12DA7}" type="presParOf" srcId="{DD9391B8-7FA1-4C2A-AD17-80A42E047D29}" destId="{6BE353B9-8779-46D5-AA7C-36FBBB619C59}" srcOrd="1" destOrd="0" presId="urn:microsoft.com/office/officeart/2005/8/layout/hierarchy1"/>
    <dgm:cxn modelId="{198641EE-88DB-4ED9-9AB8-5BC88C764BEA}" type="presParOf" srcId="{D7381B0B-BAB1-4CEE-B209-8FD7DD46FCF0}" destId="{10202909-6890-45F4-91BB-FF7A66A418A6}" srcOrd="1" destOrd="0" presId="urn:microsoft.com/office/officeart/2005/8/layout/hierarchy1"/>
    <dgm:cxn modelId="{0ACEB69C-2371-4383-A9ED-4FABDC2054A2}" type="presParOf" srcId="{10202909-6890-45F4-91BB-FF7A66A418A6}" destId="{24CB4989-5213-46A2-8DF1-B59E6DE31504}" srcOrd="0" destOrd="0" presId="urn:microsoft.com/office/officeart/2005/8/layout/hierarchy1"/>
    <dgm:cxn modelId="{050849E0-B568-4DD3-9001-B52D9E13892B}" type="presParOf" srcId="{24CB4989-5213-46A2-8DF1-B59E6DE31504}" destId="{68E6B12C-1971-4498-A447-A5D808232C61}" srcOrd="0" destOrd="0" presId="urn:microsoft.com/office/officeart/2005/8/layout/hierarchy1"/>
    <dgm:cxn modelId="{319E7A36-50DF-4D4A-8502-1A78F129F08A}" type="presParOf" srcId="{24CB4989-5213-46A2-8DF1-B59E6DE31504}" destId="{9C70ED96-05CB-4F11-A5BE-D060745E43FC}" srcOrd="1" destOrd="0" presId="urn:microsoft.com/office/officeart/2005/8/layout/hierarchy1"/>
    <dgm:cxn modelId="{71411677-B87B-495A-914D-F7544BFD55E2}" type="presParOf" srcId="{10202909-6890-45F4-91BB-FF7A66A418A6}" destId="{E4C6B4D7-90C8-4561-8B3A-5B2D176ABD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8A015-873B-4E6C-9869-803A6FDD5D6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D8CB93-0CFB-4946-8494-29A93396A37C}">
      <dgm:prSet custT="1"/>
      <dgm:spPr/>
      <dgm:t>
        <a:bodyPr/>
        <a:lstStyle/>
        <a:p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En esta capa se generan los datos a enviar a un dispositivo/servidor, como al enviar un mensaje, buscar en internet, entrar a una red social o aplicación, etc.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815C40BA-275D-41CD-BBB6-ED3B6B354D6F}" type="parTrans" cxnId="{9485EA88-0200-4B90-9035-EA96E52361DB}">
      <dgm:prSet/>
      <dgm:spPr/>
      <dgm:t>
        <a:bodyPr/>
        <a:lstStyle/>
        <a:p>
          <a:endParaRPr lang="en-US"/>
        </a:p>
      </dgm:t>
    </dgm:pt>
    <dgm:pt modelId="{09544B26-BD07-47AB-A64E-B8A39CA6CE73}" type="sibTrans" cxnId="{9485EA88-0200-4B90-9035-EA96E52361DB}">
      <dgm:prSet/>
      <dgm:spPr/>
      <dgm:t>
        <a:bodyPr/>
        <a:lstStyle/>
        <a:p>
          <a:endParaRPr lang="en-US"/>
        </a:p>
      </dgm:t>
    </dgm:pt>
    <dgm:pt modelId="{9BA8432E-0B37-41E6-BA17-9AA0B75E39B8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Se utilizan protocolos para permitir que distintos dispositivos se comuniquen y compartan datos en la red como: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85A45400-3C19-4565-AC68-BE9D5C0BA369}" type="parTrans" cxnId="{657D747E-DA7A-4452-9BE1-E7EA566FC9A1}">
      <dgm:prSet/>
      <dgm:spPr/>
      <dgm:t>
        <a:bodyPr/>
        <a:lstStyle/>
        <a:p>
          <a:endParaRPr lang="en-US"/>
        </a:p>
      </dgm:t>
    </dgm:pt>
    <dgm:pt modelId="{93D57435-B68D-4C96-B978-1CC7810287FC}" type="sibTrans" cxnId="{657D747E-DA7A-4452-9BE1-E7EA566FC9A1}">
      <dgm:prSet/>
      <dgm:spPr/>
      <dgm:t>
        <a:bodyPr/>
        <a:lstStyle/>
        <a:p>
          <a:endParaRPr lang="en-US"/>
        </a:p>
      </dgm:t>
    </dgm:pt>
    <dgm:pt modelId="{9CC71BF2-F216-4F12-B374-C91B4C28869E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HTTP (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Protocolo de Transferencia de Hipertexto</a:t>
          </a: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): Su funcionamiento es transportar datos (imágenes, videos, texto, etc.). del servidor a tu pantalla y viceversa, transporta los datos que envíes al servidor. A diferencia de HTTP, HTTPS envía tus datos encriptados, mientras que HTTP los transmite en texto plano.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B55968A7-6B21-4294-A826-F9C9825FCC3E}" type="parTrans" cxnId="{8F14BCCD-B2F4-47E8-A675-3A20EF1CD04D}">
      <dgm:prSet/>
      <dgm:spPr/>
      <dgm:t>
        <a:bodyPr/>
        <a:lstStyle/>
        <a:p>
          <a:endParaRPr lang="en-US"/>
        </a:p>
      </dgm:t>
    </dgm:pt>
    <dgm:pt modelId="{3D6366C6-BC41-408E-B5ED-A097740A35AA}" type="sibTrans" cxnId="{8F14BCCD-B2F4-47E8-A675-3A20EF1CD04D}">
      <dgm:prSet/>
      <dgm:spPr/>
      <dgm:t>
        <a:bodyPr/>
        <a:lstStyle/>
        <a:p>
          <a:endParaRPr lang="en-US"/>
        </a:p>
      </dgm:t>
    </dgm:pt>
    <dgm:pt modelId="{507B1361-A8FF-4662-BEAD-EF5B6E179677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FTP 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(Protocolo de Transferencia de </a:t>
          </a:r>
          <a:r>
            <a:rPr lang="pt-BR" sz="1200" kern="1200" dirty="0" err="1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Archivos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): </a:t>
          </a: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Permite transferir archivos grandes en red. Como FTP no es seguro y transmite la información sin cifrar, actualmente se prefiere el uso de SFTP, que realiza la transferencia de forma cifrada.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31774A26-1BDE-4F0A-B519-9AE1C6FDDBF3}" type="parTrans" cxnId="{F695085C-FA33-4F86-A937-D2B80D3C1E7B}">
      <dgm:prSet/>
      <dgm:spPr/>
      <dgm:t>
        <a:bodyPr/>
        <a:lstStyle/>
        <a:p>
          <a:endParaRPr lang="en-US"/>
        </a:p>
      </dgm:t>
    </dgm:pt>
    <dgm:pt modelId="{A9002B2A-70B8-40A7-A470-4E8700643DFC}" type="sibTrans" cxnId="{F695085C-FA33-4F86-A937-D2B80D3C1E7B}">
      <dgm:prSet/>
      <dgm:spPr/>
      <dgm:t>
        <a:bodyPr/>
        <a:lstStyle/>
        <a:p>
          <a:endParaRPr lang="en-US"/>
        </a:p>
      </dgm:t>
    </dgm:pt>
    <dgm:pt modelId="{A42D9649-8185-4C5C-85E9-313DAC2B5F23}">
      <dgm:prSet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SMTP (Protocolo Simple de Transferencia de Correo): Es </a:t>
          </a:r>
          <a:r>
            <a:rPr lang="es-ES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utilizado para enviar y recibir correos electrónicos a través de una red.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D70CD8A7-B672-411F-BDCF-ADEDD9177809}" type="parTrans" cxnId="{FF624293-B7E6-49B6-9F37-CA9316BD0BD6}">
      <dgm:prSet/>
      <dgm:spPr/>
      <dgm:t>
        <a:bodyPr/>
        <a:lstStyle/>
        <a:p>
          <a:endParaRPr lang="en-US"/>
        </a:p>
      </dgm:t>
    </dgm:pt>
    <dgm:pt modelId="{5BCF4F2E-1167-4A9B-AB8A-43204E0698B9}" type="sibTrans" cxnId="{FF624293-B7E6-49B6-9F37-CA9316BD0BD6}">
      <dgm:prSet/>
      <dgm:spPr/>
      <dgm:t>
        <a:bodyPr/>
        <a:lstStyle/>
        <a:p>
          <a:endParaRPr lang="en-US"/>
        </a:p>
      </dgm:t>
    </dgm:pt>
    <dgm:pt modelId="{34BA2F9E-00C0-4252-906F-AE4A9C5396FA}">
      <dgm:prSet custT="1"/>
      <dgm:spPr/>
      <dgm:t>
        <a:bodyPr/>
        <a:lstStyle/>
        <a:p>
          <a:pPr algn="ctr"/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DNS (Sistema de Nombres de Dominio): Se utiliza para traducir los nombres o URL de los sitios web en direcciones IP, lo que permite localizar las páginas en internet</a:t>
          </a:r>
          <a:r>
            <a:rPr lang="es-MX" sz="12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.</a:t>
          </a:r>
          <a:endParaRPr lang="en-US" sz="12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C386382F-F148-4D5C-AD5D-14586F6E7F95}" type="parTrans" cxnId="{26429288-06FC-40EF-8694-5D4EB3194B94}">
      <dgm:prSet/>
      <dgm:spPr/>
      <dgm:t>
        <a:bodyPr/>
        <a:lstStyle/>
        <a:p>
          <a:endParaRPr lang="en-US"/>
        </a:p>
      </dgm:t>
    </dgm:pt>
    <dgm:pt modelId="{71926956-3BB3-4B17-A4EA-CA57DB2D96C6}" type="sibTrans" cxnId="{26429288-06FC-40EF-8694-5D4EB3194B94}">
      <dgm:prSet/>
      <dgm:spPr/>
      <dgm:t>
        <a:bodyPr/>
        <a:lstStyle/>
        <a:p>
          <a:endParaRPr lang="en-US"/>
        </a:p>
      </dgm:t>
    </dgm:pt>
    <dgm:pt modelId="{9A8BD464-FAA0-463D-B3CD-D1F8A8A2CD4C}" type="pres">
      <dgm:prSet presAssocID="{9FC8A015-873B-4E6C-9869-803A6FDD5D68}" presName="linear" presStyleCnt="0">
        <dgm:presLayoutVars>
          <dgm:animLvl val="lvl"/>
          <dgm:resizeHandles val="exact"/>
        </dgm:presLayoutVars>
      </dgm:prSet>
      <dgm:spPr/>
    </dgm:pt>
    <dgm:pt modelId="{02EF7F59-53FA-49D6-BECE-44A5414C8B45}" type="pres">
      <dgm:prSet presAssocID="{04D8CB93-0CFB-4946-8494-29A93396A37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F991200-E9F2-49DD-BB89-1745F2DE77B2}" type="pres">
      <dgm:prSet presAssocID="{09544B26-BD07-47AB-A64E-B8A39CA6CE73}" presName="spacer" presStyleCnt="0"/>
      <dgm:spPr/>
    </dgm:pt>
    <dgm:pt modelId="{2469D1B9-77D4-4E2F-AAAF-6152BC2BF882}" type="pres">
      <dgm:prSet presAssocID="{9BA8432E-0B37-41E6-BA17-9AA0B75E39B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D83F259-7034-4C1B-920C-85CA8A0E97C9}" type="pres">
      <dgm:prSet presAssocID="{93D57435-B68D-4C96-B978-1CC7810287FC}" presName="spacer" presStyleCnt="0"/>
      <dgm:spPr/>
    </dgm:pt>
    <dgm:pt modelId="{531B81AB-11AD-4E82-A300-A28D3B39EE88}" type="pres">
      <dgm:prSet presAssocID="{9CC71BF2-F216-4F12-B374-C91B4C28869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71C066-17E1-4CA3-9740-9593FDFFC8CA}" type="pres">
      <dgm:prSet presAssocID="{3D6366C6-BC41-408E-B5ED-A097740A35AA}" presName="spacer" presStyleCnt="0"/>
      <dgm:spPr/>
    </dgm:pt>
    <dgm:pt modelId="{CF30B95A-2310-4BCD-8F38-3A7262D24972}" type="pres">
      <dgm:prSet presAssocID="{507B1361-A8FF-4662-BEAD-EF5B6E17967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053A193-2F76-4F4C-8604-A6968B86B176}" type="pres">
      <dgm:prSet presAssocID="{A9002B2A-70B8-40A7-A470-4E8700643DFC}" presName="spacer" presStyleCnt="0"/>
      <dgm:spPr/>
    </dgm:pt>
    <dgm:pt modelId="{AA71E6DE-7984-46AF-87F7-8F2869B61FF3}" type="pres">
      <dgm:prSet presAssocID="{A42D9649-8185-4C5C-85E9-313DAC2B5F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BA9E070-B8A0-4004-9A1D-1A00A97BEC3E}" type="pres">
      <dgm:prSet presAssocID="{5BCF4F2E-1167-4A9B-AB8A-43204E0698B9}" presName="spacer" presStyleCnt="0"/>
      <dgm:spPr/>
    </dgm:pt>
    <dgm:pt modelId="{2FBD1630-5B2A-4ED1-8162-27373667EED9}" type="pres">
      <dgm:prSet presAssocID="{34BA2F9E-00C0-4252-906F-AE4A9C5396F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243A19-F65B-4F41-8D3D-D756DB72AD46}" type="presOf" srcId="{A42D9649-8185-4C5C-85E9-313DAC2B5F23}" destId="{AA71E6DE-7984-46AF-87F7-8F2869B61FF3}" srcOrd="0" destOrd="0" presId="urn:microsoft.com/office/officeart/2005/8/layout/vList2"/>
    <dgm:cxn modelId="{E12E2E3D-CEF4-4CE4-89E0-C1B447CC179D}" type="presOf" srcId="{507B1361-A8FF-4662-BEAD-EF5B6E179677}" destId="{CF30B95A-2310-4BCD-8F38-3A7262D24972}" srcOrd="0" destOrd="0" presId="urn:microsoft.com/office/officeart/2005/8/layout/vList2"/>
    <dgm:cxn modelId="{F695085C-FA33-4F86-A937-D2B80D3C1E7B}" srcId="{9FC8A015-873B-4E6C-9869-803A6FDD5D68}" destId="{507B1361-A8FF-4662-BEAD-EF5B6E179677}" srcOrd="3" destOrd="0" parTransId="{31774A26-1BDE-4F0A-B519-9AE1C6FDDBF3}" sibTransId="{A9002B2A-70B8-40A7-A470-4E8700643DFC}"/>
    <dgm:cxn modelId="{8CB3135A-BB5A-4BD8-A704-84AFD2DFD776}" type="presOf" srcId="{9FC8A015-873B-4E6C-9869-803A6FDD5D68}" destId="{9A8BD464-FAA0-463D-B3CD-D1F8A8A2CD4C}" srcOrd="0" destOrd="0" presId="urn:microsoft.com/office/officeart/2005/8/layout/vList2"/>
    <dgm:cxn modelId="{657D747E-DA7A-4452-9BE1-E7EA566FC9A1}" srcId="{9FC8A015-873B-4E6C-9869-803A6FDD5D68}" destId="{9BA8432E-0B37-41E6-BA17-9AA0B75E39B8}" srcOrd="1" destOrd="0" parTransId="{85A45400-3C19-4565-AC68-BE9D5C0BA369}" sibTransId="{93D57435-B68D-4C96-B978-1CC7810287FC}"/>
    <dgm:cxn modelId="{7A099686-F0E8-4C74-B90A-CFE0F26D4B34}" type="presOf" srcId="{9CC71BF2-F216-4F12-B374-C91B4C28869E}" destId="{531B81AB-11AD-4E82-A300-A28D3B39EE88}" srcOrd="0" destOrd="0" presId="urn:microsoft.com/office/officeart/2005/8/layout/vList2"/>
    <dgm:cxn modelId="{26429288-06FC-40EF-8694-5D4EB3194B94}" srcId="{9FC8A015-873B-4E6C-9869-803A6FDD5D68}" destId="{34BA2F9E-00C0-4252-906F-AE4A9C5396FA}" srcOrd="5" destOrd="0" parTransId="{C386382F-F148-4D5C-AD5D-14586F6E7F95}" sibTransId="{71926956-3BB3-4B17-A4EA-CA57DB2D96C6}"/>
    <dgm:cxn modelId="{9485EA88-0200-4B90-9035-EA96E52361DB}" srcId="{9FC8A015-873B-4E6C-9869-803A6FDD5D68}" destId="{04D8CB93-0CFB-4946-8494-29A93396A37C}" srcOrd="0" destOrd="0" parTransId="{815C40BA-275D-41CD-BBB6-ED3B6B354D6F}" sibTransId="{09544B26-BD07-47AB-A64E-B8A39CA6CE73}"/>
    <dgm:cxn modelId="{FF624293-B7E6-49B6-9F37-CA9316BD0BD6}" srcId="{9FC8A015-873B-4E6C-9869-803A6FDD5D68}" destId="{A42D9649-8185-4C5C-85E9-313DAC2B5F23}" srcOrd="4" destOrd="0" parTransId="{D70CD8A7-B672-411F-BDCF-ADEDD9177809}" sibTransId="{5BCF4F2E-1167-4A9B-AB8A-43204E0698B9}"/>
    <dgm:cxn modelId="{052AA9BA-4951-4B6E-8C8C-4FD292037158}" type="presOf" srcId="{34BA2F9E-00C0-4252-906F-AE4A9C5396FA}" destId="{2FBD1630-5B2A-4ED1-8162-27373667EED9}" srcOrd="0" destOrd="0" presId="urn:microsoft.com/office/officeart/2005/8/layout/vList2"/>
    <dgm:cxn modelId="{CCCF93CA-F1C1-4158-B4EB-4771AFD5C187}" type="presOf" srcId="{9BA8432E-0B37-41E6-BA17-9AA0B75E39B8}" destId="{2469D1B9-77D4-4E2F-AAAF-6152BC2BF882}" srcOrd="0" destOrd="0" presId="urn:microsoft.com/office/officeart/2005/8/layout/vList2"/>
    <dgm:cxn modelId="{8F14BCCD-B2F4-47E8-A675-3A20EF1CD04D}" srcId="{9FC8A015-873B-4E6C-9869-803A6FDD5D68}" destId="{9CC71BF2-F216-4F12-B374-C91B4C28869E}" srcOrd="2" destOrd="0" parTransId="{B55968A7-6B21-4294-A826-F9C9825FCC3E}" sibTransId="{3D6366C6-BC41-408E-B5ED-A097740A35AA}"/>
    <dgm:cxn modelId="{C83720F6-2669-49E6-8D28-5C953B490692}" type="presOf" srcId="{04D8CB93-0CFB-4946-8494-29A93396A37C}" destId="{02EF7F59-53FA-49D6-BECE-44A5414C8B45}" srcOrd="0" destOrd="0" presId="urn:microsoft.com/office/officeart/2005/8/layout/vList2"/>
    <dgm:cxn modelId="{41145143-1C0D-4FCF-97EF-2109CD8D5247}" type="presParOf" srcId="{9A8BD464-FAA0-463D-B3CD-D1F8A8A2CD4C}" destId="{02EF7F59-53FA-49D6-BECE-44A5414C8B45}" srcOrd="0" destOrd="0" presId="urn:microsoft.com/office/officeart/2005/8/layout/vList2"/>
    <dgm:cxn modelId="{BA9B2176-AF51-49B2-92ED-02100362C7A1}" type="presParOf" srcId="{9A8BD464-FAA0-463D-B3CD-D1F8A8A2CD4C}" destId="{2F991200-E9F2-49DD-BB89-1745F2DE77B2}" srcOrd="1" destOrd="0" presId="urn:microsoft.com/office/officeart/2005/8/layout/vList2"/>
    <dgm:cxn modelId="{B5AFCB5E-2B8A-477E-BBAD-D12C3EBA2264}" type="presParOf" srcId="{9A8BD464-FAA0-463D-B3CD-D1F8A8A2CD4C}" destId="{2469D1B9-77D4-4E2F-AAAF-6152BC2BF882}" srcOrd="2" destOrd="0" presId="urn:microsoft.com/office/officeart/2005/8/layout/vList2"/>
    <dgm:cxn modelId="{6CEBD4E7-9AC9-413F-A15C-929EDBF19F01}" type="presParOf" srcId="{9A8BD464-FAA0-463D-B3CD-D1F8A8A2CD4C}" destId="{1D83F259-7034-4C1B-920C-85CA8A0E97C9}" srcOrd="3" destOrd="0" presId="urn:microsoft.com/office/officeart/2005/8/layout/vList2"/>
    <dgm:cxn modelId="{CC2973DB-8247-406F-B320-C5A8AE013D26}" type="presParOf" srcId="{9A8BD464-FAA0-463D-B3CD-D1F8A8A2CD4C}" destId="{531B81AB-11AD-4E82-A300-A28D3B39EE88}" srcOrd="4" destOrd="0" presId="urn:microsoft.com/office/officeart/2005/8/layout/vList2"/>
    <dgm:cxn modelId="{757E023D-92B8-4657-A60F-3D614262243E}" type="presParOf" srcId="{9A8BD464-FAA0-463D-B3CD-D1F8A8A2CD4C}" destId="{6F71C066-17E1-4CA3-9740-9593FDFFC8CA}" srcOrd="5" destOrd="0" presId="urn:microsoft.com/office/officeart/2005/8/layout/vList2"/>
    <dgm:cxn modelId="{B8FBE5B3-6A30-4B38-8379-7520C40062E1}" type="presParOf" srcId="{9A8BD464-FAA0-463D-B3CD-D1F8A8A2CD4C}" destId="{CF30B95A-2310-4BCD-8F38-3A7262D24972}" srcOrd="6" destOrd="0" presId="urn:microsoft.com/office/officeart/2005/8/layout/vList2"/>
    <dgm:cxn modelId="{BA58065C-BC5C-445F-B230-006F84B2E4C7}" type="presParOf" srcId="{9A8BD464-FAA0-463D-B3CD-D1F8A8A2CD4C}" destId="{1053A193-2F76-4F4C-8604-A6968B86B176}" srcOrd="7" destOrd="0" presId="urn:microsoft.com/office/officeart/2005/8/layout/vList2"/>
    <dgm:cxn modelId="{854E9D17-E579-4C71-9F04-AE60304C2D0C}" type="presParOf" srcId="{9A8BD464-FAA0-463D-B3CD-D1F8A8A2CD4C}" destId="{AA71E6DE-7984-46AF-87F7-8F2869B61FF3}" srcOrd="8" destOrd="0" presId="urn:microsoft.com/office/officeart/2005/8/layout/vList2"/>
    <dgm:cxn modelId="{92F31FE8-B431-4BA3-A41E-D506C19E273A}" type="presParOf" srcId="{9A8BD464-FAA0-463D-B3CD-D1F8A8A2CD4C}" destId="{ABA9E070-B8A0-4004-9A1D-1A00A97BEC3E}" srcOrd="9" destOrd="0" presId="urn:microsoft.com/office/officeart/2005/8/layout/vList2"/>
    <dgm:cxn modelId="{D8FA0AD6-8920-4077-9A9B-ED06AFB40D86}" type="presParOf" srcId="{9A8BD464-FAA0-463D-B3CD-D1F8A8A2CD4C}" destId="{2FBD1630-5B2A-4ED1-8162-27373667EED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B5078-7DA5-400B-9134-0DB017B2AAE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C57C7-2044-460A-B0EE-B16205ECD40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rPr>
            <a:t>El objetivo fue crear una red de comunicaciones militar inmune a fallos que permitiera interconectar distintas redes aisladas.</a:t>
          </a:r>
          <a:endParaRPr lang="en-US" sz="2800" kern="1200" dirty="0">
            <a:solidFill>
              <a:schemeClr val="tx1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696297" y="538547"/>
        <a:ext cx="4171627" cy="2590157"/>
      </dsp:txXfrm>
    </dsp:sp>
    <dsp:sp modelId="{68E6B12C-1971-4498-A447-A5D808232C6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0ED96-05CB-4F11-A5BE-D060745E43F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prstClr val="black"/>
              </a:solidFill>
              <a:latin typeface="Abadi" panose="020B0604020104020204" pitchFamily="34" charset="0"/>
              <a:ea typeface="+mn-ea"/>
              <a:cs typeface="+mn-cs"/>
            </a:rPr>
            <a:t>Se convirtió en el estándar fundamental de Internet gracias a su estandarización formal en 1981 y su adopción definitiva el 1 de enero de 1983.</a:t>
          </a:r>
          <a:endParaRPr lang="en-US" sz="2400" kern="1200" dirty="0">
            <a:solidFill>
              <a:prstClr val="black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7F59-53FA-49D6-BECE-44A5414C8B45}">
      <dsp:nvSpPr>
        <dsp:cNvPr id="0" name=""/>
        <dsp:cNvSpPr/>
      </dsp:nvSpPr>
      <dsp:spPr>
        <a:xfrm>
          <a:off x="0" y="1443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En esta capa se generan los datos a enviar a un dispositivo/servidor, como al enviar un mensaje, buscar en internet, entrar a una red social o aplicación, etc.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35069" y="36512"/>
        <a:ext cx="5687196" cy="648252"/>
      </dsp:txXfrm>
    </dsp:sp>
    <dsp:sp modelId="{2469D1B9-77D4-4E2F-AAAF-6152BC2BF882}">
      <dsp:nvSpPr>
        <dsp:cNvPr id="0" name=""/>
        <dsp:cNvSpPr/>
      </dsp:nvSpPr>
      <dsp:spPr>
        <a:xfrm>
          <a:off x="0" y="733995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Se utilizan protocolos para permitir que distintos dispositivos se comuniquen y compartan datos en la red como: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35069" y="769064"/>
        <a:ext cx="5687196" cy="648252"/>
      </dsp:txXfrm>
    </dsp:sp>
    <dsp:sp modelId="{531B81AB-11AD-4E82-A300-A28D3B39EE88}">
      <dsp:nvSpPr>
        <dsp:cNvPr id="0" name=""/>
        <dsp:cNvSpPr/>
      </dsp:nvSpPr>
      <dsp:spPr>
        <a:xfrm>
          <a:off x="0" y="1466547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HTTP (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Protocolo de Transferencia de Hipertexto</a:t>
          </a: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): Su funcionamiento es transportar datos (imágenes, videos, texto, etc.). del servidor a tu pantalla y viceversa, transporta los datos que envíes al servidor. A diferencia de HTTP, HTTPS envía tus datos encriptados, mientras que HTTP los transmite en texto plano.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35069" y="1501616"/>
        <a:ext cx="5687196" cy="648252"/>
      </dsp:txXfrm>
    </dsp:sp>
    <dsp:sp modelId="{CF30B95A-2310-4BCD-8F38-3A7262D24972}">
      <dsp:nvSpPr>
        <dsp:cNvPr id="0" name=""/>
        <dsp:cNvSpPr/>
      </dsp:nvSpPr>
      <dsp:spPr>
        <a:xfrm>
          <a:off x="0" y="2199099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FTP 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(Protocolo de Transferencia de </a:t>
          </a:r>
          <a:r>
            <a:rPr lang="pt-BR" sz="1200" kern="1200" dirty="0" err="1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Archivos</a:t>
          </a:r>
          <a:r>
            <a:rPr lang="pt-BR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): </a:t>
          </a: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Permite transferir archivos grandes en red. Como FTP no es seguro y transmite la información sin cifrar, actualmente se prefiere el uso de SFTP, que realiza la transferencia de forma cifrada.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35069" y="2234168"/>
        <a:ext cx="5687196" cy="648252"/>
      </dsp:txXfrm>
    </dsp:sp>
    <dsp:sp modelId="{AA71E6DE-7984-46AF-87F7-8F2869B61FF3}">
      <dsp:nvSpPr>
        <dsp:cNvPr id="0" name=""/>
        <dsp:cNvSpPr/>
      </dsp:nvSpPr>
      <dsp:spPr>
        <a:xfrm>
          <a:off x="0" y="2931651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SMTP (Protocolo Simple de Transferencia de Correo): Es </a:t>
          </a:r>
          <a:r>
            <a:rPr lang="es-ES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utilizado para enviar y recibir correos electrónicos a través de una red.</a:t>
          </a:r>
          <a:endParaRPr lang="en-US" sz="1200" kern="1200" dirty="0">
            <a:solidFill>
              <a:prstClr val="white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35069" y="2966720"/>
        <a:ext cx="5687196" cy="648252"/>
      </dsp:txXfrm>
    </dsp:sp>
    <dsp:sp modelId="{2FBD1630-5B2A-4ED1-8162-27373667EED9}">
      <dsp:nvSpPr>
        <dsp:cNvPr id="0" name=""/>
        <dsp:cNvSpPr/>
      </dsp:nvSpPr>
      <dsp:spPr>
        <a:xfrm>
          <a:off x="0" y="3664203"/>
          <a:ext cx="5757334" cy="71839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prstClr val="white"/>
              </a:solidFill>
              <a:latin typeface="Abadi" panose="020B0604020104020204" pitchFamily="34" charset="0"/>
              <a:ea typeface="+mn-ea"/>
              <a:cs typeface="+mn-cs"/>
            </a:rPr>
            <a:t>DNS (Sistema de Nombres de Dominio): Se utiliza para traducir los nombres o URL de los sitios web en direcciones IP, lo que permite localizar las páginas en internet</a:t>
          </a:r>
          <a:r>
            <a:rPr lang="es-MX" sz="12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.</a:t>
          </a:r>
          <a:endParaRPr lang="en-US" sz="12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35069" y="3699272"/>
        <a:ext cx="5687196" cy="648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0740F-80F7-16C9-7456-6D7B825E6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E32DA-EFA3-F0C0-3369-86708B14F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AF501-0A47-417C-585C-4C918395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811BA-E05C-298A-FB87-1C4E2836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2B1DE-262D-3567-71CC-0784904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764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1A2C-9EF2-D8E6-E687-5C8552EC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FEB7D-87EA-3557-CE5A-B6F644730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AD7A2-5957-4703-E3C1-1EF9B85D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933B31-2E67-9745-0C66-C020D63F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DC921-5CAD-9DDB-3570-3F749C28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266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840F91-1EFE-FBFA-5285-27ABBABC8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6577F3-9897-A147-2D89-D7443730F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EBF00-E144-C1C7-8D44-FF0C6E22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3F3AA-FF45-EF6E-1DB1-2C53AFE1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8BF0D-C8E3-8E0E-250B-EB4958C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058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3F639-4E06-B993-AF93-684D2F55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87E99-DD75-A4D1-374B-BA90AAAA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56D8F-0F77-34FD-626C-3215B135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CCC20-58D9-2786-F7A6-FC07BC0B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DD7DF-0611-8D69-C406-3027642C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90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BAE8C-05F2-DC81-9F55-38AA342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92E401-6DB6-C902-9B05-E91729DF1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9290EC-D6DE-C984-2929-F02D9A83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23E87-45C3-3729-56D9-985805F7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53719-91E7-79BA-F512-BBCC760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027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91645-9612-B063-9508-EA70EA3D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C9BDE1-6F54-A833-A512-31E3E395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801DF0-FF39-4D88-7E86-D6CAE789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137F5F-0C01-6A44-156F-A37B12EF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67B53E-0DBA-AE54-F298-491DC32D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535DA-346F-6295-DE97-04355F6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312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7896C-FF19-B204-657C-5952BDAE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08A261-AE56-C88A-C91A-C273E0A08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CE806A-E07E-210B-8AC3-A83BD072C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FEB47D-60D3-1501-C65A-3557FFC20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B422EF-6EAE-4D46-7662-D5216228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A3DA74-A552-0DCE-3DB1-F160724D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57567B-5F1E-EB32-B88B-59BBADCB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28F1DA-413D-086D-45B8-BB36B9A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473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3AFA5-3810-1AC6-4042-54A5C7ED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CD2EF3-A470-E140-9104-8854AD6C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1DDEDF-35F1-942F-9806-33AD7BC0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9AB756-B410-C899-981F-516EA10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89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51D65A-4A72-87DE-364C-F8F201CF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FC938B-8FB5-A7DD-7A84-9DDC52F8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738E04-AAB6-692A-14BB-DA04BF66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365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AE5B-8FD1-2A51-E504-45420518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613D8-EF94-92E5-CC03-FA50B43E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79F111-1564-CB57-B759-0CDCD6C00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EBE1A-B9C2-8CD1-6949-204CD638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7C1671-9D6D-7F0F-6951-78A7A768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593BB-019A-03B9-0DB1-7893272A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998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AEC80-6697-FF6F-CFF8-16135853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B63960-6A6D-6543-79FD-B41A8DE97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3685EB-732D-4101-1FF2-D6BE3197B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8398BB-5E34-A1F7-E0C5-79E5DD9A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5EA45-B069-DC1E-2A27-DC67AC09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465B90-5B88-1FB6-C30F-0723529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266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07B1E5-E5E8-210C-174D-15F1AE6F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533BD8-2A61-9F1C-64B7-CAFD1DCE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E620D-CB68-EB8C-0E98-9EC5E7F44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A2B19-7311-42C3-BE5F-FEBDB9047FD4}" type="datetimeFigureOut">
              <a:rPr lang="es-MX" smtClean="0"/>
              <a:t>21/05/2026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EE5A8-63F9-A26F-4FCA-DAF3DB7E1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8A14D-DB4C-7534-EB25-C3C6F8E3E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5D7B1-E5DD-40C8-8A33-2C3FA97883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2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9866A9-B167-4D75-8F7F-360025AD6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id="{C2DD07C1-6CFB-48E5-AD0E-AC091042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F9A8FC0F-BD29-4D9A-ABF1-D75E3A26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 descr="Imagen generada con IA">
            <a:extLst>
              <a:ext uri="{FF2B5EF4-FFF2-40B4-BE49-F238E27FC236}">
                <a16:creationId xmlns:a16="http://schemas.microsoft.com/office/drawing/2014/main" id="{FC5AD8FA-6578-0575-2ECB-414640E77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765" y="1065276"/>
            <a:ext cx="4301977" cy="472744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4FB927A-CF61-9C0C-AB0C-4560E00D1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es-MX" sz="4800">
                <a:solidFill>
                  <a:schemeClr val="bg1"/>
                </a:solidFill>
              </a:rPr>
              <a:t>¿Cómo se comunican los dispositivos?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8AE5C-F066-843B-71A1-0067E24CD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640633"/>
            <a:ext cx="5631417" cy="2487212"/>
          </a:xfrm>
        </p:spPr>
        <p:txBody>
          <a:bodyPr anchor="ctr">
            <a:normAutofit/>
          </a:bodyPr>
          <a:lstStyle/>
          <a:p>
            <a:pPr algn="l"/>
            <a:r>
              <a:rPr lang="es-MX" dirty="0">
                <a:solidFill>
                  <a:schemeClr val="tx2"/>
                </a:solidFill>
              </a:rPr>
              <a:t>Elaborado por: Escobar Martínez Luis Armando</a:t>
            </a:r>
          </a:p>
          <a:p>
            <a:pPr algn="l"/>
            <a:endParaRPr lang="es-MX" dirty="0">
              <a:solidFill>
                <a:schemeClr val="tx2"/>
              </a:solidFill>
            </a:endParaRPr>
          </a:p>
          <a:p>
            <a:pPr algn="l"/>
            <a:r>
              <a:rPr lang="es-MX" dirty="0">
                <a:solidFill>
                  <a:schemeClr val="tx2"/>
                </a:solidFill>
              </a:rPr>
              <a:t>Universidad de Colima Bachillerato #16</a:t>
            </a:r>
          </a:p>
        </p:txBody>
      </p:sp>
    </p:spTree>
    <p:extLst>
      <p:ext uri="{BB962C8B-B14F-4D97-AF65-F5344CB8AC3E}">
        <p14:creationId xmlns:p14="http://schemas.microsoft.com/office/powerpoint/2010/main" val="177725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08D141-923F-8103-3BCB-6230E5B7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¿Qué es el modelo TCP/IP?</a:t>
            </a:r>
            <a:endParaRPr lang="en-US" sz="48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10" name="Imagen 9" descr="1973 – POLIMUSEO">
            <a:extLst>
              <a:ext uri="{FF2B5EF4-FFF2-40B4-BE49-F238E27FC236}">
                <a16:creationId xmlns:a16="http://schemas.microsoft.com/office/drawing/2014/main" id="{A5317AFA-FC62-AEAD-547A-D7AB3863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47" y="774285"/>
            <a:ext cx="3726827" cy="25811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n 10" descr="Review of A History of the ARPANET">
            <a:extLst>
              <a:ext uri="{FF2B5EF4-FFF2-40B4-BE49-F238E27FC236}">
                <a16:creationId xmlns:a16="http://schemas.microsoft.com/office/drawing/2014/main" id="{38BAFB30-E2FE-8055-1093-D8B851DE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03"/>
          <a:stretch>
            <a:fillRect/>
          </a:stretch>
        </p:blipFill>
        <p:spPr>
          <a:xfrm>
            <a:off x="970344" y="3575074"/>
            <a:ext cx="4277233" cy="258117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2C738-4C92-5282-EDC3-81DBF56E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8786" y="2508105"/>
            <a:ext cx="5408813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1244600"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El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modelo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TCP/IP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fue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desarrollado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a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principios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de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los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años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70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por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el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Departamento de Defensa de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los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E.E. U.U. </a:t>
            </a:r>
          </a:p>
          <a:p>
            <a:endParaRPr lang="en-US" sz="2200" dirty="0"/>
          </a:p>
          <a:p>
            <a:pPr algn="just" defTabSz="1244600">
              <a:spcBef>
                <a:spcPct val="0"/>
              </a:spcBef>
              <a:spcAft>
                <a:spcPct val="35000"/>
              </a:spcAft>
            </a:pP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Creado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por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los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pioneros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Vint Cerf y Bob Kahn, se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implementó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en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ARPANET (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primera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red de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computadoras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descentralizada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 del </a:t>
            </a:r>
            <a:r>
              <a:rPr lang="en-US" sz="2200" dirty="0" err="1">
                <a:solidFill>
                  <a:prstClr val="black"/>
                </a:solidFill>
                <a:latin typeface="Abadi" panose="020B0604020104020204" pitchFamily="34" charset="0"/>
              </a:rPr>
              <a:t>mundo</a:t>
            </a:r>
            <a:r>
              <a:rPr lang="en-US" sz="2200" dirty="0">
                <a:solidFill>
                  <a:prstClr val="black"/>
                </a:solidFill>
                <a:latin typeface="Abadi" panose="020B06040201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6491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E7280-16B9-A5A7-8968-116652E3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5BF039-1F17-94EC-C7B6-D9615B06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MX" sz="48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¿Cuál era el objetivo del modelo TCP/IP?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3C01342-A2C2-E351-2B94-F824C490F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50106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46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9872C-0273-25E0-9473-FC2AFC71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92" y="-548277"/>
            <a:ext cx="11239108" cy="1616203"/>
          </a:xfrm>
        </p:spPr>
        <p:txBody>
          <a:bodyPr anchor="b">
            <a:normAutofit/>
          </a:bodyPr>
          <a:lstStyle/>
          <a:p>
            <a:r>
              <a:rPr lang="es-MX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¿Cómo funciona el modelo TCP/IP?</a:t>
            </a:r>
          </a:p>
        </p:txBody>
      </p:sp>
      <p:pic>
        <p:nvPicPr>
          <p:cNvPr id="4" name="Imagen 3" descr="Protocolo TCP/IP TCP/IP es el conjunto de protocolos que permite la comunicación entre dispositivos dentro de una red y es la base del funcionamiento de Internet. Define las reglas para enviar, recibir">
            <a:extLst>
              <a:ext uri="{FF2B5EF4-FFF2-40B4-BE49-F238E27FC236}">
                <a16:creationId xmlns:a16="http://schemas.microsoft.com/office/drawing/2014/main" id="{233142F2-70CF-11B0-14D6-D0EF3178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155" y="1600200"/>
            <a:ext cx="5017501" cy="4730040"/>
          </a:xfrm>
          <a:prstGeom prst="rect">
            <a:avLst/>
          </a:prstGeom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14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A7C8FA33-1BE2-E7B4-0728-BE767CE5C85E}"/>
              </a:ext>
            </a:extLst>
          </p:cNvPr>
          <p:cNvSpPr txBox="1">
            <a:spLocks/>
          </p:cNvSpPr>
          <p:nvPr/>
        </p:nvSpPr>
        <p:spPr>
          <a:xfrm>
            <a:off x="1524000" y="1998133"/>
            <a:ext cx="2658533" cy="151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dirty="0">
              <a:latin typeface="Abadi" panose="020B0604020104020204" pitchFamily="34" charset="0"/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CD4E124B-2426-150D-6017-585F02535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18620"/>
              </p:ext>
            </p:extLst>
          </p:nvPr>
        </p:nvGraphicFramePr>
        <p:xfrm>
          <a:off x="956733" y="1843195"/>
          <a:ext cx="5757334" cy="438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51D6CFED-7CEF-3BF3-4359-B333E25D031F}"/>
              </a:ext>
            </a:extLst>
          </p:cNvPr>
          <p:cNvSpPr txBox="1">
            <a:spLocks/>
          </p:cNvSpPr>
          <p:nvPr/>
        </p:nvSpPr>
        <p:spPr>
          <a:xfrm>
            <a:off x="2200357" y="1218758"/>
            <a:ext cx="2978134" cy="51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latin typeface="Abadi" panose="020B0604020104020204" pitchFamily="34" charset="0"/>
              </a:rPr>
              <a:t>Capa de aplicación:</a:t>
            </a:r>
          </a:p>
        </p:txBody>
      </p:sp>
    </p:spTree>
    <p:extLst>
      <p:ext uri="{BB962C8B-B14F-4D97-AF65-F5344CB8AC3E}">
        <p14:creationId xmlns:p14="http://schemas.microsoft.com/office/powerpoint/2010/main" val="276176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0A2E4-78A6-9C46-84EA-6537575A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EAB95-FC6F-B3B2-D26B-0167A78D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s-MX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Capa de Transporte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FBAC0-2461-005C-14D3-5FB2785B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capa de transporte gestiona la conexión y garantiza que los datos lleguen completos, en orden y sin errores entre el origen y el destino entre aplicaciones.</a:t>
            </a: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Si llegan desordenados o con errores, esta capa los ordena o solicita su retransmisión, si el fallo no se resuelve o no hay comunicación, la conexión se interrumpirá (Time-out) y se notificará al usuario, provocando la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pérdida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estos datos, los protocolos usados son:</a:t>
            </a: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TCP: Garantiza la entrega de los datos y es confiable.</a:t>
            </a:r>
          </a:p>
          <a:p>
            <a:pPr marL="0" indent="0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UDP: Es más rápido, pero no corrige errores ni garantiza que lleguen en orden.</a:t>
            </a:r>
          </a:p>
          <a:p>
            <a:pPr marL="0" indent="0">
              <a:buNone/>
            </a:pPr>
            <a:endParaRPr lang="es-MX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 descr="Imagen generada con IA">
            <a:extLst>
              <a:ext uri="{FF2B5EF4-FFF2-40B4-BE49-F238E27FC236}">
                <a16:creationId xmlns:a16="http://schemas.microsoft.com/office/drawing/2014/main" id="{78949D13-D150-C403-F710-F02E7747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653963"/>
            <a:ext cx="4397433" cy="237461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Redes de la comunicacion: 2.3 Capa de transporte">
            <a:extLst>
              <a:ext uri="{FF2B5EF4-FFF2-40B4-BE49-F238E27FC236}">
                <a16:creationId xmlns:a16="http://schemas.microsoft.com/office/drawing/2014/main" id="{07E2172A-1D16-4853-00B5-565497448D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8511"/>
          <a:stretch>
            <a:fillRect/>
          </a:stretch>
        </p:blipFill>
        <p:spPr>
          <a:xfrm>
            <a:off x="7083423" y="3806040"/>
            <a:ext cx="4395569" cy="23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B9CE78-8B3C-0E5F-20C6-554F0FAD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12EA4B-A8E5-73A3-1DDA-74223EEB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8463"/>
            <a:ext cx="3739341" cy="1330839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Capa de Internet (Red)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A1C02-146F-43C1-E48B-58FFC7B2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94102"/>
            <a:ext cx="3908367" cy="43590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 función es el direccionamiento (asignación de identificador único), el enrutamiento (encontrar la ruta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MX" sz="1600" dirty="0"/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eficiente) y dividir los paquetes de datos grandes en fragmentos más pequeños. Además del protocolo de Internet (IP), también encontramos: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IGMP: Permite la multidifusión, permite que varios dispositivos puedan recibir los mismos datos. El servidor envía un flujo de datos y cualquier dispositivo que se una a este flujo podrá ver los datos.</a:t>
            </a:r>
          </a:p>
          <a:p>
            <a:pPr>
              <a:lnSpc>
                <a:spcPct val="11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ICMP: Una de las principales funciones es determinar si los datos llegan a su destino y en el momento correcto.</a:t>
            </a:r>
          </a:p>
          <a:p>
            <a:pPr>
              <a:lnSpc>
                <a:spcPct val="11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ARP: Este protocolo tiene como función encontrar la dirección MAC de un dispositivo a partir de su dirección IP, para identificar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dispositivo recibirá los datos obtenidos.</a:t>
            </a:r>
          </a:p>
          <a:p>
            <a:pPr>
              <a:lnSpc>
                <a:spcPct val="110000"/>
              </a:lnSpc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Imagen generada con IA">
            <a:extLst>
              <a:ext uri="{FF2B5EF4-FFF2-40B4-BE49-F238E27FC236}">
                <a16:creationId xmlns:a16="http://schemas.microsoft.com/office/drawing/2014/main" id="{3AAE6CFF-BF8B-60D0-8DF8-86C1511E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778983"/>
            <a:ext cx="6155141" cy="33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2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26F51-2FAD-68FB-A8A1-DB5EC4A7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Imagen generada con IA">
            <a:extLst>
              <a:ext uri="{FF2B5EF4-FFF2-40B4-BE49-F238E27FC236}">
                <a16:creationId xmlns:a16="http://schemas.microsoft.com/office/drawing/2014/main" id="{B0809867-60B9-08D9-EF20-89C066D4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" r="22738" b="1"/>
          <a:stretch>
            <a:fillRect/>
          </a:stretch>
        </p:blipFill>
        <p:spPr>
          <a:xfrm>
            <a:off x="3434080" y="10"/>
            <a:ext cx="875791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870B86-7E44-2193-7E26-36940FF4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Capa</a:t>
            </a:r>
            <a:r>
              <a:rPr lang="es-ES" sz="4000"/>
              <a:t> </a:t>
            </a:r>
            <a:r>
              <a:rPr lang="es-ES" sz="360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de Acceso a la Red (Enlace)</a:t>
            </a:r>
            <a:endParaRPr lang="es-MX" sz="4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BE974-69DD-8AFC-1A8C-2A7F73A40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2148451"/>
            <a:ext cx="3822189" cy="37427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Aquí se controla el </a:t>
            </a:r>
            <a:r>
              <a:rPr lang="es-ES" sz="6400" i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 físico y los medios de transmisión (cables, ondas de radio). Traduce los paquetes digitales en señales eléctricas para enviarlos a través de la red local.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Los protocolos usados son:</a:t>
            </a:r>
          </a:p>
          <a:p>
            <a:pPr marL="0" indent="0">
              <a:lnSpc>
                <a:spcPct val="120000"/>
              </a:lnSpc>
              <a:buNone/>
            </a:pPr>
            <a:endParaRPr lang="es-E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Ethernet (cable): 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Conectar dispositivos (como computadoras, </a:t>
            </a:r>
            <a:r>
              <a:rPr lang="es-E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routers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6400" i="1" dirty="0">
                <a:latin typeface="Arial" panose="020B0604020202020204" pitchFamily="34" charset="0"/>
                <a:cs typeface="Arial" panose="020B0604020202020204" pitchFamily="34" charset="0"/>
              </a:rPr>
              <a:t>switches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) mediante cables para crear una Red de Área Local (LAN).</a:t>
            </a:r>
            <a:endParaRPr lang="es-MX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s-MX" sz="64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MX" sz="6400" dirty="0">
                <a:latin typeface="Arial" panose="020B0604020202020204" pitchFamily="34" charset="0"/>
                <a:cs typeface="Arial" panose="020B0604020202020204" pitchFamily="34" charset="0"/>
              </a:rPr>
              <a:t>-Fi (inalámbrico): Conecta </a:t>
            </a:r>
            <a:r>
              <a:rPr lang="es-ES" sz="6400" dirty="0">
                <a:latin typeface="Arial" panose="020B0604020202020204" pitchFamily="34" charset="0"/>
                <a:cs typeface="Arial" panose="020B0604020202020204" pitchFamily="34" charset="0"/>
              </a:rPr>
              <a:t>dispositivos entre sí y a internet mediante ondas de radio.</a:t>
            </a:r>
          </a:p>
          <a:p>
            <a:pPr marL="0" indent="0">
              <a:buNone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39253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701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Abadi</vt:lpstr>
      <vt:lpstr>ADLaM Display</vt:lpstr>
      <vt:lpstr>Aptos</vt:lpstr>
      <vt:lpstr>Aptos Display</vt:lpstr>
      <vt:lpstr>Arial</vt:lpstr>
      <vt:lpstr>Tema de Office</vt:lpstr>
      <vt:lpstr>¿Cómo se comunican los dispositivos?</vt:lpstr>
      <vt:lpstr>¿Qué es el modelo TCP/IP?</vt:lpstr>
      <vt:lpstr>¿Cuál era el objetivo del modelo TCP/IP?</vt:lpstr>
      <vt:lpstr>¿Cómo funciona el modelo TCP/IP?</vt:lpstr>
      <vt:lpstr>Capa de Transporte</vt:lpstr>
      <vt:lpstr>Capa de Internet (Red)</vt:lpstr>
      <vt:lpstr>Capa de Acceso a la Red (Enlace)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Nayelli Escobar</dc:creator>
  <cp:lastModifiedBy>Armando Martínez</cp:lastModifiedBy>
  <cp:revision>2</cp:revision>
  <dcterms:created xsi:type="dcterms:W3CDTF">2026-05-16T07:10:57Z</dcterms:created>
  <dcterms:modified xsi:type="dcterms:W3CDTF">2026-05-21T22:13:08Z</dcterms:modified>
</cp:coreProperties>
</file>