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Trebuchet MS" charset="1" panose="020B0603020202020204"/>
      <p:regular r:id="rId24"/>
    </p:embeddedFont>
    <p:embeddedFont>
      <p:font typeface="Trebuchet MS Bold" charset="1" panose="020B0703020202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energia-nuclear.net/es/atomo/modelos-atomicos/sommerfeld?utm_source=chatgpt.com" TargetMode="External" Type="http://schemas.openxmlformats.org/officeDocument/2006/relationships/hyperlink"/><Relationship Id="rId11" Target="https://energia-nuclear.net/es/atomo/modelos-atomicos/sommerfeld" TargetMode="External" Type="http://schemas.openxmlformats.org/officeDocument/2006/relationships/hyperlink"/><Relationship Id="rId12" Target="https://concepto.de/evolucion-del-modelo-atomico/?utm_source=chatgpt.com" TargetMode="External" Type="http://schemas.openxmlformats.org/officeDocument/2006/relationships/hyperlink"/><Relationship Id="rId13" Target="https://concepto.de/evolucion-del-modelo-atomico/" TargetMode="External" Type="http://schemas.openxmlformats.org/officeDocument/2006/relationships/hyperlink"/><Relationship Id="rId14" Target="https://es.wikipedia.org/wiki/Modelo_at%C3%B3mico_de_Bohr?utm_source=chatgpt.com" TargetMode="External" Type="http://schemas.openxmlformats.org/officeDocument/2006/relationships/hyperlink"/><Relationship Id="rId15" Target="https://es.wikipedia.org/wiki/Modelo_at%C3%B3mico_de_Bohr" TargetMode="External" Type="http://schemas.openxmlformats.org/officeDocument/2006/relationships/hyperlink"/><Relationship Id="rId16" Target="https://energia-nuclear.net/es/atomo/modelos-atomicos/bohr?utm_source=chatgpt.com" TargetMode="External" Type="http://schemas.openxmlformats.org/officeDocument/2006/relationships/hyperlink"/><Relationship Id="rId17" Target="https://energia-nuclear.net/es/atomo/modelos-atomicos/bohr" TargetMode="External" Type="http://schemas.openxmlformats.org/officeDocument/2006/relationships/hyperlink"/><Relationship Id="rId18" Target="https://energia-nuclear.net/es/atomo/modelos-atomicos/schrodinger?utm_source=chatgpt.com" TargetMode="External" Type="http://schemas.openxmlformats.org/officeDocument/2006/relationships/hyperlink"/><Relationship Id="rId19" Target="https://energia-nuclear.net/es/atomo/modelos-atomicos/schrodinger" TargetMode="External" Type="http://schemas.openxmlformats.org/officeDocument/2006/relationships/hyperlink"/><Relationship Id="rId2" Target="https://www.britannica.com/science/atom?utm_source=chatgpt.com" TargetMode="External" Type="http://schemas.openxmlformats.org/officeDocument/2006/relationships/hyperlink"/><Relationship Id="rId20" Target="https://universoactual.com/modelo-atomico-de-chadwick/?utm_source=chatgpt.com" TargetMode="External" Type="http://schemas.openxmlformats.org/officeDocument/2006/relationships/hyperlink"/><Relationship Id="rId21" Target="https://universoactual.com/modelo-atomico-de-chadwick/" TargetMode="External" Type="http://schemas.openxmlformats.org/officeDocument/2006/relationships/hyperlink"/><Relationship Id="rId22" Target="https://concepto.de/modelo-atomico-de-rutherford/?utm_source=chatgpt.com" TargetMode="External" Type="http://schemas.openxmlformats.org/officeDocument/2006/relationships/hyperlink"/><Relationship Id="rId23" Target="https://concepto.de/modelo-atomico-de-rutherford/" TargetMode="External" Type="http://schemas.openxmlformats.org/officeDocument/2006/relationships/hyperlink"/><Relationship Id="rId24" Target="https://www.lifeder.com/modelo-atomico-heisenberg/?utm_source=chatgpt.com" TargetMode="External" Type="http://schemas.openxmlformats.org/officeDocument/2006/relationships/hyperlink"/><Relationship Id="rId25" Target="https://www.lifeder.com/modelo-atomico-heisenberg/" TargetMode="External" Type="http://schemas.openxmlformats.org/officeDocument/2006/relationships/hyperlink"/><Relationship Id="rId26" Target="https://www.euston96.com/modelo-atomico-heisenberg/?utm_source=chatgpt.com" TargetMode="External" Type="http://schemas.openxmlformats.org/officeDocument/2006/relationships/hyperlink"/><Relationship Id="rId27" Target="https://www.euston96.com/modelo-atomico-heisenberg/" TargetMode="External" Type="http://schemas.openxmlformats.org/officeDocument/2006/relationships/hyperlink"/><Relationship Id="rId3" Target="https://www.britannica.com/science/atom" TargetMode="External" Type="http://schemas.openxmlformats.org/officeDocument/2006/relationships/hyperlink"/><Relationship Id="rId4" Target="https://www.chemistrylearner.com/thompson-atomic-model.html?utm_source=chatgpt.com" TargetMode="External" Type="http://schemas.openxmlformats.org/officeDocument/2006/relationships/hyperlink"/><Relationship Id="rId5" Target="https://www.chemistrylearner.com/thompson-atomic-model.html" TargetMode="External" Type="http://schemas.openxmlformats.org/officeDocument/2006/relationships/hyperlink"/><Relationship Id="rId6" Target="https://www.euston96.com/modelo-atomico-democrito/?utm_source=chatgpt.com" TargetMode="External" Type="http://schemas.openxmlformats.org/officeDocument/2006/relationships/hyperlink"/><Relationship Id="rId7" Target="https://www.euston96.com/modelo-atomico-democrito/" TargetMode="External" Type="http://schemas.openxmlformats.org/officeDocument/2006/relationships/hyperlink"/><Relationship Id="rId8" Target="https://humanidades.com/modelo-atomico-de-dalton/?utm_source=chatgpt.com" TargetMode="External" Type="http://schemas.openxmlformats.org/officeDocument/2006/relationships/hyperlink"/><Relationship Id="rId9" Target="https://humanidades.com/modelo-atomico-de-dalton/"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13E43"/>
        </a:solidFill>
      </p:bgPr>
    </p:bg>
    <p:spTree>
      <p:nvGrpSpPr>
        <p:cNvPr id="1" name=""/>
        <p:cNvGrpSpPr/>
        <p:nvPr/>
      </p:nvGrpSpPr>
      <p:grpSpPr>
        <a:xfrm>
          <a:off x="0" y="0"/>
          <a:ext cx="0" cy="0"/>
          <a:chOff x="0" y="0"/>
          <a:chExt cx="0" cy="0"/>
        </a:xfrm>
      </p:grpSpPr>
      <p:sp>
        <p:nvSpPr>
          <p:cNvPr name="TextBox 2" id="2"/>
          <p:cNvSpPr txBox="true"/>
          <p:nvPr/>
        </p:nvSpPr>
        <p:spPr>
          <a:xfrm rot="0">
            <a:off x="4747117" y="5248275"/>
            <a:ext cx="8793766" cy="1190614"/>
          </a:xfrm>
          <a:prstGeom prst="rect">
            <a:avLst/>
          </a:prstGeom>
        </p:spPr>
        <p:txBody>
          <a:bodyPr anchor="t" rtlCol="false" tIns="0" lIns="0" bIns="0" rIns="0">
            <a:spAutoFit/>
          </a:bodyPr>
          <a:lstStyle/>
          <a:p>
            <a:pPr algn="ctr">
              <a:lnSpc>
                <a:spcPts val="8925"/>
              </a:lnSpc>
            </a:pPr>
            <a:r>
              <a:rPr lang="en-US" sz="8499">
                <a:solidFill>
                  <a:srgbClr val="FFFFFF"/>
                </a:solidFill>
                <a:latin typeface="Trebuchet MS"/>
                <a:ea typeface="Trebuchet MS"/>
                <a:cs typeface="Trebuchet MS"/>
                <a:sym typeface="Trebuchet MS"/>
              </a:rPr>
              <a:t>Modelos Atómicos</a:t>
            </a:r>
          </a:p>
        </p:txBody>
      </p:sp>
      <p:grpSp>
        <p:nvGrpSpPr>
          <p:cNvPr name="Group 3" id="3"/>
          <p:cNvGrpSpPr/>
          <p:nvPr/>
        </p:nvGrpSpPr>
        <p:grpSpPr>
          <a:xfrm rot="0">
            <a:off x="5522947" y="1956140"/>
            <a:ext cx="7242105" cy="3068364"/>
            <a:chOff x="0" y="0"/>
            <a:chExt cx="9656140" cy="4091153"/>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9656191" cy="4091178"/>
            </a:xfrm>
            <a:custGeom>
              <a:avLst/>
              <a:gdLst/>
              <a:ahLst/>
              <a:cxnLst/>
              <a:rect r="r" b="b" t="t" l="l"/>
              <a:pathLst>
                <a:path h="4091178" w="9656191">
                  <a:moveTo>
                    <a:pt x="0" y="0"/>
                  </a:moveTo>
                  <a:lnTo>
                    <a:pt x="9656191" y="0"/>
                  </a:lnTo>
                  <a:lnTo>
                    <a:pt x="9656191" y="4091178"/>
                  </a:lnTo>
                  <a:lnTo>
                    <a:pt x="0" y="4091178"/>
                  </a:lnTo>
                  <a:lnTo>
                    <a:pt x="0" y="0"/>
                  </a:lnTo>
                  <a:close/>
                </a:path>
              </a:pathLst>
            </a:custGeom>
            <a:blipFill>
              <a:blip r:embed="rId2"/>
              <a:stretch>
                <a:fillRect l="0" t="0" r="0" b="0"/>
              </a:stretch>
            </a:blipFill>
          </p:spPr>
        </p:sp>
      </p:grpSp>
      <p:sp>
        <p:nvSpPr>
          <p:cNvPr name="TextBox 5" id="5"/>
          <p:cNvSpPr txBox="true"/>
          <p:nvPr/>
        </p:nvSpPr>
        <p:spPr>
          <a:xfrm rot="0">
            <a:off x="1713607" y="9757434"/>
            <a:ext cx="14860786" cy="529566"/>
          </a:xfrm>
          <a:prstGeom prst="rect">
            <a:avLst/>
          </a:prstGeom>
        </p:spPr>
        <p:txBody>
          <a:bodyPr anchor="t" rtlCol="false" tIns="0" lIns="0" bIns="0" rIns="0">
            <a:spAutoFit/>
          </a:bodyPr>
          <a:lstStyle/>
          <a:p>
            <a:pPr algn="ctr">
              <a:lnSpc>
                <a:spcPts val="3990"/>
              </a:lnSpc>
            </a:pPr>
            <a:r>
              <a:rPr lang="en-US" sz="3800">
                <a:solidFill>
                  <a:srgbClr val="FFFFFF"/>
                </a:solidFill>
                <a:latin typeface="Trebuchet MS"/>
                <a:ea typeface="Trebuchet MS"/>
                <a:cs typeface="Trebuchet MS"/>
                <a:sym typeface="Trebuchet MS"/>
              </a:rPr>
              <a:t>Modelos Atómicos </a:t>
            </a:r>
            <a:r>
              <a:rPr lang="en-US" sz="3800" b="true">
                <a:solidFill>
                  <a:srgbClr val="FFFFFF"/>
                </a:solidFill>
                <a:latin typeface="Trebuchet MS Bold"/>
                <a:ea typeface="Trebuchet MS Bold"/>
                <a:cs typeface="Trebuchet MS Bold"/>
                <a:sym typeface="Trebuchet MS Bold"/>
              </a:rPr>
              <a:t>© </a:t>
            </a:r>
            <a:r>
              <a:rPr lang="en-US" sz="3800">
                <a:solidFill>
                  <a:srgbClr val="FFFFFF"/>
                </a:solidFill>
                <a:latin typeface="Trebuchet MS"/>
                <a:ea typeface="Trebuchet MS"/>
                <a:cs typeface="Trebuchet MS"/>
                <a:sym typeface="Trebuchet MS"/>
              </a:rPr>
              <a:t>2026 Pedro Antonio Llerenas Mendoza CC BY-NC</a:t>
            </a:r>
          </a:p>
        </p:txBody>
      </p:sp>
      <p:sp>
        <p:nvSpPr>
          <p:cNvPr name="Freeform 6" id="6">
            <a:extLst>
              <a:ext uri="{C183D7F6-B498-43B3-948B-1728B52AA6E4}">
                <adec:decorative xmlns:adec="http://schemas.microsoft.com/office/drawing/2017/decorative" val="1"/>
              </a:ext>
            </a:extLst>
          </p:cNvPr>
          <p:cNvSpPr/>
          <p:nvPr/>
        </p:nvSpPr>
        <p:spPr>
          <a:xfrm flipH="false" flipV="false" rot="-120660">
            <a:off x="7411964" y="6499581"/>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3">
              <a:extLst>
                <a:ext uri="{96DAC541-7B7A-43D3-8B79-37D633B846F1}">
                  <asvg:svgBlip xmlns:asvg="http://schemas.microsoft.com/office/drawing/2016/SVG/main" r:embed="rId4"/>
                </a:ext>
              </a:extLst>
            </a:blip>
            <a:stretch>
              <a:fillRect l="0" t="-2046" r="0" b="-2043"/>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6179383" y="-107377"/>
            <a:ext cx="5929234" cy="296551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Thomson</a:t>
            </a:r>
          </a:p>
        </p:txBody>
      </p:sp>
      <p:sp>
        <p:nvSpPr>
          <p:cNvPr name="Freeform 3" id="3">
            <a:extLst>
              <a:ext uri="{C183D7F6-B498-43B3-948B-1728B52AA6E4}">
                <adec:decorative xmlns:adec="http://schemas.microsoft.com/office/drawing/2017/decorative" val="1"/>
              </a:ext>
            </a:extLst>
          </p:cNvPr>
          <p:cNvSpPr/>
          <p:nvPr/>
        </p:nvSpPr>
        <p:spPr>
          <a:xfrm flipH="false" flipV="false" rot="-120660">
            <a:off x="7411964" y="2585987"/>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sp>
        <p:nvSpPr>
          <p:cNvPr name="TextBox 4" id="4"/>
          <p:cNvSpPr txBox="true"/>
          <p:nvPr/>
        </p:nvSpPr>
        <p:spPr>
          <a:xfrm rot="0">
            <a:off x="1028700" y="2772410"/>
            <a:ext cx="16230600" cy="465645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sz="3800" b="true">
                <a:solidFill>
                  <a:srgbClr val="213E43"/>
                </a:solidFill>
                <a:latin typeface="Trebuchet MS Bold"/>
                <a:ea typeface="Trebuchet MS Bold"/>
                <a:cs typeface="Trebuchet MS Bold"/>
                <a:sym typeface="Trebuchet MS Bold"/>
              </a:rPr>
              <a:t>J. J. Thomson</a:t>
            </a:r>
            <a:r>
              <a:rPr lang="en-US" sz="3800">
                <a:solidFill>
                  <a:srgbClr val="213E43"/>
                </a:solidFill>
                <a:latin typeface="Trebuchet MS"/>
                <a:ea typeface="Trebuchet MS"/>
                <a:cs typeface="Trebuchet MS"/>
                <a:sym typeface="Trebuchet MS"/>
              </a:rPr>
              <a:t> fue propuesto en 1904 después del descubrimiento del electrón. En este modelo, Thomson describió al átomo como una esfera con carga positiva en la que los electrones estaban incrustados en su interior. La carga positiva compensaba la carga negativa de los electrones, lo que hacía que el átomo fuera eléctricamente neutro.</a:t>
            </a:r>
          </a:p>
          <a:p>
            <a:pPr algn="just">
              <a:lnSpc>
                <a:spcPts val="5320"/>
              </a:lnSpc>
            </a:pPr>
            <a:r>
              <a:rPr lang="en-US" sz="3800">
                <a:solidFill>
                  <a:srgbClr val="213E43"/>
                </a:solidFill>
                <a:latin typeface="Trebuchet MS"/>
                <a:ea typeface="Trebuchet MS"/>
                <a:cs typeface="Trebuchet MS"/>
                <a:sym typeface="Trebuchet MS"/>
              </a:rPr>
              <a:t>Debido a la manera en que imaginó la distribución de los electrones, este modelo recibió el nombre de </a:t>
            </a:r>
            <a:r>
              <a:rPr lang="en-US" sz="3800" u="sng">
                <a:solidFill>
                  <a:srgbClr val="213E43"/>
                </a:solidFill>
                <a:latin typeface="Trebuchet MS"/>
                <a:ea typeface="Trebuchet MS"/>
                <a:cs typeface="Trebuchet MS"/>
                <a:sym typeface="Trebuchet MS"/>
              </a:rPr>
              <a:t>“modelo del pudín de pasas”</a:t>
            </a:r>
            <a:r>
              <a:rPr lang="en-US" sz="3800">
                <a:solidFill>
                  <a:srgbClr val="213E43"/>
                </a:solidFill>
                <a:latin typeface="Trebuchet MS"/>
                <a:ea typeface="Trebuchet MS"/>
                <a:cs typeface="Trebuchet MS"/>
                <a:sym typeface="Trebuchet MS"/>
              </a:rPr>
              <a:t>.</a:t>
            </a:r>
          </a:p>
        </p:txBody>
      </p:sp>
      <p:grpSp>
        <p:nvGrpSpPr>
          <p:cNvPr name="Group 5" id="5"/>
          <p:cNvGrpSpPr/>
          <p:nvPr/>
        </p:nvGrpSpPr>
        <p:grpSpPr>
          <a:xfrm rot="0">
            <a:off x="14120993" y="6918048"/>
            <a:ext cx="3138307" cy="3138307"/>
            <a:chOff x="0" y="0"/>
            <a:chExt cx="4184409" cy="4184409"/>
          </a:xfrm>
        </p:grpSpPr>
        <p:sp>
          <p:nvSpPr>
            <p:cNvPr name="Freeform 6" id="6" descr="Imagen de modelo de Thomson"/>
            <p:cNvSpPr/>
            <p:nvPr/>
          </p:nvSpPr>
          <p:spPr>
            <a:xfrm flipH="false" flipV="false" rot="0">
              <a:off x="0" y="0"/>
              <a:ext cx="4184396" cy="4184396"/>
            </a:xfrm>
            <a:custGeom>
              <a:avLst/>
              <a:gdLst/>
              <a:ahLst/>
              <a:cxnLst/>
              <a:rect r="r" b="b" t="t" l="l"/>
              <a:pathLst>
                <a:path h="4184396" w="4184396">
                  <a:moveTo>
                    <a:pt x="0" y="0"/>
                  </a:moveTo>
                  <a:lnTo>
                    <a:pt x="4184396" y="0"/>
                  </a:lnTo>
                  <a:lnTo>
                    <a:pt x="4184396" y="4184396"/>
                  </a:lnTo>
                  <a:lnTo>
                    <a:pt x="0" y="4184396"/>
                  </a:lnTo>
                  <a:lnTo>
                    <a:pt x="0" y="0"/>
                  </a:lnTo>
                  <a:close/>
                </a:path>
              </a:pathLst>
            </a:custGeom>
            <a:blipFill>
              <a:blip r:embed="rId4"/>
              <a:stretch>
                <a:fillRect l="0" t="0" r="0" b="0"/>
              </a:stretch>
            </a:blipFill>
          </p:spPr>
        </p:sp>
      </p:grpSp>
      <p:grpSp>
        <p:nvGrpSpPr>
          <p:cNvPr name="Group 7" id="7"/>
          <p:cNvGrpSpPr/>
          <p:nvPr/>
        </p:nvGrpSpPr>
        <p:grpSpPr>
          <a:xfrm rot="0">
            <a:off x="1028700" y="202382"/>
            <a:ext cx="1645247" cy="2570699"/>
            <a:chOff x="0" y="0"/>
            <a:chExt cx="3200578" cy="5000904"/>
          </a:xfrm>
        </p:grpSpPr>
        <p:sp>
          <p:nvSpPr>
            <p:cNvPr name="Freeform 8" id="8" descr="Imagen de J J Thomson"/>
            <p:cNvSpPr/>
            <p:nvPr/>
          </p:nvSpPr>
          <p:spPr>
            <a:xfrm flipH="false" flipV="false" rot="0">
              <a:off x="0" y="0"/>
              <a:ext cx="3200527" cy="5000879"/>
            </a:xfrm>
            <a:custGeom>
              <a:avLst/>
              <a:gdLst/>
              <a:ahLst/>
              <a:cxnLst/>
              <a:rect r="r" b="b" t="t" l="l"/>
              <a:pathLst>
                <a:path h="5000879" w="3200527">
                  <a:moveTo>
                    <a:pt x="0" y="0"/>
                  </a:moveTo>
                  <a:lnTo>
                    <a:pt x="3200527" y="0"/>
                  </a:lnTo>
                  <a:lnTo>
                    <a:pt x="3200527" y="5000879"/>
                  </a:lnTo>
                  <a:lnTo>
                    <a:pt x="0" y="5000879"/>
                  </a:lnTo>
                  <a:lnTo>
                    <a:pt x="0" y="0"/>
                  </a:lnTo>
                  <a:close/>
                </a:path>
              </a:pathLst>
            </a:custGeom>
            <a:blipFill>
              <a:blip r:embed="rId5"/>
              <a:stretch>
                <a:fillRect l="0" t="-79" r="-1" b="-8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4982661" y="-121901"/>
            <a:ext cx="8322688" cy="296551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Rutherford</a:t>
            </a:r>
          </a:p>
        </p:txBody>
      </p:sp>
      <p:sp>
        <p:nvSpPr>
          <p:cNvPr name="Freeform 3" id="3">
            <a:extLst>
              <a:ext uri="{C183D7F6-B498-43B3-948B-1728B52AA6E4}">
                <adec:decorative xmlns:adec="http://schemas.microsoft.com/office/drawing/2017/decorative" val="1"/>
              </a:ext>
            </a:extLst>
          </p:cNvPr>
          <p:cNvSpPr/>
          <p:nvPr/>
        </p:nvSpPr>
        <p:spPr>
          <a:xfrm flipH="false" flipV="false" rot="-120660">
            <a:off x="7411964" y="2701898"/>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4" id="4"/>
          <p:cNvGrpSpPr/>
          <p:nvPr/>
        </p:nvGrpSpPr>
        <p:grpSpPr>
          <a:xfrm rot="0">
            <a:off x="685905" y="49549"/>
            <a:ext cx="2257624" cy="3024454"/>
            <a:chOff x="0" y="0"/>
            <a:chExt cx="3059481" cy="4098671"/>
          </a:xfrm>
        </p:grpSpPr>
        <p:sp>
          <p:nvSpPr>
            <p:cNvPr name="Freeform 5" id="5" descr="Imagen de Ernest Rutherford"/>
            <p:cNvSpPr/>
            <p:nvPr/>
          </p:nvSpPr>
          <p:spPr>
            <a:xfrm flipH="false" flipV="false" rot="0">
              <a:off x="0" y="0"/>
              <a:ext cx="3059430" cy="4098671"/>
            </a:xfrm>
            <a:custGeom>
              <a:avLst/>
              <a:gdLst/>
              <a:ahLst/>
              <a:cxnLst/>
              <a:rect r="r" b="b" t="t" l="l"/>
              <a:pathLst>
                <a:path h="4098671" w="3059430">
                  <a:moveTo>
                    <a:pt x="0" y="0"/>
                  </a:moveTo>
                  <a:lnTo>
                    <a:pt x="3059430" y="0"/>
                  </a:lnTo>
                  <a:lnTo>
                    <a:pt x="3059430" y="4098671"/>
                  </a:lnTo>
                  <a:lnTo>
                    <a:pt x="0" y="4098671"/>
                  </a:lnTo>
                  <a:lnTo>
                    <a:pt x="0" y="0"/>
                  </a:lnTo>
                  <a:close/>
                </a:path>
              </a:pathLst>
            </a:custGeom>
            <a:blipFill>
              <a:blip r:embed="rId4"/>
              <a:stretch>
                <a:fillRect l="0" t="-26" r="-1" b="-26"/>
              </a:stretch>
            </a:blipFill>
          </p:spPr>
        </p:sp>
      </p:grpSp>
      <p:grpSp>
        <p:nvGrpSpPr>
          <p:cNvPr name="Group 6" id="6"/>
          <p:cNvGrpSpPr/>
          <p:nvPr/>
        </p:nvGrpSpPr>
        <p:grpSpPr>
          <a:xfrm rot="0">
            <a:off x="15103304" y="49549"/>
            <a:ext cx="2719254" cy="2719254"/>
            <a:chOff x="0" y="0"/>
            <a:chExt cx="3625672" cy="3625672"/>
          </a:xfrm>
        </p:grpSpPr>
        <p:sp>
          <p:nvSpPr>
            <p:cNvPr name="Freeform 7" id="7" descr="Imagen de modelo de Rutherford"/>
            <p:cNvSpPr/>
            <p:nvPr/>
          </p:nvSpPr>
          <p:spPr>
            <a:xfrm flipH="false" flipV="false" rot="0">
              <a:off x="0" y="0"/>
              <a:ext cx="3625723" cy="3625723"/>
            </a:xfrm>
            <a:custGeom>
              <a:avLst/>
              <a:gdLst/>
              <a:ahLst/>
              <a:cxnLst/>
              <a:rect r="r" b="b" t="t" l="l"/>
              <a:pathLst>
                <a:path h="3625723" w="3625723">
                  <a:moveTo>
                    <a:pt x="0" y="0"/>
                  </a:moveTo>
                  <a:lnTo>
                    <a:pt x="3625723" y="0"/>
                  </a:lnTo>
                  <a:lnTo>
                    <a:pt x="3625723" y="3625723"/>
                  </a:lnTo>
                  <a:lnTo>
                    <a:pt x="0" y="3625723"/>
                  </a:lnTo>
                  <a:lnTo>
                    <a:pt x="0" y="0"/>
                  </a:lnTo>
                  <a:close/>
                </a:path>
              </a:pathLst>
            </a:custGeom>
            <a:blipFill>
              <a:blip r:embed="rId5"/>
              <a:stretch>
                <a:fillRect l="0" t="0" r="1" b="1"/>
              </a:stretch>
            </a:blipFill>
          </p:spPr>
        </p:sp>
      </p:grpSp>
      <p:sp>
        <p:nvSpPr>
          <p:cNvPr name="TextBox 8" id="8"/>
          <p:cNvSpPr txBox="true"/>
          <p:nvPr/>
        </p:nvSpPr>
        <p:spPr>
          <a:xfrm rot="0">
            <a:off x="1028702" y="3105785"/>
            <a:ext cx="16230605" cy="39897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sz="3800" b="true">
                <a:solidFill>
                  <a:srgbClr val="213E43"/>
                </a:solidFill>
                <a:latin typeface="Trebuchet MS Bold"/>
                <a:ea typeface="Trebuchet MS Bold"/>
                <a:cs typeface="Trebuchet MS Bold"/>
                <a:sym typeface="Trebuchet MS Bold"/>
              </a:rPr>
              <a:t>Ernest Rutherford</a:t>
            </a:r>
            <a:r>
              <a:rPr lang="en-US" sz="3800">
                <a:solidFill>
                  <a:srgbClr val="213E43"/>
                </a:solidFill>
                <a:latin typeface="Trebuchet MS"/>
                <a:ea typeface="Trebuchet MS"/>
                <a:cs typeface="Trebuchet MS"/>
                <a:sym typeface="Trebuchet MS"/>
              </a:rPr>
              <a:t> fue propuesto en 1911 a partir de su experimento de la lámina de oro. Gracias a este experimento, Rutherford descubrió que la mayor parte de la masa del átomo se concentra en una pequeña región central llamada núcleo. También estableció que el núcleo posee carga positiva y está formado por protones.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4783181" y="434571"/>
            <a:ext cx="8721638"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Bohr</a:t>
            </a:r>
          </a:p>
        </p:txBody>
      </p:sp>
      <p:sp>
        <p:nvSpPr>
          <p:cNvPr name="Freeform 3" id="3">
            <a:extLst>
              <a:ext uri="{C183D7F6-B498-43B3-948B-1728B52AA6E4}">
                <adec:decorative xmlns:adec="http://schemas.microsoft.com/office/drawing/2017/decorative" val="1"/>
              </a:ext>
            </a:extLst>
          </p:cNvPr>
          <p:cNvSpPr/>
          <p:nvPr/>
        </p:nvSpPr>
        <p:spPr>
          <a:xfrm flipH="false" flipV="false" rot="-120660">
            <a:off x="7411964" y="1955825"/>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4" id="4"/>
          <p:cNvGrpSpPr/>
          <p:nvPr/>
        </p:nvGrpSpPr>
        <p:grpSpPr>
          <a:xfrm rot="0">
            <a:off x="1149763" y="133837"/>
            <a:ext cx="1913532" cy="2544588"/>
            <a:chOff x="0" y="0"/>
            <a:chExt cx="3066034" cy="4077170"/>
          </a:xfrm>
        </p:grpSpPr>
        <p:sp>
          <p:nvSpPr>
            <p:cNvPr name="Freeform 5" id="5" descr="Imagen de Niels Bohr"/>
            <p:cNvSpPr/>
            <p:nvPr/>
          </p:nvSpPr>
          <p:spPr>
            <a:xfrm flipH="false" flipV="false" rot="0">
              <a:off x="0" y="0"/>
              <a:ext cx="3066034" cy="4077208"/>
            </a:xfrm>
            <a:custGeom>
              <a:avLst/>
              <a:gdLst/>
              <a:ahLst/>
              <a:cxnLst/>
              <a:rect r="r" b="b" t="t" l="l"/>
              <a:pathLst>
                <a:path h="4077208" w="3066034">
                  <a:moveTo>
                    <a:pt x="0" y="0"/>
                  </a:moveTo>
                  <a:lnTo>
                    <a:pt x="3066034" y="0"/>
                  </a:lnTo>
                  <a:lnTo>
                    <a:pt x="3066034" y="4077208"/>
                  </a:lnTo>
                  <a:lnTo>
                    <a:pt x="0" y="4077208"/>
                  </a:lnTo>
                  <a:lnTo>
                    <a:pt x="0" y="0"/>
                  </a:lnTo>
                  <a:close/>
                </a:path>
              </a:pathLst>
            </a:custGeom>
            <a:blipFill>
              <a:blip r:embed="rId4"/>
              <a:stretch>
                <a:fillRect l="-23367" t="0" r="-23367" b="0"/>
              </a:stretch>
            </a:blipFill>
          </p:spPr>
        </p:sp>
      </p:grpSp>
      <p:grpSp>
        <p:nvGrpSpPr>
          <p:cNvPr name="Group 6" id="6"/>
          <p:cNvGrpSpPr/>
          <p:nvPr/>
        </p:nvGrpSpPr>
        <p:grpSpPr>
          <a:xfrm rot="0">
            <a:off x="15229399" y="256159"/>
            <a:ext cx="2299944" cy="2299944"/>
            <a:chOff x="0" y="0"/>
            <a:chExt cx="3897427" cy="3897427"/>
          </a:xfrm>
        </p:grpSpPr>
        <p:sp>
          <p:nvSpPr>
            <p:cNvPr name="Freeform 7" id="7" descr="Imagen de modelo de Niels Bohr"/>
            <p:cNvSpPr/>
            <p:nvPr/>
          </p:nvSpPr>
          <p:spPr>
            <a:xfrm flipH="false" flipV="false" rot="0">
              <a:off x="0" y="0"/>
              <a:ext cx="3897376" cy="3897376"/>
            </a:xfrm>
            <a:custGeom>
              <a:avLst/>
              <a:gdLst/>
              <a:ahLst/>
              <a:cxnLst/>
              <a:rect r="r" b="b" t="t" l="l"/>
              <a:pathLst>
                <a:path h="3897376" w="3897376">
                  <a:moveTo>
                    <a:pt x="0" y="0"/>
                  </a:moveTo>
                  <a:lnTo>
                    <a:pt x="3897376" y="0"/>
                  </a:lnTo>
                  <a:lnTo>
                    <a:pt x="3897376" y="3897376"/>
                  </a:lnTo>
                  <a:lnTo>
                    <a:pt x="0" y="3897376"/>
                  </a:lnTo>
                  <a:lnTo>
                    <a:pt x="0" y="0"/>
                  </a:lnTo>
                  <a:close/>
                </a:path>
              </a:pathLst>
            </a:custGeom>
            <a:blipFill>
              <a:blip r:embed="rId5"/>
              <a:stretch>
                <a:fillRect l="0" t="0" r="-1" b="-1"/>
              </a:stretch>
            </a:blipFill>
          </p:spPr>
        </p:sp>
      </p:grpSp>
      <p:sp>
        <p:nvSpPr>
          <p:cNvPr name="TextBox 8" id="8"/>
          <p:cNvSpPr txBox="true"/>
          <p:nvPr/>
        </p:nvSpPr>
        <p:spPr>
          <a:xfrm rot="0">
            <a:off x="1028700" y="3105785"/>
            <a:ext cx="16230600" cy="39897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b="true" sz="3800">
                <a:solidFill>
                  <a:srgbClr val="213E43"/>
                </a:solidFill>
                <a:latin typeface="Trebuchet MS Bold"/>
                <a:ea typeface="Trebuchet MS Bold"/>
                <a:cs typeface="Trebuchet MS Bold"/>
                <a:sym typeface="Trebuchet MS Bold"/>
              </a:rPr>
              <a:t>Niels Bohr</a:t>
            </a:r>
            <a:r>
              <a:rPr lang="en-US" sz="3800">
                <a:solidFill>
                  <a:srgbClr val="213E43"/>
                </a:solidFill>
                <a:latin typeface="Trebuchet MS"/>
                <a:ea typeface="Trebuchet MS"/>
                <a:cs typeface="Trebuchet MS"/>
                <a:sym typeface="Trebuchet MS"/>
              </a:rPr>
              <a:t> fue propuesto en 1913 y permitió explicar de manera más precisa los espectros de emisión de los átomos, especialmente el del hidrógeno. Bohr planteó que los electrones no podían moverse libremente alrededor del núcleo, sino que estaban limitados a niveles de energía específicos o cuantizados. Cada nivel de energía correspondía a una órbita circular permitida alrededor del núcleo.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120660">
            <a:off x="7411964" y="2732653"/>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3" id="3"/>
          <p:cNvGrpSpPr/>
          <p:nvPr/>
        </p:nvGrpSpPr>
        <p:grpSpPr>
          <a:xfrm rot="0">
            <a:off x="14664083" y="256183"/>
            <a:ext cx="2996403" cy="2119960"/>
            <a:chOff x="0" y="0"/>
            <a:chExt cx="3995204" cy="2826614"/>
          </a:xfrm>
        </p:grpSpPr>
        <p:sp>
          <p:nvSpPr>
            <p:cNvPr name="Freeform 4" id="4" descr="Imagen de modelo de Sommerfeld"/>
            <p:cNvSpPr/>
            <p:nvPr/>
          </p:nvSpPr>
          <p:spPr>
            <a:xfrm flipH="false" flipV="false" rot="0">
              <a:off x="0" y="0"/>
              <a:ext cx="3995166" cy="2826639"/>
            </a:xfrm>
            <a:custGeom>
              <a:avLst/>
              <a:gdLst/>
              <a:ahLst/>
              <a:cxnLst/>
              <a:rect r="r" b="b" t="t" l="l"/>
              <a:pathLst>
                <a:path h="2826639" w="3995166">
                  <a:moveTo>
                    <a:pt x="0" y="0"/>
                  </a:moveTo>
                  <a:lnTo>
                    <a:pt x="3995166" y="0"/>
                  </a:lnTo>
                  <a:lnTo>
                    <a:pt x="3995166" y="2826639"/>
                  </a:lnTo>
                  <a:lnTo>
                    <a:pt x="0" y="2826639"/>
                  </a:lnTo>
                  <a:lnTo>
                    <a:pt x="0" y="0"/>
                  </a:lnTo>
                  <a:close/>
                </a:path>
              </a:pathLst>
            </a:custGeom>
            <a:blipFill>
              <a:blip r:embed="rId4"/>
              <a:stretch>
                <a:fillRect l="0" t="0" r="0" b="0"/>
              </a:stretch>
            </a:blipFill>
          </p:spPr>
        </p:sp>
      </p:grpSp>
      <p:sp>
        <p:nvSpPr>
          <p:cNvPr name="TextBox 5" id="5"/>
          <p:cNvSpPr txBox="true"/>
          <p:nvPr/>
        </p:nvSpPr>
        <p:spPr>
          <a:xfrm rot="0">
            <a:off x="1028700" y="3105785"/>
            <a:ext cx="16230600" cy="39897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sz="3800" b="true">
                <a:solidFill>
                  <a:srgbClr val="213E43"/>
                </a:solidFill>
                <a:latin typeface="Trebuchet MS Bold"/>
                <a:ea typeface="Trebuchet MS Bold"/>
                <a:cs typeface="Trebuchet MS Bold"/>
                <a:sym typeface="Trebuchet MS Bold"/>
              </a:rPr>
              <a:t>Arnold Sommerfeld</a:t>
            </a:r>
            <a:r>
              <a:rPr lang="en-US" sz="3800">
                <a:solidFill>
                  <a:srgbClr val="213E43"/>
                </a:solidFill>
                <a:latin typeface="Trebuchet MS"/>
                <a:ea typeface="Trebuchet MS"/>
                <a:cs typeface="Trebuchet MS"/>
                <a:sym typeface="Trebuchet MS"/>
              </a:rPr>
              <a:t> fue propuesto en 1916 como una mejora del modelo de Bohr. Sommerfeld buscó corregir algunas de las limitaciones del modelo anterior e incorporó ideas relacionadas con la teoría de la relatividad de Albert Einstein.</a:t>
            </a:r>
          </a:p>
          <a:p>
            <a:pPr algn="just">
              <a:lnSpc>
                <a:spcPts val="5320"/>
              </a:lnSpc>
            </a:pPr>
            <a:r>
              <a:rPr lang="en-US" sz="3800">
                <a:solidFill>
                  <a:srgbClr val="213E43"/>
                </a:solidFill>
                <a:latin typeface="Trebuchet MS"/>
                <a:ea typeface="Trebuchet MS"/>
                <a:cs typeface="Trebuchet MS"/>
                <a:sym typeface="Trebuchet MS"/>
              </a:rPr>
              <a:t>En este modelo, los electrones podían desplazarse alrededor del núcleo no solo en órbitas circulares, sino también en órbitas elípticas.</a:t>
            </a:r>
          </a:p>
        </p:txBody>
      </p:sp>
      <p:grpSp>
        <p:nvGrpSpPr>
          <p:cNvPr name="Group 6" id="6"/>
          <p:cNvGrpSpPr/>
          <p:nvPr/>
        </p:nvGrpSpPr>
        <p:grpSpPr>
          <a:xfrm rot="0">
            <a:off x="1028700" y="256183"/>
            <a:ext cx="1946400" cy="2415777"/>
            <a:chOff x="0" y="0"/>
            <a:chExt cx="3269640" cy="4058120"/>
          </a:xfrm>
        </p:grpSpPr>
        <p:sp>
          <p:nvSpPr>
            <p:cNvPr name="Freeform 7" id="7" descr="Imagen de Arnold Sommerfeld"/>
            <p:cNvSpPr/>
            <p:nvPr/>
          </p:nvSpPr>
          <p:spPr>
            <a:xfrm flipH="false" flipV="false" rot="0">
              <a:off x="0" y="0"/>
              <a:ext cx="3269615" cy="4058158"/>
            </a:xfrm>
            <a:custGeom>
              <a:avLst/>
              <a:gdLst/>
              <a:ahLst/>
              <a:cxnLst/>
              <a:rect r="r" b="b" t="t" l="l"/>
              <a:pathLst>
                <a:path h="4058158" w="3269615">
                  <a:moveTo>
                    <a:pt x="0" y="0"/>
                  </a:moveTo>
                  <a:lnTo>
                    <a:pt x="3269615" y="0"/>
                  </a:lnTo>
                  <a:lnTo>
                    <a:pt x="3269615" y="4058158"/>
                  </a:lnTo>
                  <a:lnTo>
                    <a:pt x="0" y="4058158"/>
                  </a:lnTo>
                  <a:lnTo>
                    <a:pt x="0" y="0"/>
                  </a:lnTo>
                  <a:close/>
                </a:path>
              </a:pathLst>
            </a:custGeom>
            <a:blipFill>
              <a:blip r:embed="rId5"/>
              <a:stretch>
                <a:fillRect l="-56" t="0" r="-57" b="0"/>
              </a:stretch>
            </a:blipFill>
          </p:spPr>
        </p:sp>
      </p:grpSp>
      <p:sp>
        <p:nvSpPr>
          <p:cNvPr name="TextBox 8" id="8"/>
          <p:cNvSpPr txBox="true"/>
          <p:nvPr/>
        </p:nvSpPr>
        <p:spPr>
          <a:xfrm rot="0">
            <a:off x="4027618" y="-104409"/>
            <a:ext cx="10232765" cy="296551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Sommerfeld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120660">
            <a:off x="7085187" y="2652349"/>
            <a:ext cx="3464071" cy="283426"/>
          </a:xfrm>
          <a:custGeom>
            <a:avLst/>
            <a:gdLst/>
            <a:ahLst/>
            <a:cxnLst/>
            <a:rect r="r" b="b" t="t" l="l"/>
            <a:pathLst>
              <a:path h="283426" w="3464071">
                <a:moveTo>
                  <a:pt x="0" y="0"/>
                </a:moveTo>
                <a:lnTo>
                  <a:pt x="3464071" y="0"/>
                </a:lnTo>
                <a:lnTo>
                  <a:pt x="3464071"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3" id="3"/>
          <p:cNvGrpSpPr/>
          <p:nvPr/>
        </p:nvGrpSpPr>
        <p:grpSpPr>
          <a:xfrm rot="0">
            <a:off x="1028700" y="177729"/>
            <a:ext cx="2110267" cy="2877634"/>
            <a:chOff x="0" y="0"/>
            <a:chExt cx="3006636" cy="4099954"/>
          </a:xfrm>
        </p:grpSpPr>
        <p:sp>
          <p:nvSpPr>
            <p:cNvPr name="Freeform 4" id="4" descr="Imagen de Erwin Schrodinger"/>
            <p:cNvSpPr/>
            <p:nvPr/>
          </p:nvSpPr>
          <p:spPr>
            <a:xfrm flipH="false" flipV="false" rot="0">
              <a:off x="0" y="0"/>
              <a:ext cx="3006598" cy="4099941"/>
            </a:xfrm>
            <a:custGeom>
              <a:avLst/>
              <a:gdLst/>
              <a:ahLst/>
              <a:cxnLst/>
              <a:rect r="r" b="b" t="t" l="l"/>
              <a:pathLst>
                <a:path h="4099941" w="3006598">
                  <a:moveTo>
                    <a:pt x="0" y="0"/>
                  </a:moveTo>
                  <a:lnTo>
                    <a:pt x="3006598" y="0"/>
                  </a:lnTo>
                  <a:lnTo>
                    <a:pt x="3006598" y="4099941"/>
                  </a:lnTo>
                  <a:lnTo>
                    <a:pt x="0" y="4099941"/>
                  </a:lnTo>
                  <a:lnTo>
                    <a:pt x="0" y="0"/>
                  </a:lnTo>
                  <a:close/>
                </a:path>
              </a:pathLst>
            </a:custGeom>
            <a:blipFill>
              <a:blip r:embed="rId4"/>
              <a:stretch>
                <a:fillRect l="0" t="0" r="-1" b="0"/>
              </a:stretch>
            </a:blipFill>
          </p:spPr>
        </p:sp>
      </p:grpSp>
      <p:grpSp>
        <p:nvGrpSpPr>
          <p:cNvPr name="Group 5" id="5"/>
          <p:cNvGrpSpPr/>
          <p:nvPr/>
        </p:nvGrpSpPr>
        <p:grpSpPr>
          <a:xfrm rot="0">
            <a:off x="7294298" y="7149139"/>
            <a:ext cx="3699404" cy="1162667"/>
            <a:chOff x="0" y="0"/>
            <a:chExt cx="3816769" cy="1199553"/>
          </a:xfrm>
        </p:grpSpPr>
        <p:sp>
          <p:nvSpPr>
            <p:cNvPr name="Freeform 6" id="6" descr="Imagen de ecuacion de Schrodinger"/>
            <p:cNvSpPr/>
            <p:nvPr/>
          </p:nvSpPr>
          <p:spPr>
            <a:xfrm flipH="false" flipV="false" rot="0">
              <a:off x="0" y="0"/>
              <a:ext cx="3816731" cy="1199515"/>
            </a:xfrm>
            <a:custGeom>
              <a:avLst/>
              <a:gdLst/>
              <a:ahLst/>
              <a:cxnLst/>
              <a:rect r="r" b="b" t="t" l="l"/>
              <a:pathLst>
                <a:path h="1199515" w="3816731">
                  <a:moveTo>
                    <a:pt x="0" y="0"/>
                  </a:moveTo>
                  <a:lnTo>
                    <a:pt x="3816731" y="0"/>
                  </a:lnTo>
                  <a:lnTo>
                    <a:pt x="3816731" y="1199515"/>
                  </a:lnTo>
                  <a:lnTo>
                    <a:pt x="0" y="1199515"/>
                  </a:lnTo>
                  <a:lnTo>
                    <a:pt x="0" y="0"/>
                  </a:lnTo>
                  <a:close/>
                </a:path>
              </a:pathLst>
            </a:custGeom>
            <a:blipFill>
              <a:blip r:embed="rId5"/>
              <a:stretch>
                <a:fillRect l="0" t="0" r="0" b="-3"/>
              </a:stretch>
            </a:blipFill>
          </p:spPr>
        </p:sp>
      </p:grpSp>
      <p:sp>
        <p:nvSpPr>
          <p:cNvPr name="TextBox 7" id="7"/>
          <p:cNvSpPr txBox="true"/>
          <p:nvPr/>
        </p:nvSpPr>
        <p:spPr>
          <a:xfrm rot="0">
            <a:off x="1028700" y="3439160"/>
            <a:ext cx="16230600" cy="3322956"/>
          </a:xfrm>
          <a:prstGeom prst="rect">
            <a:avLst/>
          </a:prstGeom>
        </p:spPr>
        <p:txBody>
          <a:bodyPr anchor="t" rtlCol="false" tIns="0" lIns="0" bIns="0" rIns="0">
            <a:spAutoFit/>
          </a:bodyPr>
          <a:lstStyle/>
          <a:p>
            <a:pPr algn="just">
              <a:lnSpc>
                <a:spcPts val="5319"/>
              </a:lnSpc>
            </a:pPr>
            <a:r>
              <a:rPr lang="en-US" sz="3799">
                <a:solidFill>
                  <a:srgbClr val="213E43"/>
                </a:solidFill>
                <a:latin typeface="Trebuchet MS"/>
                <a:ea typeface="Trebuchet MS"/>
                <a:cs typeface="Trebuchet MS"/>
                <a:sym typeface="Trebuchet MS"/>
              </a:rPr>
              <a:t>El modelo atómico de </a:t>
            </a:r>
            <a:r>
              <a:rPr lang="en-US" sz="3799" b="true">
                <a:solidFill>
                  <a:srgbClr val="213E43"/>
                </a:solidFill>
                <a:latin typeface="Trebuchet MS Bold"/>
                <a:ea typeface="Trebuchet MS Bold"/>
                <a:cs typeface="Trebuchet MS Bold"/>
                <a:sym typeface="Trebuchet MS Bold"/>
              </a:rPr>
              <a:t>Erwin Schrödinger </a:t>
            </a:r>
            <a:r>
              <a:rPr lang="en-US" sz="3799">
                <a:solidFill>
                  <a:srgbClr val="213E43"/>
                </a:solidFill>
                <a:latin typeface="Trebuchet MS"/>
                <a:ea typeface="Trebuchet MS"/>
                <a:cs typeface="Trebuchet MS"/>
                <a:sym typeface="Trebuchet MS"/>
              </a:rPr>
              <a:t>fue propuesto en 1926 y marcó el inicio del modelo mecánico cuántico del átomo. Este modelo se basa en la ecuación de Schrödinger, que describe el comportamiento de los sistemas cuánticos y permite explicar con mayor precisión el movimiento de los electrones, así como la estructura de átomos y moléculas.</a:t>
            </a:r>
          </a:p>
        </p:txBody>
      </p:sp>
      <p:grpSp>
        <p:nvGrpSpPr>
          <p:cNvPr name="Group 8" id="8"/>
          <p:cNvGrpSpPr/>
          <p:nvPr/>
        </p:nvGrpSpPr>
        <p:grpSpPr>
          <a:xfrm rot="0">
            <a:off x="14495478" y="0"/>
            <a:ext cx="3435382" cy="3484159"/>
            <a:chOff x="0" y="0"/>
            <a:chExt cx="4580509" cy="4645546"/>
          </a:xfrm>
        </p:grpSpPr>
        <p:sp>
          <p:nvSpPr>
            <p:cNvPr name="Freeform 9" id="9" descr="Imagen de modelo de Schrodinger"/>
            <p:cNvSpPr/>
            <p:nvPr/>
          </p:nvSpPr>
          <p:spPr>
            <a:xfrm flipH="false" flipV="false" rot="0">
              <a:off x="0" y="0"/>
              <a:ext cx="4580509" cy="4645533"/>
            </a:xfrm>
            <a:custGeom>
              <a:avLst/>
              <a:gdLst/>
              <a:ahLst/>
              <a:cxnLst/>
              <a:rect r="r" b="b" t="t" l="l"/>
              <a:pathLst>
                <a:path h="4645533" w="4580509">
                  <a:moveTo>
                    <a:pt x="0" y="0"/>
                  </a:moveTo>
                  <a:lnTo>
                    <a:pt x="4580509" y="0"/>
                  </a:lnTo>
                  <a:lnTo>
                    <a:pt x="4580509" y="4645533"/>
                  </a:lnTo>
                  <a:lnTo>
                    <a:pt x="0" y="4645533"/>
                  </a:lnTo>
                  <a:lnTo>
                    <a:pt x="0" y="0"/>
                  </a:lnTo>
                  <a:close/>
                </a:path>
              </a:pathLst>
            </a:custGeom>
            <a:blipFill>
              <a:blip r:embed="rId6"/>
              <a:stretch>
                <a:fillRect l="-33" t="0" r="-33" b="0"/>
              </a:stretch>
            </a:blipFill>
          </p:spPr>
        </p:sp>
      </p:grpSp>
      <p:sp>
        <p:nvSpPr>
          <p:cNvPr name="TextBox 10" id="10"/>
          <p:cNvSpPr txBox="true"/>
          <p:nvPr/>
        </p:nvSpPr>
        <p:spPr>
          <a:xfrm rot="0">
            <a:off x="3792522" y="-171450"/>
            <a:ext cx="10702957" cy="296551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Schrödinger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120660">
            <a:off x="7411964" y="2526860"/>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sp>
        <p:nvSpPr>
          <p:cNvPr name="TextBox 3" id="3"/>
          <p:cNvSpPr txBox="true"/>
          <p:nvPr/>
        </p:nvSpPr>
        <p:spPr>
          <a:xfrm rot="0">
            <a:off x="1026357" y="3105785"/>
            <a:ext cx="16232943" cy="39897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b="true" sz="3800">
                <a:solidFill>
                  <a:srgbClr val="213E43"/>
                </a:solidFill>
                <a:latin typeface="Trebuchet MS Bold"/>
                <a:ea typeface="Trebuchet MS Bold"/>
                <a:cs typeface="Trebuchet MS Bold"/>
                <a:sym typeface="Trebuchet MS Bold"/>
              </a:rPr>
              <a:t>Werner Heisenberg</a:t>
            </a:r>
            <a:r>
              <a:rPr lang="en-US" sz="3800">
                <a:solidFill>
                  <a:srgbClr val="213E43"/>
                </a:solidFill>
                <a:latin typeface="Trebuchet MS"/>
                <a:ea typeface="Trebuchet MS"/>
                <a:cs typeface="Trebuchet MS"/>
                <a:sym typeface="Trebuchet MS"/>
              </a:rPr>
              <a:t> fue propuesto en 1927 y se fundamenta en el principio de incertidumbre. Este principio establece que no es posible conocer al mismo tiempo y con total precisión la posición y el momento lineal de un electrón. A partir de esta idea, Heisenberg cambió la manera de entender el comportamiento de las partículas subatómicas.</a:t>
            </a:r>
          </a:p>
        </p:txBody>
      </p:sp>
      <p:grpSp>
        <p:nvGrpSpPr>
          <p:cNvPr name="Group 4" id="4"/>
          <p:cNvGrpSpPr/>
          <p:nvPr/>
        </p:nvGrpSpPr>
        <p:grpSpPr>
          <a:xfrm rot="0">
            <a:off x="15051269" y="152258"/>
            <a:ext cx="2740647" cy="2516314"/>
            <a:chOff x="0" y="0"/>
            <a:chExt cx="3654196" cy="3355086"/>
          </a:xfrm>
        </p:grpSpPr>
        <p:sp>
          <p:nvSpPr>
            <p:cNvPr name="Freeform 5" id="5" descr="Imagen de modelo de Heisenberg"/>
            <p:cNvSpPr/>
            <p:nvPr/>
          </p:nvSpPr>
          <p:spPr>
            <a:xfrm flipH="false" flipV="false" rot="0">
              <a:off x="0" y="0"/>
              <a:ext cx="3654171" cy="3355086"/>
            </a:xfrm>
            <a:custGeom>
              <a:avLst/>
              <a:gdLst/>
              <a:ahLst/>
              <a:cxnLst/>
              <a:rect r="r" b="b" t="t" l="l"/>
              <a:pathLst>
                <a:path h="3355086" w="3654171">
                  <a:moveTo>
                    <a:pt x="0" y="0"/>
                  </a:moveTo>
                  <a:lnTo>
                    <a:pt x="3654171" y="0"/>
                  </a:lnTo>
                  <a:lnTo>
                    <a:pt x="3654171" y="3355086"/>
                  </a:lnTo>
                  <a:lnTo>
                    <a:pt x="0" y="3355086"/>
                  </a:lnTo>
                  <a:lnTo>
                    <a:pt x="0" y="0"/>
                  </a:lnTo>
                  <a:close/>
                </a:path>
              </a:pathLst>
            </a:custGeom>
            <a:blipFill>
              <a:blip r:embed="rId4"/>
              <a:stretch>
                <a:fillRect l="-429" t="0" r="-429" b="0"/>
              </a:stretch>
            </a:blipFill>
          </p:spPr>
        </p:sp>
      </p:grpSp>
      <p:grpSp>
        <p:nvGrpSpPr>
          <p:cNvPr name="Group 6" id="6"/>
          <p:cNvGrpSpPr/>
          <p:nvPr/>
        </p:nvGrpSpPr>
        <p:grpSpPr>
          <a:xfrm rot="0">
            <a:off x="1028700" y="152258"/>
            <a:ext cx="1912048" cy="2928576"/>
            <a:chOff x="0" y="0"/>
            <a:chExt cx="2549398" cy="3904767"/>
          </a:xfrm>
        </p:grpSpPr>
        <p:sp>
          <p:nvSpPr>
            <p:cNvPr name="Freeform 7" id="7" descr="Imagen de Werner Heisenberg"/>
            <p:cNvSpPr/>
            <p:nvPr/>
          </p:nvSpPr>
          <p:spPr>
            <a:xfrm flipH="false" flipV="false" rot="0">
              <a:off x="0" y="0"/>
              <a:ext cx="2549398" cy="3904742"/>
            </a:xfrm>
            <a:custGeom>
              <a:avLst/>
              <a:gdLst/>
              <a:ahLst/>
              <a:cxnLst/>
              <a:rect r="r" b="b" t="t" l="l"/>
              <a:pathLst>
                <a:path h="3904742" w="2549398">
                  <a:moveTo>
                    <a:pt x="0" y="0"/>
                  </a:moveTo>
                  <a:lnTo>
                    <a:pt x="2549398" y="0"/>
                  </a:lnTo>
                  <a:lnTo>
                    <a:pt x="2549398" y="3904742"/>
                  </a:lnTo>
                  <a:lnTo>
                    <a:pt x="0" y="3904742"/>
                  </a:lnTo>
                  <a:lnTo>
                    <a:pt x="0" y="0"/>
                  </a:lnTo>
                  <a:close/>
                </a:path>
              </a:pathLst>
            </a:custGeom>
            <a:blipFill>
              <a:blip r:embed="rId5"/>
              <a:stretch>
                <a:fillRect l="-59" t="0" r="-59" b="0"/>
              </a:stretch>
            </a:blipFill>
          </p:spPr>
        </p:sp>
      </p:grpSp>
      <p:sp>
        <p:nvSpPr>
          <p:cNvPr name="TextBox 8" id="8"/>
          <p:cNvSpPr txBox="true"/>
          <p:nvPr/>
        </p:nvSpPr>
        <p:spPr>
          <a:xfrm rot="0">
            <a:off x="3365463" y="1005605"/>
            <a:ext cx="11554730"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Heisenberg</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120660">
            <a:off x="7411964" y="2220592"/>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sp>
        <p:nvSpPr>
          <p:cNvPr name="TextBox 3" id="3"/>
          <p:cNvSpPr txBox="true"/>
          <p:nvPr/>
        </p:nvSpPr>
        <p:spPr>
          <a:xfrm rot="0">
            <a:off x="1028700" y="3439160"/>
            <a:ext cx="16230600" cy="2656206"/>
          </a:xfrm>
          <a:prstGeom prst="rect">
            <a:avLst/>
          </a:prstGeom>
        </p:spPr>
        <p:txBody>
          <a:bodyPr anchor="t" rtlCol="false" tIns="0" lIns="0" bIns="0" rIns="0">
            <a:spAutoFit/>
          </a:bodyPr>
          <a:lstStyle/>
          <a:p>
            <a:pPr algn="just">
              <a:lnSpc>
                <a:spcPts val="5319"/>
              </a:lnSpc>
            </a:pPr>
            <a:r>
              <a:rPr lang="en-US" sz="3799">
                <a:solidFill>
                  <a:srgbClr val="213E43"/>
                </a:solidFill>
                <a:latin typeface="Trebuchet MS"/>
                <a:ea typeface="Trebuchet MS"/>
                <a:cs typeface="Trebuchet MS"/>
                <a:sym typeface="Trebuchet MS"/>
              </a:rPr>
              <a:t>El modelo atómico de </a:t>
            </a:r>
            <a:r>
              <a:rPr lang="en-US" sz="3799" b="true">
                <a:solidFill>
                  <a:srgbClr val="213E43"/>
                </a:solidFill>
                <a:latin typeface="Trebuchet MS Bold"/>
                <a:ea typeface="Trebuchet MS Bold"/>
                <a:cs typeface="Trebuchet MS Bold"/>
                <a:sym typeface="Trebuchet MS Bold"/>
              </a:rPr>
              <a:t>James Chadwick</a:t>
            </a:r>
            <a:r>
              <a:rPr lang="en-US" sz="3799">
                <a:solidFill>
                  <a:srgbClr val="213E43"/>
                </a:solidFill>
                <a:latin typeface="Trebuchet MS"/>
                <a:ea typeface="Trebuchet MS"/>
                <a:cs typeface="Trebuchet MS"/>
                <a:sym typeface="Trebuchet MS"/>
              </a:rPr>
              <a:t> fue propuesto en 1932 después del descubrimiento del neutrón, un hallazgo que permitió comprender con mayor precisión la estructura del núcleo atómico y marcó un gran avance en la física nuclear.</a:t>
            </a:r>
          </a:p>
        </p:txBody>
      </p:sp>
      <p:grpSp>
        <p:nvGrpSpPr>
          <p:cNvPr name="Group 4" id="4"/>
          <p:cNvGrpSpPr/>
          <p:nvPr/>
        </p:nvGrpSpPr>
        <p:grpSpPr>
          <a:xfrm rot="0">
            <a:off x="6852716" y="6391129"/>
            <a:ext cx="4582569" cy="2867171"/>
            <a:chOff x="0" y="0"/>
            <a:chExt cx="4715878" cy="2950578"/>
          </a:xfrm>
        </p:grpSpPr>
        <p:sp>
          <p:nvSpPr>
            <p:cNvPr name="Freeform 5" id="5" descr="Imagen de modelo de Chadwick"/>
            <p:cNvSpPr/>
            <p:nvPr/>
          </p:nvSpPr>
          <p:spPr>
            <a:xfrm flipH="false" flipV="false" rot="0">
              <a:off x="0" y="0"/>
              <a:ext cx="4715891" cy="2950591"/>
            </a:xfrm>
            <a:custGeom>
              <a:avLst/>
              <a:gdLst/>
              <a:ahLst/>
              <a:cxnLst/>
              <a:rect r="r" b="b" t="t" l="l"/>
              <a:pathLst>
                <a:path h="2950591" w="4715891">
                  <a:moveTo>
                    <a:pt x="0" y="0"/>
                  </a:moveTo>
                  <a:lnTo>
                    <a:pt x="4715891" y="0"/>
                  </a:lnTo>
                  <a:lnTo>
                    <a:pt x="4715891" y="2950591"/>
                  </a:lnTo>
                  <a:lnTo>
                    <a:pt x="0" y="2950591"/>
                  </a:lnTo>
                  <a:lnTo>
                    <a:pt x="0" y="0"/>
                  </a:lnTo>
                  <a:close/>
                </a:path>
              </a:pathLst>
            </a:custGeom>
            <a:blipFill>
              <a:blip r:embed="rId4"/>
              <a:stretch>
                <a:fillRect l="0" t="-13" r="0" b="-12"/>
              </a:stretch>
            </a:blipFill>
          </p:spPr>
        </p:sp>
      </p:grpSp>
      <p:grpSp>
        <p:nvGrpSpPr>
          <p:cNvPr name="Group 6" id="6"/>
          <p:cNvGrpSpPr/>
          <p:nvPr/>
        </p:nvGrpSpPr>
        <p:grpSpPr>
          <a:xfrm rot="0">
            <a:off x="1028700" y="302747"/>
            <a:ext cx="2171957" cy="3032408"/>
            <a:chOff x="0" y="0"/>
            <a:chExt cx="2895943" cy="4043210"/>
          </a:xfrm>
        </p:grpSpPr>
        <p:sp>
          <p:nvSpPr>
            <p:cNvPr name="Freeform 7" id="7" descr="Imagen de James Chadwick"/>
            <p:cNvSpPr/>
            <p:nvPr/>
          </p:nvSpPr>
          <p:spPr>
            <a:xfrm flipH="false" flipV="false" rot="0">
              <a:off x="0" y="0"/>
              <a:ext cx="2895981" cy="4043172"/>
            </a:xfrm>
            <a:custGeom>
              <a:avLst/>
              <a:gdLst/>
              <a:ahLst/>
              <a:cxnLst/>
              <a:rect r="r" b="b" t="t" l="l"/>
              <a:pathLst>
                <a:path h="4043172" w="2895981">
                  <a:moveTo>
                    <a:pt x="0" y="0"/>
                  </a:moveTo>
                  <a:lnTo>
                    <a:pt x="2895981" y="0"/>
                  </a:lnTo>
                  <a:lnTo>
                    <a:pt x="2895981" y="4043172"/>
                  </a:lnTo>
                  <a:lnTo>
                    <a:pt x="0" y="4043172"/>
                  </a:lnTo>
                  <a:lnTo>
                    <a:pt x="0" y="0"/>
                  </a:lnTo>
                  <a:close/>
                </a:path>
              </a:pathLst>
            </a:custGeom>
            <a:blipFill>
              <a:blip r:embed="rId5"/>
              <a:stretch>
                <a:fillRect l="-28" t="0" r="-28" b="0"/>
              </a:stretch>
            </a:blipFill>
          </p:spPr>
        </p:sp>
      </p:grpSp>
      <p:sp>
        <p:nvSpPr>
          <p:cNvPr name="TextBox 8" id="8"/>
          <p:cNvSpPr txBox="true"/>
          <p:nvPr/>
        </p:nvSpPr>
        <p:spPr>
          <a:xfrm rot="0">
            <a:off x="3559801" y="901743"/>
            <a:ext cx="11168399"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Chadwick</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120660">
            <a:off x="7411964" y="1677238"/>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3" id="3"/>
          <p:cNvGrpSpPr/>
          <p:nvPr/>
        </p:nvGrpSpPr>
        <p:grpSpPr>
          <a:xfrm rot="0">
            <a:off x="14528759" y="7556459"/>
            <a:ext cx="2730541" cy="2730541"/>
            <a:chOff x="0" y="0"/>
            <a:chExt cx="3640722" cy="3640722"/>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3640709" cy="3640709"/>
            </a:xfrm>
            <a:custGeom>
              <a:avLst/>
              <a:gdLst/>
              <a:ahLst/>
              <a:cxnLst/>
              <a:rect r="r" b="b" t="t" l="l"/>
              <a:pathLst>
                <a:path h="3640709" w="3640709">
                  <a:moveTo>
                    <a:pt x="0" y="0"/>
                  </a:moveTo>
                  <a:lnTo>
                    <a:pt x="3640709" y="0"/>
                  </a:lnTo>
                  <a:lnTo>
                    <a:pt x="3640709" y="3640709"/>
                  </a:lnTo>
                  <a:lnTo>
                    <a:pt x="0" y="3640709"/>
                  </a:lnTo>
                  <a:lnTo>
                    <a:pt x="0" y="0"/>
                  </a:lnTo>
                  <a:close/>
                </a:path>
              </a:pathLst>
            </a:custGeom>
            <a:blipFill>
              <a:blip r:embed="rId4"/>
              <a:stretch>
                <a:fillRect l="0" t="0" r="0" b="0"/>
              </a:stretch>
            </a:blipFill>
          </p:spPr>
        </p:sp>
      </p:grpSp>
      <p:grpSp>
        <p:nvGrpSpPr>
          <p:cNvPr name="Group 5" id="5"/>
          <p:cNvGrpSpPr/>
          <p:nvPr/>
        </p:nvGrpSpPr>
        <p:grpSpPr>
          <a:xfrm rot="0">
            <a:off x="1028700" y="7554598"/>
            <a:ext cx="2674686" cy="2674686"/>
            <a:chOff x="0" y="0"/>
            <a:chExt cx="4740935" cy="4740935"/>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4740910" cy="4740910"/>
            </a:xfrm>
            <a:custGeom>
              <a:avLst/>
              <a:gdLst/>
              <a:ahLst/>
              <a:cxnLst/>
              <a:rect r="r" b="b" t="t" l="l"/>
              <a:pathLst>
                <a:path h="4740910" w="4740910">
                  <a:moveTo>
                    <a:pt x="0" y="0"/>
                  </a:moveTo>
                  <a:lnTo>
                    <a:pt x="4740910" y="0"/>
                  </a:lnTo>
                  <a:lnTo>
                    <a:pt x="4740910" y="4740910"/>
                  </a:lnTo>
                  <a:lnTo>
                    <a:pt x="0" y="4740910"/>
                  </a:lnTo>
                  <a:lnTo>
                    <a:pt x="0" y="0"/>
                  </a:lnTo>
                  <a:close/>
                </a:path>
              </a:pathLst>
            </a:custGeom>
            <a:blipFill>
              <a:blip r:embed="rId5"/>
              <a:stretch>
                <a:fillRect l="0" t="0" r="0" b="0"/>
              </a:stretch>
            </a:blipFill>
          </p:spPr>
        </p:sp>
      </p:grpSp>
      <p:sp>
        <p:nvSpPr>
          <p:cNvPr name="TextBox 7" id="7"/>
          <p:cNvSpPr txBox="true"/>
          <p:nvPr/>
        </p:nvSpPr>
        <p:spPr>
          <a:xfrm rot="0">
            <a:off x="1028700" y="2231393"/>
            <a:ext cx="16230600" cy="53232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Los modelos atómicos tienen la función de representar de manera teórica la estructura y el comportamiento del átomo. A lo largo del tiempo diversos físicos, químicos y matemáticos han aportado ideas e investigaciones que permitieron mejorar estos modelos y comprender cada vez más cómo está compuesto el átomo. </a:t>
            </a:r>
          </a:p>
          <a:p>
            <a:pPr algn="just">
              <a:lnSpc>
                <a:spcPts val="5320"/>
              </a:lnSpc>
            </a:pPr>
            <a:r>
              <a:rPr lang="en-US" sz="3800">
                <a:solidFill>
                  <a:srgbClr val="213E43"/>
                </a:solidFill>
                <a:latin typeface="Trebuchet MS"/>
                <a:ea typeface="Trebuchet MS"/>
                <a:cs typeface="Trebuchet MS"/>
                <a:sym typeface="Trebuchet MS"/>
              </a:rPr>
              <a:t>Conocer los modelos atómicos es interesante porque muestra cómo la ciencia evoluciona de manera constante para dar respuesta a preguntas que la humanidad se ha planteado desde hace siglos.</a:t>
            </a:r>
          </a:p>
        </p:txBody>
      </p:sp>
      <p:sp>
        <p:nvSpPr>
          <p:cNvPr name="TextBox 8" id="8"/>
          <p:cNvSpPr txBox="true"/>
          <p:nvPr/>
        </p:nvSpPr>
        <p:spPr>
          <a:xfrm rot="0">
            <a:off x="3792522" y="155984"/>
            <a:ext cx="10702957"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Conclusión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1281517" y="1183957"/>
            <a:ext cx="15724965" cy="8202267"/>
          </a:xfrm>
          <a:prstGeom prst="rect">
            <a:avLst/>
          </a:prstGeom>
        </p:spPr>
        <p:txBody>
          <a:bodyPr anchor="t" rtlCol="false" tIns="0" lIns="0" bIns="0" rIns="0">
            <a:spAutoFit/>
          </a:bodyPr>
          <a:lstStyle/>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2" tooltip="https://www.britannica.com/science/atom?utm_source=chatgpt.com"/>
              </a:rPr>
              <a:t>Encyclopaedia Britannica</a:t>
            </a:r>
            <a:r>
              <a:rPr lang="en-US" sz="2199">
                <a:solidFill>
                  <a:srgbClr val="213E43"/>
                </a:solidFill>
                <a:latin typeface="Trebuchet MS"/>
                <a:ea typeface="Trebuchet MS"/>
                <a:cs typeface="Trebuchet MS"/>
                <a:sym typeface="Trebuchet MS"/>
              </a:rPr>
              <a:t>. (s.f.). Atom. Encyclopaedia Britannica.  </a:t>
            </a:r>
            <a:r>
              <a:rPr lang="en-US" sz="2199" u="sng">
                <a:solidFill>
                  <a:srgbClr val="0000FF"/>
                </a:solidFill>
                <a:latin typeface="Trebuchet MS"/>
                <a:ea typeface="Trebuchet MS"/>
                <a:cs typeface="Trebuchet MS"/>
                <a:sym typeface="Trebuchet MS"/>
                <a:hlinkClick r:id="rId3" tooltip="https://www.britannica.com/science/atom"/>
              </a:rPr>
              <a:t>https://www.britannica.com/science/atom</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4" tooltip="https://www.chemistrylearner.com/thompson-atomic-model.html?utm_source=chatgpt.com"/>
              </a:rPr>
              <a:t>Chemistry Learner</a:t>
            </a:r>
            <a:r>
              <a:rPr lang="en-US" sz="2199">
                <a:solidFill>
                  <a:srgbClr val="213E43"/>
                </a:solidFill>
                <a:latin typeface="Trebuchet MS"/>
                <a:ea typeface="Trebuchet MS"/>
                <a:cs typeface="Trebuchet MS"/>
                <a:sym typeface="Trebuchet MS"/>
              </a:rPr>
              <a:t>. (s.f.). Thomson atomic model. Chemistry Learner. </a:t>
            </a:r>
            <a:r>
              <a:rPr lang="en-US" sz="2199" u="sng">
                <a:solidFill>
                  <a:srgbClr val="0000FF"/>
                </a:solidFill>
                <a:latin typeface="Trebuchet MS"/>
                <a:ea typeface="Trebuchet MS"/>
                <a:cs typeface="Trebuchet MS"/>
                <a:sym typeface="Trebuchet MS"/>
                <a:hlinkClick r:id="rId5" tooltip="https://www.chemistrylearner.com/thompson-atomic-model.html"/>
              </a:rPr>
              <a:t>https://www.chemistrylearner.com/thompson-atomic-model.html</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6" tooltip="https://www.euston96.com/modelo-atomico-democrito/?utm_source=chatgpt.com"/>
              </a:rPr>
              <a:t>Euston96</a:t>
            </a:r>
            <a:r>
              <a:rPr lang="en-US" sz="2199">
                <a:solidFill>
                  <a:srgbClr val="213E43"/>
                </a:solidFill>
                <a:latin typeface="Trebuchet MS"/>
                <a:ea typeface="Trebuchet MS"/>
                <a:cs typeface="Trebuchet MS"/>
                <a:sym typeface="Trebuchet MS"/>
              </a:rPr>
              <a:t>. (s.f.). Modelo atómico de Demócrito. Euston96. ht</a:t>
            </a:r>
            <a:r>
              <a:rPr lang="en-US" sz="2199" u="sng">
                <a:solidFill>
                  <a:srgbClr val="0000FF"/>
                </a:solidFill>
                <a:latin typeface="Trebuchet MS"/>
                <a:ea typeface="Trebuchet MS"/>
                <a:cs typeface="Trebuchet MS"/>
                <a:sym typeface="Trebuchet MS"/>
                <a:hlinkClick r:id="rId7" tooltip="https://www.euston96.com/modelo-atomico-democrito/"/>
              </a:rPr>
              <a:t>tps://www.euston96.com/modelo-atomico-democrito/</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8" tooltip="https://humanidades.com/modelo-atomico-de-dalton/?utm_source=chatgpt.com"/>
              </a:rPr>
              <a:t>Humanidades.com</a:t>
            </a:r>
            <a:r>
              <a:rPr lang="en-US" sz="2199">
                <a:solidFill>
                  <a:srgbClr val="213E43"/>
                </a:solidFill>
                <a:latin typeface="Trebuchet MS"/>
                <a:ea typeface="Trebuchet MS"/>
                <a:cs typeface="Trebuchet MS"/>
                <a:sym typeface="Trebuchet MS"/>
              </a:rPr>
              <a:t>. (s.f.). Modelo atómico de Dalton. Humanidades.com. </a:t>
            </a:r>
            <a:r>
              <a:rPr lang="en-US" sz="2199" u="sng">
                <a:solidFill>
                  <a:srgbClr val="0000FF"/>
                </a:solidFill>
                <a:latin typeface="Trebuchet MS"/>
                <a:ea typeface="Trebuchet MS"/>
                <a:cs typeface="Trebuchet MS"/>
                <a:sym typeface="Trebuchet MS"/>
                <a:hlinkClick r:id="rId9" tooltip="https://humanidades.com/modelo-atomico-de-dalton/"/>
              </a:rPr>
              <a:t>https://humanidades.com/modelo-atomico-de-dalton/</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10" tooltip="https://energia-nuclear.net/es/atomo/modelos-atomicos/sommerfeld?utm_source=chatgpt.com"/>
              </a:rPr>
              <a:t>Energía Nuclear</a:t>
            </a:r>
            <a:r>
              <a:rPr lang="en-US" sz="2199">
                <a:solidFill>
                  <a:srgbClr val="213E43"/>
                </a:solidFill>
                <a:latin typeface="Trebuchet MS"/>
                <a:ea typeface="Trebuchet MS"/>
                <a:cs typeface="Trebuchet MS"/>
                <a:sym typeface="Trebuchet MS"/>
              </a:rPr>
              <a:t>. (s.f.). Modelo atómico de Sommerfeld. Energía Nuclear. </a:t>
            </a:r>
            <a:r>
              <a:rPr lang="en-US" sz="2199" u="sng">
                <a:solidFill>
                  <a:srgbClr val="0000FF"/>
                </a:solidFill>
                <a:latin typeface="Trebuchet MS"/>
                <a:ea typeface="Trebuchet MS"/>
                <a:cs typeface="Trebuchet MS"/>
                <a:sym typeface="Trebuchet MS"/>
                <a:hlinkClick r:id="rId11" tooltip="https://energia-nuclear.net/es/atomo/modelos-atomicos/sommerfeld"/>
              </a:rPr>
              <a:t>https://energia-nuclear.net/es/atomo/modelos-atomicos/sommerfeld</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12" tooltip="https://concepto.de/evolucion-del-modelo-atomico/?utm_source=chatgpt.com"/>
              </a:rPr>
              <a:t>Concepto.de</a:t>
            </a:r>
            <a:r>
              <a:rPr lang="en-US" sz="2199">
                <a:solidFill>
                  <a:srgbClr val="213E43"/>
                </a:solidFill>
                <a:latin typeface="Trebuchet MS"/>
                <a:ea typeface="Trebuchet MS"/>
                <a:cs typeface="Trebuchet MS"/>
                <a:sym typeface="Trebuchet MS"/>
              </a:rPr>
              <a:t>. (s.f.). Evolución del modelo atómico. Concepto.de. </a:t>
            </a:r>
            <a:r>
              <a:rPr lang="en-US" sz="2199" u="sng">
                <a:solidFill>
                  <a:srgbClr val="0000FF"/>
                </a:solidFill>
                <a:latin typeface="Trebuchet MS"/>
                <a:ea typeface="Trebuchet MS"/>
                <a:cs typeface="Trebuchet MS"/>
                <a:sym typeface="Trebuchet MS"/>
                <a:hlinkClick r:id="rId13" tooltip="https://concepto.de/evolucion-del-modelo-atomico/"/>
              </a:rPr>
              <a:t>https://concepto.de/evolucion-del-modelo-atomico/</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14" tooltip="https://es.wikipedia.org/wiki/Modelo_at%C3%B3mico_de_Bohr?utm_source=chatgpt.com"/>
              </a:rPr>
              <a:t>Wikipedia</a:t>
            </a:r>
            <a:r>
              <a:rPr lang="en-US" sz="2199">
                <a:solidFill>
                  <a:srgbClr val="213E43"/>
                </a:solidFill>
                <a:latin typeface="Trebuchet MS"/>
                <a:ea typeface="Trebuchet MS"/>
                <a:cs typeface="Trebuchet MS"/>
                <a:sym typeface="Trebuchet MS"/>
              </a:rPr>
              <a:t>. (s.f.). Modelo atómico de Bohr. Wikipedia, la enciclopedia libre.  </a:t>
            </a:r>
            <a:r>
              <a:rPr lang="en-US" sz="2199" u="sng">
                <a:solidFill>
                  <a:srgbClr val="0000FF"/>
                </a:solidFill>
                <a:latin typeface="Trebuchet MS"/>
                <a:ea typeface="Trebuchet MS"/>
                <a:cs typeface="Trebuchet MS"/>
                <a:sym typeface="Trebuchet MS"/>
                <a:hlinkClick r:id="rId15" tooltip="https://es.wikipedia.org/wiki/Modelo_at%C3%B3mico_de_Bohr"/>
              </a:rPr>
              <a:t>https://es.wikipedia.org/wiki/Modelo_at%C3%B3mico_de_Bohr</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16" tooltip="https://energia-nuclear.net/es/atomo/modelos-atomicos/bohr?utm_source=chatgpt.com"/>
              </a:rPr>
              <a:t>Energía Nuclear</a:t>
            </a:r>
            <a:r>
              <a:rPr lang="en-US" sz="2199">
                <a:solidFill>
                  <a:srgbClr val="213E43"/>
                </a:solidFill>
                <a:latin typeface="Trebuchet MS"/>
                <a:ea typeface="Trebuchet MS"/>
                <a:cs typeface="Trebuchet MS"/>
                <a:sym typeface="Trebuchet MS"/>
              </a:rPr>
              <a:t>. (s.f.). Modelo atómico de Bohr. Energía Nuclear. </a:t>
            </a:r>
            <a:r>
              <a:rPr lang="en-US" sz="2199" u="sng">
                <a:solidFill>
                  <a:srgbClr val="0000FF"/>
                </a:solidFill>
                <a:latin typeface="Trebuchet MS"/>
                <a:ea typeface="Trebuchet MS"/>
                <a:cs typeface="Trebuchet MS"/>
                <a:sym typeface="Trebuchet MS"/>
                <a:hlinkClick r:id="rId17" tooltip="https://energia-nuclear.net/es/atomo/modelos-atomicos/bohr"/>
              </a:rPr>
              <a:t>https://energia-nuclear.net/es/atomo/modelos-atomicos/bohr</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18" tooltip="https://energia-nuclear.net/es/atomo/modelos-atomicos/schrodinger?utm_source=chatgpt.com"/>
              </a:rPr>
              <a:t>Energía Nuclear</a:t>
            </a:r>
            <a:r>
              <a:rPr lang="en-US" sz="2199">
                <a:solidFill>
                  <a:srgbClr val="213E43"/>
                </a:solidFill>
                <a:latin typeface="Trebuchet MS"/>
                <a:ea typeface="Trebuchet MS"/>
                <a:cs typeface="Trebuchet MS"/>
                <a:sym typeface="Trebuchet MS"/>
              </a:rPr>
              <a:t>. (s.f.). Modelo atómico de Schrödinger. Energía Nuclear. </a:t>
            </a:r>
            <a:r>
              <a:rPr lang="en-US" sz="2199" u="sng">
                <a:solidFill>
                  <a:srgbClr val="0000FF"/>
                </a:solidFill>
                <a:latin typeface="Trebuchet MS"/>
                <a:ea typeface="Trebuchet MS"/>
                <a:cs typeface="Trebuchet MS"/>
                <a:sym typeface="Trebuchet MS"/>
                <a:hlinkClick r:id="rId19" tooltip="https://energia-nuclear.net/es/atomo/modelos-atomicos/schrodinger"/>
              </a:rPr>
              <a:t>https://energia-nuclear.net/es/atomo/modelos-atomicos/schrodinger</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20" tooltip="https://universoactual.com/modelo-atomico-de-chadwick/?utm_source=chatgpt.com"/>
              </a:rPr>
              <a:t>Universo Actual</a:t>
            </a:r>
            <a:r>
              <a:rPr lang="en-US" sz="2199">
                <a:solidFill>
                  <a:srgbClr val="213E43"/>
                </a:solidFill>
                <a:latin typeface="Trebuchet MS"/>
                <a:ea typeface="Trebuchet MS"/>
                <a:cs typeface="Trebuchet MS"/>
                <a:sym typeface="Trebuchet MS"/>
              </a:rPr>
              <a:t>. (s.f.). Modelo atómico de Chadwick. Universo Actual. </a:t>
            </a:r>
            <a:r>
              <a:rPr lang="en-US" sz="2199" u="sng">
                <a:solidFill>
                  <a:srgbClr val="0000FF"/>
                </a:solidFill>
                <a:latin typeface="Trebuchet MS"/>
                <a:ea typeface="Trebuchet MS"/>
                <a:cs typeface="Trebuchet MS"/>
                <a:sym typeface="Trebuchet MS"/>
                <a:hlinkClick r:id="rId21" tooltip="https://universoactual.com/modelo-atomico-de-chadwick/"/>
              </a:rPr>
              <a:t>https://universoactual.com/modelo-atomico-de-chadwick/</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22" tooltip="https://concepto.de/modelo-atomico-de-rutherford/?utm_source=chatgpt.com"/>
              </a:rPr>
              <a:t>Concepto.de</a:t>
            </a:r>
            <a:r>
              <a:rPr lang="en-US" sz="2199">
                <a:solidFill>
                  <a:srgbClr val="213E43"/>
                </a:solidFill>
                <a:latin typeface="Trebuchet MS"/>
                <a:ea typeface="Trebuchet MS"/>
                <a:cs typeface="Trebuchet MS"/>
                <a:sym typeface="Trebuchet MS"/>
              </a:rPr>
              <a:t>. (s.f.). Modelo atómico de Rutherford. Concepto.de. </a:t>
            </a:r>
            <a:r>
              <a:rPr lang="en-US" sz="2199" u="sng">
                <a:solidFill>
                  <a:srgbClr val="0000FF"/>
                </a:solidFill>
                <a:latin typeface="Trebuchet MS"/>
                <a:ea typeface="Trebuchet MS"/>
                <a:cs typeface="Trebuchet MS"/>
                <a:sym typeface="Trebuchet MS"/>
                <a:hlinkClick r:id="rId23" tooltip="https://concepto.de/modelo-atomico-de-rutherford/"/>
              </a:rPr>
              <a:t>https://concepto.de/modelo-atomico-de-rutherford/</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24" tooltip="https://www.lifeder.com/modelo-atomico-heisenberg/?utm_source=chatgpt.com"/>
              </a:rPr>
              <a:t>Lifeder</a:t>
            </a:r>
            <a:r>
              <a:rPr lang="en-US" sz="2199">
                <a:solidFill>
                  <a:srgbClr val="213E43"/>
                </a:solidFill>
                <a:latin typeface="Trebuchet MS"/>
                <a:ea typeface="Trebuchet MS"/>
                <a:cs typeface="Trebuchet MS"/>
                <a:sym typeface="Trebuchet MS"/>
              </a:rPr>
              <a:t>. (s.f.). Modelo atómico de Heisenberg. Lifeder. </a:t>
            </a:r>
            <a:r>
              <a:rPr lang="en-US" sz="2199" u="sng">
                <a:solidFill>
                  <a:srgbClr val="0000FF"/>
                </a:solidFill>
                <a:latin typeface="Trebuchet MS"/>
                <a:ea typeface="Trebuchet MS"/>
                <a:cs typeface="Trebuchet MS"/>
                <a:sym typeface="Trebuchet MS"/>
                <a:hlinkClick r:id="rId25" tooltip="https://www.lifeder.com/modelo-atomico-heisenberg/"/>
              </a:rPr>
              <a:t>https://www.lifeder.com/modelo-atomico-heisenberg/</a:t>
            </a:r>
          </a:p>
          <a:p>
            <a:pPr algn="just" marL="502803" indent="-167601" lvl="2">
              <a:lnSpc>
                <a:spcPts val="3079"/>
              </a:lnSpc>
              <a:buAutoNum type="arabicPeriod" startAt="1"/>
            </a:pPr>
            <a:r>
              <a:rPr lang="en-US" sz="2199" u="sng">
                <a:solidFill>
                  <a:srgbClr val="0000FF"/>
                </a:solidFill>
                <a:latin typeface="Trebuchet MS"/>
                <a:ea typeface="Trebuchet MS"/>
                <a:cs typeface="Trebuchet MS"/>
                <a:sym typeface="Trebuchet MS"/>
                <a:hlinkClick r:id="rId26" tooltip="https://www.euston96.com/modelo-atomico-heisenberg/?utm_source=chatgpt.com"/>
              </a:rPr>
              <a:t>Euston96</a:t>
            </a:r>
            <a:r>
              <a:rPr lang="en-US" sz="2199">
                <a:solidFill>
                  <a:srgbClr val="213E43"/>
                </a:solidFill>
                <a:latin typeface="Trebuchet MS"/>
                <a:ea typeface="Trebuchet MS"/>
                <a:cs typeface="Trebuchet MS"/>
                <a:sym typeface="Trebuchet MS"/>
              </a:rPr>
              <a:t>. (s.f.). Modelo atómico de Heisenberg. Euston96.  </a:t>
            </a:r>
            <a:r>
              <a:rPr lang="en-US" sz="2199" u="sng">
                <a:solidFill>
                  <a:srgbClr val="0000FF"/>
                </a:solidFill>
                <a:latin typeface="Trebuchet MS"/>
                <a:ea typeface="Trebuchet MS"/>
                <a:cs typeface="Trebuchet MS"/>
                <a:sym typeface="Trebuchet MS"/>
                <a:hlinkClick r:id="rId27" tooltip="https://www.euston96.com/modelo-atomico-heisenberg/"/>
              </a:rPr>
              <a:t>https://www.euston96.com/modelo-atomico-heisenberg/</a:t>
            </a:r>
          </a:p>
          <a:p>
            <a:pPr algn="just" marL="502803" indent="-167601" lvl="2">
              <a:lnSpc>
                <a:spcPts val="3079"/>
              </a:lnSpc>
            </a:pPr>
          </a:p>
        </p:txBody>
      </p:sp>
      <p:sp>
        <p:nvSpPr>
          <p:cNvPr name="TextBox 3" id="3"/>
          <p:cNvSpPr txBox="true"/>
          <p:nvPr/>
        </p:nvSpPr>
        <p:spPr>
          <a:xfrm rot="0">
            <a:off x="2864677" y="-171450"/>
            <a:ext cx="12558646"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Fuentes Bibliográficas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p:cNvSpPr/>
          <p:nvPr/>
        </p:nvSpPr>
        <p:spPr>
          <a:xfrm flipH="false" flipV="false" rot="0">
            <a:off x="1593943" y="1696536"/>
            <a:ext cx="3809399" cy="775735"/>
          </a:xfrm>
          <a:custGeom>
            <a:avLst/>
            <a:gdLst/>
            <a:ahLst/>
            <a:cxnLst/>
            <a:rect r="r" b="b" t="t" l="l"/>
            <a:pathLst>
              <a:path h="775735" w="3809399">
                <a:moveTo>
                  <a:pt x="0" y="0"/>
                </a:moveTo>
                <a:lnTo>
                  <a:pt x="3809399" y="0"/>
                </a:lnTo>
                <a:lnTo>
                  <a:pt x="3809399" y="775735"/>
                </a:lnTo>
                <a:lnTo>
                  <a:pt x="0" y="775735"/>
                </a:lnTo>
                <a:lnTo>
                  <a:pt x="0" y="0"/>
                </a:lnTo>
                <a:close/>
              </a:path>
            </a:pathLst>
          </a:custGeom>
          <a:blipFill>
            <a:blip r:embed="rId2">
              <a:extLst>
                <a:ext uri="{96DAC541-7B7A-43D3-8B79-37D633B846F1}">
                  <asvg:svgBlip xmlns:asvg="http://schemas.microsoft.com/office/drawing/2016/SVG/main" r:embed="rId3"/>
                </a:ext>
              </a:extLst>
            </a:blip>
            <a:stretch>
              <a:fillRect l="0" t="-580" r="0" b="-579"/>
            </a:stretch>
          </a:blipFill>
        </p:spPr>
      </p:sp>
      <p:sp>
        <p:nvSpPr>
          <p:cNvPr name="Freeform 3" id="3"/>
          <p:cNvSpPr/>
          <p:nvPr/>
        </p:nvSpPr>
        <p:spPr>
          <a:xfrm flipH="false" flipV="false" rot="0">
            <a:off x="1343120" y="3777072"/>
            <a:ext cx="5263696" cy="1071881"/>
          </a:xfrm>
          <a:custGeom>
            <a:avLst/>
            <a:gdLst/>
            <a:ahLst/>
            <a:cxnLst/>
            <a:rect r="r" b="b" t="t" l="l"/>
            <a:pathLst>
              <a:path h="1071881" w="5263696">
                <a:moveTo>
                  <a:pt x="0" y="0"/>
                </a:moveTo>
                <a:lnTo>
                  <a:pt x="5263696" y="0"/>
                </a:lnTo>
                <a:lnTo>
                  <a:pt x="5263696" y="1071881"/>
                </a:lnTo>
                <a:lnTo>
                  <a:pt x="0" y="1071881"/>
                </a:lnTo>
                <a:lnTo>
                  <a:pt x="0" y="0"/>
                </a:lnTo>
                <a:close/>
              </a:path>
            </a:pathLst>
          </a:custGeom>
          <a:blipFill>
            <a:blip r:embed="rId2">
              <a:extLst>
                <a:ext uri="{96DAC541-7B7A-43D3-8B79-37D633B846F1}">
                  <asvg:svgBlip xmlns:asvg="http://schemas.microsoft.com/office/drawing/2016/SVG/main" r:embed="rId3"/>
                </a:ext>
              </a:extLst>
            </a:blip>
            <a:stretch>
              <a:fillRect l="0" t="-776" r="0" b="-776"/>
            </a:stretch>
          </a:blipFill>
        </p:spPr>
      </p:sp>
      <p:sp>
        <p:nvSpPr>
          <p:cNvPr name="Freeform 4" id="4"/>
          <p:cNvSpPr/>
          <p:nvPr/>
        </p:nvSpPr>
        <p:spPr>
          <a:xfrm flipH="false" flipV="false" rot="0">
            <a:off x="1330790" y="4978466"/>
            <a:ext cx="5675538" cy="1155742"/>
          </a:xfrm>
          <a:custGeom>
            <a:avLst/>
            <a:gdLst/>
            <a:ahLst/>
            <a:cxnLst/>
            <a:rect r="r" b="b" t="t" l="l"/>
            <a:pathLst>
              <a:path h="1155742" w="5675538">
                <a:moveTo>
                  <a:pt x="0" y="0"/>
                </a:moveTo>
                <a:lnTo>
                  <a:pt x="5675538" y="0"/>
                </a:lnTo>
                <a:lnTo>
                  <a:pt x="5675538" y="1155741"/>
                </a:lnTo>
                <a:lnTo>
                  <a:pt x="0" y="1155741"/>
                </a:lnTo>
                <a:lnTo>
                  <a:pt x="0" y="0"/>
                </a:lnTo>
                <a:close/>
              </a:path>
            </a:pathLst>
          </a:custGeom>
          <a:blipFill>
            <a:blip r:embed="rId4">
              <a:extLst>
                <a:ext uri="{96DAC541-7B7A-43D3-8B79-37D633B846F1}">
                  <asvg:svgBlip xmlns:asvg="http://schemas.microsoft.com/office/drawing/2016/SVG/main" r:embed="rId5"/>
                </a:ext>
              </a:extLst>
            </a:blip>
            <a:stretch>
              <a:fillRect l="0" t="-572" r="0" b="-573"/>
            </a:stretch>
          </a:blipFill>
        </p:spPr>
      </p:sp>
      <p:sp>
        <p:nvSpPr>
          <p:cNvPr name="Freeform 5" id="5"/>
          <p:cNvSpPr/>
          <p:nvPr/>
        </p:nvSpPr>
        <p:spPr>
          <a:xfrm flipH="false" flipV="false" rot="0">
            <a:off x="1248447" y="6315337"/>
            <a:ext cx="4868074" cy="991319"/>
          </a:xfrm>
          <a:custGeom>
            <a:avLst/>
            <a:gdLst/>
            <a:ahLst/>
            <a:cxnLst/>
            <a:rect r="r" b="b" t="t" l="l"/>
            <a:pathLst>
              <a:path h="991319" w="4868074">
                <a:moveTo>
                  <a:pt x="0" y="0"/>
                </a:moveTo>
                <a:lnTo>
                  <a:pt x="4868074" y="0"/>
                </a:lnTo>
                <a:lnTo>
                  <a:pt x="4868074" y="991319"/>
                </a:lnTo>
                <a:lnTo>
                  <a:pt x="0" y="991319"/>
                </a:lnTo>
                <a:lnTo>
                  <a:pt x="0" y="0"/>
                </a:lnTo>
                <a:close/>
              </a:path>
            </a:pathLst>
          </a:custGeom>
          <a:blipFill>
            <a:blip r:embed="rId2">
              <a:extLst>
                <a:ext uri="{96DAC541-7B7A-43D3-8B79-37D633B846F1}">
                  <asvg:svgBlip xmlns:asvg="http://schemas.microsoft.com/office/drawing/2016/SVG/main" r:embed="rId3"/>
                </a:ext>
              </a:extLst>
            </a:blip>
            <a:stretch>
              <a:fillRect l="0" t="-679" r="0" b="-679"/>
            </a:stretch>
          </a:blipFill>
        </p:spPr>
      </p:sp>
      <p:sp>
        <p:nvSpPr>
          <p:cNvPr name="Freeform 6" id="6"/>
          <p:cNvSpPr/>
          <p:nvPr/>
        </p:nvSpPr>
        <p:spPr>
          <a:xfrm flipH="false" flipV="false" rot="0">
            <a:off x="1248447" y="7518278"/>
            <a:ext cx="5509430" cy="1121921"/>
          </a:xfrm>
          <a:custGeom>
            <a:avLst/>
            <a:gdLst/>
            <a:ahLst/>
            <a:cxnLst/>
            <a:rect r="r" b="b" t="t" l="l"/>
            <a:pathLst>
              <a:path h="1121921" w="5509430">
                <a:moveTo>
                  <a:pt x="0" y="0"/>
                </a:moveTo>
                <a:lnTo>
                  <a:pt x="5509430" y="0"/>
                </a:lnTo>
                <a:lnTo>
                  <a:pt x="5509430" y="1121921"/>
                </a:lnTo>
                <a:lnTo>
                  <a:pt x="0" y="1121921"/>
                </a:lnTo>
                <a:lnTo>
                  <a:pt x="0" y="0"/>
                </a:lnTo>
                <a:close/>
              </a:path>
            </a:pathLst>
          </a:custGeom>
          <a:blipFill>
            <a:blip r:embed="rId4">
              <a:extLst>
                <a:ext uri="{96DAC541-7B7A-43D3-8B79-37D633B846F1}">
                  <asvg:svgBlip xmlns:asvg="http://schemas.microsoft.com/office/drawing/2016/SVG/main" r:embed="rId5"/>
                </a:ext>
              </a:extLst>
            </a:blip>
            <a:stretch>
              <a:fillRect l="0" t="-436" r="0" b="-435"/>
            </a:stretch>
          </a:blipFill>
        </p:spPr>
      </p:sp>
      <p:sp>
        <p:nvSpPr>
          <p:cNvPr name="Freeform 7" id="7"/>
          <p:cNvSpPr/>
          <p:nvPr/>
        </p:nvSpPr>
        <p:spPr>
          <a:xfrm flipH="false" flipV="false" rot="0">
            <a:off x="1129956" y="8773549"/>
            <a:ext cx="5627921" cy="1146047"/>
          </a:xfrm>
          <a:custGeom>
            <a:avLst/>
            <a:gdLst/>
            <a:ahLst/>
            <a:cxnLst/>
            <a:rect r="r" b="b" t="t" l="l"/>
            <a:pathLst>
              <a:path h="1146047" w="5627921">
                <a:moveTo>
                  <a:pt x="0" y="0"/>
                </a:moveTo>
                <a:lnTo>
                  <a:pt x="5627921" y="0"/>
                </a:lnTo>
                <a:lnTo>
                  <a:pt x="5627921" y="1146048"/>
                </a:lnTo>
                <a:lnTo>
                  <a:pt x="0" y="1146048"/>
                </a:lnTo>
                <a:lnTo>
                  <a:pt x="0" y="0"/>
                </a:lnTo>
                <a:close/>
              </a:path>
            </a:pathLst>
          </a:custGeom>
          <a:blipFill>
            <a:blip r:embed="rId2">
              <a:extLst>
                <a:ext uri="{96DAC541-7B7A-43D3-8B79-37D633B846F1}">
                  <asvg:svgBlip xmlns:asvg="http://schemas.microsoft.com/office/drawing/2016/SVG/main" r:embed="rId3"/>
                </a:ext>
              </a:extLst>
            </a:blip>
            <a:stretch>
              <a:fillRect l="0" t="-659" r="0" b="-660"/>
            </a:stretch>
          </a:blipFill>
        </p:spPr>
      </p:sp>
      <p:sp>
        <p:nvSpPr>
          <p:cNvPr name="Freeform 8" id="8"/>
          <p:cNvSpPr/>
          <p:nvPr/>
        </p:nvSpPr>
        <p:spPr>
          <a:xfrm flipH="false" flipV="false" rot="0">
            <a:off x="9566556" y="1520847"/>
            <a:ext cx="4246246" cy="864693"/>
          </a:xfrm>
          <a:custGeom>
            <a:avLst/>
            <a:gdLst/>
            <a:ahLst/>
            <a:cxnLst/>
            <a:rect r="r" b="b" t="t" l="l"/>
            <a:pathLst>
              <a:path h="864693" w="4246246">
                <a:moveTo>
                  <a:pt x="0" y="0"/>
                </a:moveTo>
                <a:lnTo>
                  <a:pt x="4246247" y="0"/>
                </a:lnTo>
                <a:lnTo>
                  <a:pt x="4246247" y="864694"/>
                </a:lnTo>
                <a:lnTo>
                  <a:pt x="0" y="864694"/>
                </a:lnTo>
                <a:lnTo>
                  <a:pt x="0" y="0"/>
                </a:lnTo>
                <a:close/>
              </a:path>
            </a:pathLst>
          </a:custGeom>
          <a:blipFill>
            <a:blip r:embed="rId4">
              <a:extLst>
                <a:ext uri="{96DAC541-7B7A-43D3-8B79-37D633B846F1}">
                  <asvg:svgBlip xmlns:asvg="http://schemas.microsoft.com/office/drawing/2016/SVG/main" r:embed="rId5"/>
                </a:ext>
              </a:extLst>
            </a:blip>
            <a:stretch>
              <a:fillRect l="0" t="-800" r="0" b="-799"/>
            </a:stretch>
          </a:blipFill>
        </p:spPr>
      </p:sp>
      <p:sp>
        <p:nvSpPr>
          <p:cNvPr name="Freeform 9" id="9"/>
          <p:cNvSpPr/>
          <p:nvPr/>
        </p:nvSpPr>
        <p:spPr>
          <a:xfrm flipH="false" flipV="false" rot="0">
            <a:off x="9566556" y="2413696"/>
            <a:ext cx="6004824" cy="1222800"/>
          </a:xfrm>
          <a:custGeom>
            <a:avLst/>
            <a:gdLst/>
            <a:ahLst/>
            <a:cxnLst/>
            <a:rect r="r" b="b" t="t" l="l"/>
            <a:pathLst>
              <a:path h="1222800" w="6004824">
                <a:moveTo>
                  <a:pt x="0" y="0"/>
                </a:moveTo>
                <a:lnTo>
                  <a:pt x="6004824" y="0"/>
                </a:lnTo>
                <a:lnTo>
                  <a:pt x="6004824" y="1222800"/>
                </a:lnTo>
                <a:lnTo>
                  <a:pt x="0" y="1222800"/>
                </a:lnTo>
                <a:lnTo>
                  <a:pt x="0" y="0"/>
                </a:lnTo>
                <a:close/>
              </a:path>
            </a:pathLst>
          </a:custGeom>
          <a:blipFill>
            <a:blip r:embed="rId2">
              <a:extLst>
                <a:ext uri="{96DAC541-7B7A-43D3-8B79-37D633B846F1}">
                  <asvg:svgBlip xmlns:asvg="http://schemas.microsoft.com/office/drawing/2016/SVG/main" r:embed="rId3"/>
                </a:ext>
              </a:extLst>
            </a:blip>
            <a:stretch>
              <a:fillRect l="0" t="-541" r="0" b="-541"/>
            </a:stretch>
          </a:blipFill>
        </p:spPr>
      </p:sp>
      <p:sp>
        <p:nvSpPr>
          <p:cNvPr name="Freeform 10" id="10"/>
          <p:cNvSpPr/>
          <p:nvPr/>
        </p:nvSpPr>
        <p:spPr>
          <a:xfrm flipH="false" flipV="false" rot="0">
            <a:off x="-3092334" y="9028410"/>
            <a:ext cx="3800580" cy="4114800"/>
          </a:xfrm>
          <a:custGeom>
            <a:avLst/>
            <a:gdLst/>
            <a:ahLst/>
            <a:cxnLst/>
            <a:rect r="r" b="b" t="t" l="l"/>
            <a:pathLst>
              <a:path h="4114800" w="3800580">
                <a:moveTo>
                  <a:pt x="0" y="0"/>
                </a:moveTo>
                <a:lnTo>
                  <a:pt x="3800580" y="0"/>
                </a:lnTo>
                <a:lnTo>
                  <a:pt x="38005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8" t="0" r="-8" b="0"/>
            </a:stretch>
          </a:blipFill>
        </p:spPr>
      </p:sp>
      <p:sp>
        <p:nvSpPr>
          <p:cNvPr name="Freeform 11" id="11"/>
          <p:cNvSpPr/>
          <p:nvPr/>
        </p:nvSpPr>
        <p:spPr>
          <a:xfrm flipH="false" flipV="false" rot="-2388720">
            <a:off x="5516956" y="10441476"/>
            <a:ext cx="807158" cy="822293"/>
          </a:xfrm>
          <a:custGeom>
            <a:avLst/>
            <a:gdLst/>
            <a:ahLst/>
            <a:cxnLst/>
            <a:rect r="r" b="b" t="t" l="l"/>
            <a:pathLst>
              <a:path h="822293" w="807158">
                <a:moveTo>
                  <a:pt x="0" y="0"/>
                </a:moveTo>
                <a:lnTo>
                  <a:pt x="807158" y="0"/>
                </a:lnTo>
                <a:lnTo>
                  <a:pt x="807158" y="822294"/>
                </a:lnTo>
                <a:lnTo>
                  <a:pt x="0" y="822294"/>
                </a:lnTo>
                <a:lnTo>
                  <a:pt x="0" y="0"/>
                </a:lnTo>
                <a:close/>
              </a:path>
            </a:pathLst>
          </a:custGeom>
          <a:blipFill>
            <a:blip r:embed="rId8">
              <a:extLst>
                <a:ext uri="{96DAC541-7B7A-43D3-8B79-37D633B846F1}">
                  <asvg:svgBlip xmlns:asvg="http://schemas.microsoft.com/office/drawing/2016/SVG/main" r:embed="rId9"/>
                </a:ext>
              </a:extLst>
            </a:blip>
            <a:stretch>
              <a:fillRect l="0" t="-233" r="0" b="-235"/>
            </a:stretch>
          </a:blipFill>
        </p:spPr>
      </p:sp>
      <p:sp>
        <p:nvSpPr>
          <p:cNvPr name="Freeform 12" id="12"/>
          <p:cNvSpPr/>
          <p:nvPr/>
        </p:nvSpPr>
        <p:spPr>
          <a:xfrm flipH="false" flipV="false" rot="0">
            <a:off x="9566556" y="3680600"/>
            <a:ext cx="6355932" cy="1294299"/>
          </a:xfrm>
          <a:custGeom>
            <a:avLst/>
            <a:gdLst/>
            <a:ahLst/>
            <a:cxnLst/>
            <a:rect r="r" b="b" t="t" l="l"/>
            <a:pathLst>
              <a:path h="1294299" w="6355932">
                <a:moveTo>
                  <a:pt x="0" y="0"/>
                </a:moveTo>
                <a:lnTo>
                  <a:pt x="6355932" y="0"/>
                </a:lnTo>
                <a:lnTo>
                  <a:pt x="6355932" y="1294299"/>
                </a:lnTo>
                <a:lnTo>
                  <a:pt x="0" y="1294299"/>
                </a:lnTo>
                <a:lnTo>
                  <a:pt x="0" y="0"/>
                </a:lnTo>
                <a:close/>
              </a:path>
            </a:pathLst>
          </a:custGeom>
          <a:blipFill>
            <a:blip r:embed="rId4">
              <a:extLst>
                <a:ext uri="{96DAC541-7B7A-43D3-8B79-37D633B846F1}">
                  <asvg:svgBlip xmlns:asvg="http://schemas.microsoft.com/office/drawing/2016/SVG/main" r:embed="rId5"/>
                </a:ext>
              </a:extLst>
            </a:blip>
            <a:stretch>
              <a:fillRect l="0" t="-590" r="0" b="-591"/>
            </a:stretch>
          </a:blipFill>
        </p:spPr>
      </p:sp>
      <p:sp>
        <p:nvSpPr>
          <p:cNvPr name="Freeform 13" id="13"/>
          <p:cNvSpPr/>
          <p:nvPr/>
        </p:nvSpPr>
        <p:spPr>
          <a:xfrm flipH="false" flipV="false" rot="0">
            <a:off x="9759722" y="5071802"/>
            <a:ext cx="5715694" cy="1163926"/>
          </a:xfrm>
          <a:custGeom>
            <a:avLst/>
            <a:gdLst/>
            <a:ahLst/>
            <a:cxnLst/>
            <a:rect r="r" b="b" t="t" l="l"/>
            <a:pathLst>
              <a:path h="1163926" w="5715694">
                <a:moveTo>
                  <a:pt x="0" y="0"/>
                </a:moveTo>
                <a:lnTo>
                  <a:pt x="5715694" y="0"/>
                </a:lnTo>
                <a:lnTo>
                  <a:pt x="5715694" y="1163926"/>
                </a:lnTo>
                <a:lnTo>
                  <a:pt x="0" y="1163926"/>
                </a:lnTo>
                <a:lnTo>
                  <a:pt x="0" y="0"/>
                </a:lnTo>
                <a:close/>
              </a:path>
            </a:pathLst>
          </a:custGeom>
          <a:blipFill>
            <a:blip r:embed="rId2">
              <a:extLst>
                <a:ext uri="{96DAC541-7B7A-43D3-8B79-37D633B846F1}">
                  <asvg:svgBlip xmlns:asvg="http://schemas.microsoft.com/office/drawing/2016/SVG/main" r:embed="rId3"/>
                </a:ext>
              </a:extLst>
            </a:blip>
            <a:stretch>
              <a:fillRect l="0" t="-739" r="0" b="-738"/>
            </a:stretch>
          </a:blipFill>
        </p:spPr>
      </p:sp>
      <p:grpSp>
        <p:nvGrpSpPr>
          <p:cNvPr name="Group 14" id="14"/>
          <p:cNvGrpSpPr/>
          <p:nvPr/>
        </p:nvGrpSpPr>
        <p:grpSpPr>
          <a:xfrm rot="0">
            <a:off x="4578348" y="217133"/>
            <a:ext cx="1270721" cy="1270721"/>
            <a:chOff x="0" y="0"/>
            <a:chExt cx="1694294" cy="1694294"/>
          </a:xfrm>
        </p:grpSpPr>
        <p:sp>
          <p:nvSpPr>
            <p:cNvPr name="Freeform 15" id="15">
              <a:extLst>
                <a:ext uri="{C183D7F6-B498-43B3-948B-1728B52AA6E4}">
                  <adec:decorative xmlns:adec="http://schemas.microsoft.com/office/drawing/2017/decorative" val="1"/>
                </a:ext>
              </a:extLst>
            </p:cNvPr>
            <p:cNvSpPr/>
            <p:nvPr/>
          </p:nvSpPr>
          <p:spPr>
            <a:xfrm flipH="false" flipV="false" rot="0">
              <a:off x="0" y="0"/>
              <a:ext cx="1694307" cy="1694307"/>
            </a:xfrm>
            <a:custGeom>
              <a:avLst/>
              <a:gdLst/>
              <a:ahLst/>
              <a:cxnLst/>
              <a:rect r="r" b="b" t="t" l="l"/>
              <a:pathLst>
                <a:path h="1694307" w="1694307">
                  <a:moveTo>
                    <a:pt x="0" y="0"/>
                  </a:moveTo>
                  <a:lnTo>
                    <a:pt x="1694307" y="0"/>
                  </a:lnTo>
                  <a:lnTo>
                    <a:pt x="1694307" y="1694307"/>
                  </a:lnTo>
                  <a:lnTo>
                    <a:pt x="0" y="1694307"/>
                  </a:lnTo>
                  <a:lnTo>
                    <a:pt x="0" y="0"/>
                  </a:lnTo>
                  <a:close/>
                </a:path>
              </a:pathLst>
            </a:custGeom>
            <a:blipFill>
              <a:blip r:embed="rId10"/>
              <a:stretch>
                <a:fillRect l="0" t="0" r="0" b="0"/>
              </a:stretch>
            </a:blipFill>
          </p:spPr>
        </p:sp>
      </p:grpSp>
      <p:sp>
        <p:nvSpPr>
          <p:cNvPr name="TextBox 16" id="16"/>
          <p:cNvSpPr txBox="true"/>
          <p:nvPr/>
        </p:nvSpPr>
        <p:spPr>
          <a:xfrm rot="0">
            <a:off x="4599961" y="73412"/>
            <a:ext cx="9088079" cy="1469258"/>
          </a:xfrm>
          <a:prstGeom prst="rect">
            <a:avLst/>
          </a:prstGeom>
        </p:spPr>
        <p:txBody>
          <a:bodyPr anchor="t" rtlCol="false" tIns="0" lIns="0" bIns="0" rIns="0">
            <a:spAutoFit/>
          </a:bodyPr>
          <a:lstStyle/>
          <a:p>
            <a:pPr algn="ctr">
              <a:lnSpc>
                <a:spcPts val="11935"/>
              </a:lnSpc>
            </a:pPr>
            <a:r>
              <a:rPr lang="en-US" sz="8524">
                <a:solidFill>
                  <a:srgbClr val="213E43"/>
                </a:solidFill>
                <a:latin typeface="Trebuchet MS"/>
                <a:ea typeface="Trebuchet MS"/>
                <a:cs typeface="Trebuchet MS"/>
                <a:sym typeface="Trebuchet MS"/>
              </a:rPr>
              <a:t>Contenidos</a:t>
            </a:r>
          </a:p>
        </p:txBody>
      </p:sp>
      <p:sp>
        <p:nvSpPr>
          <p:cNvPr name="TextBox 17" id="17"/>
          <p:cNvSpPr txBox="true"/>
          <p:nvPr/>
        </p:nvSpPr>
        <p:spPr>
          <a:xfrm rot="0">
            <a:off x="2447153" y="1609658"/>
            <a:ext cx="3305994"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Introducción</a:t>
            </a:r>
          </a:p>
        </p:txBody>
      </p:sp>
      <p:sp>
        <p:nvSpPr>
          <p:cNvPr name="TextBox 18" id="18"/>
          <p:cNvSpPr txBox="true"/>
          <p:nvPr/>
        </p:nvSpPr>
        <p:spPr>
          <a:xfrm rot="0">
            <a:off x="2336406" y="3609460"/>
            <a:ext cx="6099848" cy="1330906"/>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¿Qué es un Modelo Atómico?</a:t>
            </a:r>
          </a:p>
        </p:txBody>
      </p:sp>
      <p:sp>
        <p:nvSpPr>
          <p:cNvPr name="TextBox 19" id="19"/>
          <p:cNvSpPr txBox="true"/>
          <p:nvPr/>
        </p:nvSpPr>
        <p:spPr>
          <a:xfrm rot="0">
            <a:off x="2290158" y="4974906"/>
            <a:ext cx="5696483"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Demócrito</a:t>
            </a:r>
          </a:p>
        </p:txBody>
      </p:sp>
      <p:sp>
        <p:nvSpPr>
          <p:cNvPr name="TextBox 20" id="20"/>
          <p:cNvSpPr txBox="true"/>
          <p:nvPr/>
        </p:nvSpPr>
        <p:spPr>
          <a:xfrm rot="0">
            <a:off x="2138243" y="6302374"/>
            <a:ext cx="4323693"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Dalton</a:t>
            </a:r>
          </a:p>
        </p:txBody>
      </p:sp>
      <p:sp>
        <p:nvSpPr>
          <p:cNvPr name="TextBox 21" id="21"/>
          <p:cNvSpPr txBox="true"/>
          <p:nvPr/>
        </p:nvSpPr>
        <p:spPr>
          <a:xfrm rot="0">
            <a:off x="2313399" y="7431410"/>
            <a:ext cx="4912223"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Thomson</a:t>
            </a:r>
          </a:p>
        </p:txBody>
      </p:sp>
      <p:sp>
        <p:nvSpPr>
          <p:cNvPr name="TextBox 22" id="22"/>
          <p:cNvSpPr txBox="true"/>
          <p:nvPr/>
        </p:nvSpPr>
        <p:spPr>
          <a:xfrm rot="0">
            <a:off x="1899090" y="8722610"/>
            <a:ext cx="5107238" cy="654710"/>
          </a:xfrm>
          <a:prstGeom prst="rect">
            <a:avLst/>
          </a:prstGeom>
        </p:spPr>
        <p:txBody>
          <a:bodyPr anchor="t" rtlCol="false" tIns="0" lIns="0" bIns="0" rIns="0">
            <a:spAutoFit/>
          </a:bodyPr>
          <a:lstStyle/>
          <a:p>
            <a:pPr algn="l">
              <a:lnSpc>
                <a:spcPts val="5389"/>
              </a:lnSpc>
            </a:pPr>
            <a:r>
              <a:rPr lang="en-US" sz="3850">
                <a:solidFill>
                  <a:srgbClr val="213E43"/>
                </a:solidFill>
                <a:latin typeface="Trebuchet MS"/>
                <a:ea typeface="Trebuchet MS"/>
                <a:cs typeface="Trebuchet MS"/>
                <a:sym typeface="Trebuchet MS"/>
              </a:rPr>
              <a:t>Modelo de Rutherford</a:t>
            </a:r>
          </a:p>
        </p:txBody>
      </p:sp>
      <p:sp>
        <p:nvSpPr>
          <p:cNvPr name="TextBox 23" id="23"/>
          <p:cNvSpPr txBox="true"/>
          <p:nvPr/>
        </p:nvSpPr>
        <p:spPr>
          <a:xfrm rot="0">
            <a:off x="10444420" y="1441075"/>
            <a:ext cx="3905564"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Bohr</a:t>
            </a:r>
          </a:p>
        </p:txBody>
      </p:sp>
      <p:sp>
        <p:nvSpPr>
          <p:cNvPr name="TextBox 24" id="24"/>
          <p:cNvSpPr txBox="true"/>
          <p:nvPr/>
        </p:nvSpPr>
        <p:spPr>
          <a:xfrm rot="0">
            <a:off x="10444420" y="2337467"/>
            <a:ext cx="5683015"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Sommerfeld</a:t>
            </a:r>
          </a:p>
        </p:txBody>
      </p:sp>
      <p:sp>
        <p:nvSpPr>
          <p:cNvPr name="TextBox 25" id="25"/>
          <p:cNvSpPr txBox="true"/>
          <p:nvPr/>
        </p:nvSpPr>
        <p:spPr>
          <a:xfrm rot="0">
            <a:off x="1659960" y="1571558"/>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a:t>
            </a:r>
          </a:p>
        </p:txBody>
      </p:sp>
      <p:sp>
        <p:nvSpPr>
          <p:cNvPr name="TextBox 26" id="26"/>
          <p:cNvSpPr txBox="true"/>
          <p:nvPr/>
        </p:nvSpPr>
        <p:spPr>
          <a:xfrm rot="0">
            <a:off x="1578283" y="3655647"/>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3·</a:t>
            </a:r>
          </a:p>
        </p:txBody>
      </p:sp>
      <p:sp>
        <p:nvSpPr>
          <p:cNvPr name="TextBox 27" id="27"/>
          <p:cNvSpPr txBox="true"/>
          <p:nvPr/>
        </p:nvSpPr>
        <p:spPr>
          <a:xfrm rot="0">
            <a:off x="1629599" y="4913457"/>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4·</a:t>
            </a:r>
          </a:p>
        </p:txBody>
      </p:sp>
      <p:sp>
        <p:nvSpPr>
          <p:cNvPr name="TextBox 28" id="28"/>
          <p:cNvSpPr txBox="true"/>
          <p:nvPr/>
        </p:nvSpPr>
        <p:spPr>
          <a:xfrm rot="0">
            <a:off x="1483600" y="6201009"/>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5·</a:t>
            </a:r>
          </a:p>
        </p:txBody>
      </p:sp>
      <p:sp>
        <p:nvSpPr>
          <p:cNvPr name="TextBox 29" id="29"/>
          <p:cNvSpPr txBox="true"/>
          <p:nvPr/>
        </p:nvSpPr>
        <p:spPr>
          <a:xfrm rot="0">
            <a:off x="1499487" y="7393310"/>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6·</a:t>
            </a:r>
          </a:p>
        </p:txBody>
      </p:sp>
      <p:sp>
        <p:nvSpPr>
          <p:cNvPr name="TextBox 30" id="30"/>
          <p:cNvSpPr txBox="true"/>
          <p:nvPr/>
        </p:nvSpPr>
        <p:spPr>
          <a:xfrm rot="0">
            <a:off x="1358508" y="8694035"/>
            <a:ext cx="601370" cy="851087"/>
          </a:xfrm>
          <a:prstGeom prst="rect">
            <a:avLst/>
          </a:prstGeom>
        </p:spPr>
        <p:txBody>
          <a:bodyPr anchor="t" rtlCol="false" tIns="0" lIns="0" bIns="0" rIns="0">
            <a:spAutoFit/>
          </a:bodyPr>
          <a:lstStyle/>
          <a:p>
            <a:pPr algn="r">
              <a:lnSpc>
                <a:spcPts val="6126"/>
              </a:lnSpc>
            </a:pPr>
            <a:r>
              <a:rPr lang="en-US" sz="4377">
                <a:solidFill>
                  <a:srgbClr val="213E43"/>
                </a:solidFill>
                <a:latin typeface="Trebuchet MS"/>
                <a:ea typeface="Trebuchet MS"/>
                <a:cs typeface="Trebuchet MS"/>
                <a:sym typeface="Trebuchet MS"/>
              </a:rPr>
              <a:t>7·</a:t>
            </a:r>
          </a:p>
        </p:txBody>
      </p:sp>
      <p:sp>
        <p:nvSpPr>
          <p:cNvPr name="TextBox 31" id="31"/>
          <p:cNvSpPr txBox="true"/>
          <p:nvPr/>
        </p:nvSpPr>
        <p:spPr>
          <a:xfrm rot="0">
            <a:off x="9630508" y="1402975"/>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8·</a:t>
            </a:r>
          </a:p>
        </p:txBody>
      </p:sp>
      <p:sp>
        <p:nvSpPr>
          <p:cNvPr name="TextBox 32" id="32"/>
          <p:cNvSpPr txBox="true"/>
          <p:nvPr/>
        </p:nvSpPr>
        <p:spPr>
          <a:xfrm rot="0">
            <a:off x="9630508" y="2299367"/>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9·</a:t>
            </a:r>
          </a:p>
        </p:txBody>
      </p:sp>
      <p:sp>
        <p:nvSpPr>
          <p:cNvPr name="TextBox 33" id="33"/>
          <p:cNvSpPr txBox="true"/>
          <p:nvPr/>
        </p:nvSpPr>
        <p:spPr>
          <a:xfrm rot="0">
            <a:off x="10753646" y="3593722"/>
            <a:ext cx="5861695"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Schrödinger</a:t>
            </a:r>
          </a:p>
        </p:txBody>
      </p:sp>
      <p:sp>
        <p:nvSpPr>
          <p:cNvPr name="TextBox 34" id="34"/>
          <p:cNvSpPr txBox="true"/>
          <p:nvPr/>
        </p:nvSpPr>
        <p:spPr>
          <a:xfrm rot="0">
            <a:off x="9730566" y="3555622"/>
            <a:ext cx="869718"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10·</a:t>
            </a:r>
          </a:p>
        </p:txBody>
      </p:sp>
      <p:sp>
        <p:nvSpPr>
          <p:cNvPr name="TextBox 35" id="35"/>
          <p:cNvSpPr txBox="true"/>
          <p:nvPr/>
        </p:nvSpPr>
        <p:spPr>
          <a:xfrm rot="0">
            <a:off x="10649519" y="5058839"/>
            <a:ext cx="5700579"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Heisenberg</a:t>
            </a:r>
          </a:p>
        </p:txBody>
      </p:sp>
      <p:sp>
        <p:nvSpPr>
          <p:cNvPr name="TextBox 36" id="36"/>
          <p:cNvSpPr txBox="true"/>
          <p:nvPr/>
        </p:nvSpPr>
        <p:spPr>
          <a:xfrm rot="0">
            <a:off x="9775610" y="5020739"/>
            <a:ext cx="895712"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11·</a:t>
            </a:r>
          </a:p>
        </p:txBody>
      </p:sp>
      <p:sp>
        <p:nvSpPr>
          <p:cNvPr name="Freeform 37" id="37"/>
          <p:cNvSpPr/>
          <p:nvPr/>
        </p:nvSpPr>
        <p:spPr>
          <a:xfrm flipH="false" flipV="false" rot="0">
            <a:off x="9759722" y="6477435"/>
            <a:ext cx="5491140" cy="1118197"/>
          </a:xfrm>
          <a:custGeom>
            <a:avLst/>
            <a:gdLst/>
            <a:ahLst/>
            <a:cxnLst/>
            <a:rect r="r" b="b" t="t" l="l"/>
            <a:pathLst>
              <a:path h="1118197" w="5491140">
                <a:moveTo>
                  <a:pt x="0" y="0"/>
                </a:moveTo>
                <a:lnTo>
                  <a:pt x="5491140" y="0"/>
                </a:lnTo>
                <a:lnTo>
                  <a:pt x="5491140" y="1118197"/>
                </a:lnTo>
                <a:lnTo>
                  <a:pt x="0" y="1118197"/>
                </a:lnTo>
                <a:lnTo>
                  <a:pt x="0" y="0"/>
                </a:lnTo>
                <a:close/>
              </a:path>
            </a:pathLst>
          </a:custGeom>
          <a:blipFill>
            <a:blip r:embed="rId4">
              <a:extLst>
                <a:ext uri="{96DAC541-7B7A-43D3-8B79-37D633B846F1}">
                  <asvg:svgBlip xmlns:asvg="http://schemas.microsoft.com/office/drawing/2016/SVG/main" r:embed="rId5"/>
                </a:ext>
              </a:extLst>
            </a:blip>
            <a:stretch>
              <a:fillRect l="0" t="-776" r="0" b="-776"/>
            </a:stretch>
          </a:blipFill>
        </p:spPr>
      </p:sp>
      <p:sp>
        <p:nvSpPr>
          <p:cNvPr name="TextBox 38" id="38"/>
          <p:cNvSpPr txBox="true"/>
          <p:nvPr/>
        </p:nvSpPr>
        <p:spPr>
          <a:xfrm rot="0">
            <a:off x="10782069" y="6570027"/>
            <a:ext cx="5568029"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Modelo de Chadwick</a:t>
            </a:r>
          </a:p>
        </p:txBody>
      </p:sp>
      <p:sp>
        <p:nvSpPr>
          <p:cNvPr name="TextBox 39" id="39"/>
          <p:cNvSpPr txBox="true"/>
          <p:nvPr/>
        </p:nvSpPr>
        <p:spPr>
          <a:xfrm rot="0">
            <a:off x="9775610" y="6359553"/>
            <a:ext cx="1064790"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12·</a:t>
            </a:r>
          </a:p>
        </p:txBody>
      </p:sp>
      <p:sp>
        <p:nvSpPr>
          <p:cNvPr name="Freeform 40" id="40"/>
          <p:cNvSpPr/>
          <p:nvPr/>
        </p:nvSpPr>
        <p:spPr>
          <a:xfrm flipH="false" flipV="false" rot="0">
            <a:off x="9835570" y="7787284"/>
            <a:ext cx="3664239" cy="746175"/>
          </a:xfrm>
          <a:custGeom>
            <a:avLst/>
            <a:gdLst/>
            <a:ahLst/>
            <a:cxnLst/>
            <a:rect r="r" b="b" t="t" l="l"/>
            <a:pathLst>
              <a:path h="746175" w="3664239">
                <a:moveTo>
                  <a:pt x="0" y="0"/>
                </a:moveTo>
                <a:lnTo>
                  <a:pt x="3664239" y="0"/>
                </a:lnTo>
                <a:lnTo>
                  <a:pt x="3664239" y="746175"/>
                </a:lnTo>
                <a:lnTo>
                  <a:pt x="0" y="746175"/>
                </a:lnTo>
                <a:lnTo>
                  <a:pt x="0" y="0"/>
                </a:lnTo>
                <a:close/>
              </a:path>
            </a:pathLst>
          </a:custGeom>
          <a:blipFill>
            <a:blip r:embed="rId2">
              <a:extLst>
                <a:ext uri="{96DAC541-7B7A-43D3-8B79-37D633B846F1}">
                  <asvg:svgBlip xmlns:asvg="http://schemas.microsoft.com/office/drawing/2016/SVG/main" r:embed="rId3"/>
                </a:ext>
              </a:extLst>
            </a:blip>
            <a:stretch>
              <a:fillRect l="0" t="-580" r="0" b="-579"/>
            </a:stretch>
          </a:blipFill>
        </p:spPr>
      </p:sp>
      <p:sp>
        <p:nvSpPr>
          <p:cNvPr name="TextBox 41" id="41"/>
          <p:cNvSpPr txBox="true"/>
          <p:nvPr/>
        </p:nvSpPr>
        <p:spPr>
          <a:xfrm rot="0">
            <a:off x="10857916" y="7700407"/>
            <a:ext cx="3305994"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Conclusion</a:t>
            </a:r>
          </a:p>
        </p:txBody>
      </p:sp>
      <p:sp>
        <p:nvSpPr>
          <p:cNvPr name="TextBox 42" id="42"/>
          <p:cNvSpPr txBox="true"/>
          <p:nvPr/>
        </p:nvSpPr>
        <p:spPr>
          <a:xfrm rot="0">
            <a:off x="9835570" y="7662307"/>
            <a:ext cx="895712"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13·</a:t>
            </a:r>
          </a:p>
        </p:txBody>
      </p:sp>
      <p:sp>
        <p:nvSpPr>
          <p:cNvPr name="Freeform 43" id="43"/>
          <p:cNvSpPr/>
          <p:nvPr/>
        </p:nvSpPr>
        <p:spPr>
          <a:xfrm flipH="false" flipV="false" rot="0">
            <a:off x="1424807" y="2672324"/>
            <a:ext cx="4799526" cy="977360"/>
          </a:xfrm>
          <a:custGeom>
            <a:avLst/>
            <a:gdLst/>
            <a:ahLst/>
            <a:cxnLst/>
            <a:rect r="r" b="b" t="t" l="l"/>
            <a:pathLst>
              <a:path h="977360" w="4799526">
                <a:moveTo>
                  <a:pt x="0" y="0"/>
                </a:moveTo>
                <a:lnTo>
                  <a:pt x="4799526" y="0"/>
                </a:lnTo>
                <a:lnTo>
                  <a:pt x="4799526" y="977361"/>
                </a:lnTo>
                <a:lnTo>
                  <a:pt x="0" y="977361"/>
                </a:lnTo>
                <a:lnTo>
                  <a:pt x="0" y="0"/>
                </a:lnTo>
                <a:close/>
              </a:path>
            </a:pathLst>
          </a:custGeom>
          <a:blipFill>
            <a:blip r:embed="rId4">
              <a:extLst>
                <a:ext uri="{96DAC541-7B7A-43D3-8B79-37D633B846F1}">
                  <asvg:svgBlip xmlns:asvg="http://schemas.microsoft.com/office/drawing/2016/SVG/main" r:embed="rId5"/>
                </a:ext>
              </a:extLst>
            </a:blip>
            <a:stretch>
              <a:fillRect l="0" t="-892" r="0" b="-893"/>
            </a:stretch>
          </a:blipFill>
        </p:spPr>
      </p:sp>
      <p:sp>
        <p:nvSpPr>
          <p:cNvPr name="TextBox 44" id="44"/>
          <p:cNvSpPr txBox="true"/>
          <p:nvPr/>
        </p:nvSpPr>
        <p:spPr>
          <a:xfrm rot="0">
            <a:off x="2489768" y="2596096"/>
            <a:ext cx="3639083"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Conceptos Clave</a:t>
            </a:r>
          </a:p>
        </p:txBody>
      </p:sp>
      <p:sp>
        <p:nvSpPr>
          <p:cNvPr name="TextBox 45" id="45"/>
          <p:cNvSpPr txBox="true"/>
          <p:nvPr/>
        </p:nvSpPr>
        <p:spPr>
          <a:xfrm rot="0">
            <a:off x="1675848" y="2557996"/>
            <a:ext cx="660559"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2·</a:t>
            </a:r>
          </a:p>
        </p:txBody>
      </p:sp>
      <p:sp>
        <p:nvSpPr>
          <p:cNvPr name="Freeform 46" id="46"/>
          <p:cNvSpPr/>
          <p:nvPr/>
        </p:nvSpPr>
        <p:spPr>
          <a:xfrm flipH="false" flipV="false" rot="0">
            <a:off x="9823949" y="8768750"/>
            <a:ext cx="5651467" cy="1150847"/>
          </a:xfrm>
          <a:custGeom>
            <a:avLst/>
            <a:gdLst/>
            <a:ahLst/>
            <a:cxnLst/>
            <a:rect r="r" b="b" t="t" l="l"/>
            <a:pathLst>
              <a:path h="1150847" w="5651467">
                <a:moveTo>
                  <a:pt x="0" y="0"/>
                </a:moveTo>
                <a:lnTo>
                  <a:pt x="5651467" y="0"/>
                </a:lnTo>
                <a:lnTo>
                  <a:pt x="5651467" y="1150847"/>
                </a:lnTo>
                <a:lnTo>
                  <a:pt x="0" y="1150847"/>
                </a:lnTo>
                <a:lnTo>
                  <a:pt x="0" y="0"/>
                </a:lnTo>
                <a:close/>
              </a:path>
            </a:pathLst>
          </a:custGeom>
          <a:blipFill>
            <a:blip r:embed="rId4">
              <a:extLst>
                <a:ext uri="{96DAC541-7B7A-43D3-8B79-37D633B846F1}">
                  <asvg:svgBlip xmlns:asvg="http://schemas.microsoft.com/office/drawing/2016/SVG/main" r:embed="rId5"/>
                </a:ext>
              </a:extLst>
            </a:blip>
            <a:stretch>
              <a:fillRect l="0" t="-507" r="0" b="-507"/>
            </a:stretch>
          </a:blipFill>
        </p:spPr>
      </p:sp>
      <p:sp>
        <p:nvSpPr>
          <p:cNvPr name="TextBox 47" id="47"/>
          <p:cNvSpPr txBox="true"/>
          <p:nvPr/>
        </p:nvSpPr>
        <p:spPr>
          <a:xfrm rot="0">
            <a:off x="10713746" y="8755786"/>
            <a:ext cx="5700579" cy="654631"/>
          </a:xfrm>
          <a:prstGeom prst="rect">
            <a:avLst/>
          </a:prstGeom>
        </p:spPr>
        <p:txBody>
          <a:bodyPr anchor="t" rtlCol="false" tIns="0" lIns="0" bIns="0" rIns="0">
            <a:spAutoFit/>
          </a:bodyPr>
          <a:lstStyle/>
          <a:p>
            <a:pPr algn="l">
              <a:lnSpc>
                <a:spcPts val="5394"/>
              </a:lnSpc>
            </a:pPr>
            <a:r>
              <a:rPr lang="en-US" sz="3853">
                <a:solidFill>
                  <a:srgbClr val="213E43"/>
                </a:solidFill>
                <a:latin typeface="Trebuchet MS"/>
                <a:ea typeface="Trebuchet MS"/>
                <a:cs typeface="Trebuchet MS"/>
                <a:sym typeface="Trebuchet MS"/>
              </a:rPr>
              <a:t>Fuentes Bibliograficas</a:t>
            </a:r>
          </a:p>
        </p:txBody>
      </p:sp>
      <p:sp>
        <p:nvSpPr>
          <p:cNvPr name="TextBox 48" id="48"/>
          <p:cNvSpPr txBox="true"/>
          <p:nvPr/>
        </p:nvSpPr>
        <p:spPr>
          <a:xfrm rot="0">
            <a:off x="9839837" y="8717686"/>
            <a:ext cx="895712" cy="935155"/>
          </a:xfrm>
          <a:prstGeom prst="rect">
            <a:avLst/>
          </a:prstGeom>
        </p:spPr>
        <p:txBody>
          <a:bodyPr anchor="t" rtlCol="false" tIns="0" lIns="0" bIns="0" rIns="0">
            <a:spAutoFit/>
          </a:bodyPr>
          <a:lstStyle/>
          <a:p>
            <a:pPr algn="r">
              <a:lnSpc>
                <a:spcPts val="6730"/>
              </a:lnSpc>
            </a:pPr>
            <a:r>
              <a:rPr lang="en-US" sz="4807">
                <a:solidFill>
                  <a:srgbClr val="213E43"/>
                </a:solidFill>
                <a:latin typeface="Trebuchet MS"/>
                <a:ea typeface="Trebuchet MS"/>
                <a:cs typeface="Trebuchet MS"/>
                <a:sym typeface="Trebuchet MS"/>
              </a:rPr>
              <a:t>14·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7411964" y="2107547"/>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3" id="3"/>
          <p:cNvGrpSpPr/>
          <p:nvPr/>
        </p:nvGrpSpPr>
        <p:grpSpPr>
          <a:xfrm rot="0">
            <a:off x="6760978" y="6837242"/>
            <a:ext cx="4766043" cy="3172396"/>
            <a:chOff x="0" y="0"/>
            <a:chExt cx="6354724" cy="4229862"/>
          </a:xfrm>
        </p:grpSpPr>
        <p:sp>
          <p:nvSpPr>
            <p:cNvPr name="Freeform 4" id="4" descr="imagen de átomo"/>
            <p:cNvSpPr/>
            <p:nvPr/>
          </p:nvSpPr>
          <p:spPr>
            <a:xfrm flipH="false" flipV="false" rot="0">
              <a:off x="0" y="0"/>
              <a:ext cx="6354699" cy="4229862"/>
            </a:xfrm>
            <a:custGeom>
              <a:avLst/>
              <a:gdLst/>
              <a:ahLst/>
              <a:cxnLst/>
              <a:rect r="r" b="b" t="t" l="l"/>
              <a:pathLst>
                <a:path h="4229862" w="6354699">
                  <a:moveTo>
                    <a:pt x="0" y="0"/>
                  </a:moveTo>
                  <a:lnTo>
                    <a:pt x="6354699" y="0"/>
                  </a:lnTo>
                  <a:lnTo>
                    <a:pt x="6354699" y="4229862"/>
                  </a:lnTo>
                  <a:lnTo>
                    <a:pt x="0" y="4229862"/>
                  </a:lnTo>
                  <a:lnTo>
                    <a:pt x="0" y="0"/>
                  </a:lnTo>
                  <a:close/>
                </a:path>
              </a:pathLst>
            </a:custGeom>
            <a:blipFill>
              <a:blip r:embed="rId4"/>
              <a:stretch>
                <a:fillRect l="0" t="-78" r="0" b="-78"/>
              </a:stretch>
            </a:blipFill>
          </p:spPr>
        </p:sp>
      </p:grpSp>
      <p:sp>
        <p:nvSpPr>
          <p:cNvPr name="TextBox 5" id="5"/>
          <p:cNvSpPr txBox="true"/>
          <p:nvPr/>
        </p:nvSpPr>
        <p:spPr>
          <a:xfrm rot="0">
            <a:off x="4201611" y="638175"/>
            <a:ext cx="9884788" cy="1469372"/>
          </a:xfrm>
          <a:prstGeom prst="rect">
            <a:avLst/>
          </a:prstGeom>
        </p:spPr>
        <p:txBody>
          <a:bodyPr anchor="t" rtlCol="false" tIns="0" lIns="0" bIns="0" rIns="0">
            <a:spAutoFit/>
          </a:bodyPr>
          <a:lstStyle/>
          <a:p>
            <a:pPr algn="ctr">
              <a:lnSpc>
                <a:spcPts val="11935"/>
              </a:lnSpc>
            </a:pPr>
            <a:r>
              <a:rPr lang="en-US" sz="8525">
                <a:solidFill>
                  <a:srgbClr val="213E43"/>
                </a:solidFill>
                <a:latin typeface="Trebuchet MS"/>
                <a:ea typeface="Trebuchet MS"/>
                <a:cs typeface="Trebuchet MS"/>
                <a:sym typeface="Trebuchet MS"/>
              </a:rPr>
              <a:t>Introducción</a:t>
            </a:r>
          </a:p>
        </p:txBody>
      </p:sp>
      <p:sp>
        <p:nvSpPr>
          <p:cNvPr name="TextBox 6" id="6"/>
          <p:cNvSpPr txBox="true"/>
          <p:nvPr/>
        </p:nvSpPr>
        <p:spPr>
          <a:xfrm rot="0">
            <a:off x="3557426" y="3439160"/>
            <a:ext cx="11173149" cy="3322955"/>
          </a:xfrm>
          <a:prstGeom prst="rect">
            <a:avLst/>
          </a:prstGeom>
        </p:spPr>
        <p:txBody>
          <a:bodyPr anchor="t" rtlCol="false" tIns="0" lIns="0" bIns="0" rIns="0">
            <a:spAutoFit/>
          </a:bodyPr>
          <a:lstStyle/>
          <a:p>
            <a:pPr algn="l">
              <a:lnSpc>
                <a:spcPts val="5319"/>
              </a:lnSpc>
            </a:pPr>
            <a:r>
              <a:rPr lang="en-US" sz="3799">
                <a:solidFill>
                  <a:srgbClr val="213E43"/>
                </a:solidFill>
                <a:latin typeface="Trebuchet MS"/>
                <a:ea typeface="Trebuchet MS"/>
                <a:cs typeface="Trebuchet MS"/>
                <a:sym typeface="Trebuchet MS"/>
              </a:rPr>
              <a:t>En esta presentación se explica que es un Modelo Atómico, las representaciones que ha tenido con el paso del tiempo e ideas postuladas por los fisicos, matematicos o quimicos sobre el modelo atómico que propusieron.</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4374564" y="-171450"/>
            <a:ext cx="9538872" cy="1460587"/>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Conceptos Clave</a:t>
            </a:r>
          </a:p>
        </p:txBody>
      </p:sp>
      <p:sp>
        <p:nvSpPr>
          <p:cNvPr name="TextBox 3" id="3"/>
          <p:cNvSpPr txBox="true"/>
          <p:nvPr/>
        </p:nvSpPr>
        <p:spPr>
          <a:xfrm rot="0">
            <a:off x="1028700" y="1411165"/>
            <a:ext cx="16230600" cy="8656955"/>
          </a:xfrm>
          <a:prstGeom prst="rect">
            <a:avLst/>
          </a:prstGeom>
        </p:spPr>
        <p:txBody>
          <a:bodyPr anchor="t" rtlCol="false" tIns="0" lIns="0" bIns="0" rIns="0">
            <a:spAutoFit/>
          </a:bodyPr>
          <a:lstStyle/>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Átomo:</a:t>
            </a:r>
            <a:r>
              <a:rPr lang="en-US" sz="3800">
                <a:solidFill>
                  <a:srgbClr val="213E43"/>
                </a:solidFill>
                <a:latin typeface="Trebuchet MS"/>
                <a:ea typeface="Trebuchet MS"/>
                <a:cs typeface="Trebuchet MS"/>
                <a:sym typeface="Trebuchet MS"/>
              </a:rPr>
              <a:t> Unidad básica de la materia, formada por protones, neutrones y electrones.</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Protón:</a:t>
            </a:r>
            <a:r>
              <a:rPr lang="en-US" sz="3800">
                <a:solidFill>
                  <a:srgbClr val="213E43"/>
                </a:solidFill>
                <a:latin typeface="Trebuchet MS"/>
                <a:ea typeface="Trebuchet MS"/>
                <a:cs typeface="Trebuchet MS"/>
                <a:sym typeface="Trebuchet MS"/>
              </a:rPr>
              <a:t> Partícula subatómica con carga positiva que se encuentra en el núcleo del átomo.</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Neutrón:</a:t>
            </a:r>
            <a:r>
              <a:rPr lang="en-US" sz="3800">
                <a:solidFill>
                  <a:srgbClr val="213E43"/>
                </a:solidFill>
                <a:latin typeface="Trebuchet MS"/>
                <a:ea typeface="Trebuchet MS"/>
                <a:cs typeface="Trebuchet MS"/>
                <a:sym typeface="Trebuchet MS"/>
              </a:rPr>
              <a:t> Partícula subatómica sin carga eléctrica, también ubicada en el núcleo.</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Electrón:</a:t>
            </a:r>
            <a:r>
              <a:rPr lang="en-US" sz="3800">
                <a:solidFill>
                  <a:srgbClr val="213E43"/>
                </a:solidFill>
                <a:latin typeface="Trebuchet MS"/>
                <a:ea typeface="Trebuchet MS"/>
                <a:cs typeface="Trebuchet MS"/>
                <a:sym typeface="Trebuchet MS"/>
              </a:rPr>
              <a:t> Partícula subatómica con carga negativa que se mueve alrededor del núcleo.</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Órbita:</a:t>
            </a:r>
            <a:r>
              <a:rPr lang="en-US" sz="3800">
                <a:solidFill>
                  <a:srgbClr val="213E43"/>
                </a:solidFill>
                <a:latin typeface="Trebuchet MS"/>
                <a:ea typeface="Trebuchet MS"/>
                <a:cs typeface="Trebuchet MS"/>
                <a:sym typeface="Trebuchet MS"/>
              </a:rPr>
              <a:t> Trayectoria que siguen los electrones alrededor del núcleo.</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Onda:</a:t>
            </a:r>
            <a:r>
              <a:rPr lang="en-US" sz="3800">
                <a:solidFill>
                  <a:srgbClr val="213E43"/>
                </a:solidFill>
                <a:latin typeface="Trebuchet MS"/>
                <a:ea typeface="Trebuchet MS"/>
                <a:cs typeface="Trebuchet MS"/>
                <a:sym typeface="Trebuchet MS"/>
              </a:rPr>
              <a:t> Perturbación que transporta energía sin transportar materia. </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Partícula:</a:t>
            </a:r>
            <a:r>
              <a:rPr lang="en-US" sz="3800">
                <a:solidFill>
                  <a:srgbClr val="213E43"/>
                </a:solidFill>
                <a:latin typeface="Trebuchet MS"/>
                <a:ea typeface="Trebuchet MS"/>
                <a:cs typeface="Trebuchet MS"/>
                <a:sym typeface="Trebuchet MS"/>
              </a:rPr>
              <a:t> Unidad pequeña de materia.</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Partícula subatómica:</a:t>
            </a:r>
            <a:r>
              <a:rPr lang="en-US" sz="3800">
                <a:solidFill>
                  <a:srgbClr val="213E43"/>
                </a:solidFill>
                <a:latin typeface="Trebuchet MS"/>
                <a:ea typeface="Trebuchet MS"/>
                <a:cs typeface="Trebuchet MS"/>
                <a:sym typeface="Trebuchet MS"/>
              </a:rPr>
              <a:t> Partículas más pequeñas que el átomo (protón, electrón y neutrón).</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4507547" y="-171450"/>
            <a:ext cx="9272905" cy="1460587"/>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Conceptos Clave</a:t>
            </a:r>
          </a:p>
        </p:txBody>
      </p:sp>
      <p:sp>
        <p:nvSpPr>
          <p:cNvPr name="TextBox 3" id="3"/>
          <p:cNvSpPr txBox="true"/>
          <p:nvPr/>
        </p:nvSpPr>
        <p:spPr>
          <a:xfrm rot="0">
            <a:off x="1028700" y="1402887"/>
            <a:ext cx="16230600" cy="8656955"/>
          </a:xfrm>
          <a:prstGeom prst="rect">
            <a:avLst/>
          </a:prstGeom>
        </p:spPr>
        <p:txBody>
          <a:bodyPr anchor="t" rtlCol="false" tIns="0" lIns="0" bIns="0" rIns="0">
            <a:spAutoFit/>
          </a:bodyPr>
          <a:lstStyle/>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Núcleo atómico:</a:t>
            </a:r>
            <a:r>
              <a:rPr lang="en-US" sz="3800">
                <a:solidFill>
                  <a:srgbClr val="213E43"/>
                </a:solidFill>
                <a:latin typeface="Trebuchet MS"/>
                <a:ea typeface="Trebuchet MS"/>
                <a:cs typeface="Trebuchet MS"/>
                <a:sym typeface="Trebuchet MS"/>
              </a:rPr>
              <a:t> Parte central del átomo donde se concentran protones y neutrones.</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Espectro de emisión:</a:t>
            </a:r>
            <a:r>
              <a:rPr lang="en-US" sz="3800">
                <a:solidFill>
                  <a:srgbClr val="213E43"/>
                </a:solidFill>
                <a:latin typeface="Trebuchet MS"/>
                <a:ea typeface="Trebuchet MS"/>
                <a:cs typeface="Trebuchet MS"/>
                <a:sym typeface="Trebuchet MS"/>
              </a:rPr>
              <a:t> Conjunto de líneas de luz que emite un átomo cuando sus electrones cambian de nivel de energía.</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Radioactividad:</a:t>
            </a:r>
            <a:r>
              <a:rPr lang="en-US" sz="3800">
                <a:solidFill>
                  <a:srgbClr val="213E43"/>
                </a:solidFill>
                <a:latin typeface="Trebuchet MS"/>
                <a:ea typeface="Trebuchet MS"/>
                <a:cs typeface="Trebuchet MS"/>
                <a:sym typeface="Trebuchet MS"/>
              </a:rPr>
              <a:t> Proceso en el cual los núcleos atómicos inestables liberan energía y partículas.</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Vacío:</a:t>
            </a:r>
            <a:r>
              <a:rPr lang="en-US" sz="3800">
                <a:solidFill>
                  <a:srgbClr val="213E43"/>
                </a:solidFill>
                <a:latin typeface="Trebuchet MS"/>
                <a:ea typeface="Trebuchet MS"/>
                <a:cs typeface="Trebuchet MS"/>
                <a:sym typeface="Trebuchet MS"/>
              </a:rPr>
              <a:t> Espacio sin materia, sin partículas ni aire.</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Nube de puntos:</a:t>
            </a:r>
            <a:r>
              <a:rPr lang="en-US" sz="3800">
                <a:solidFill>
                  <a:srgbClr val="213E43"/>
                </a:solidFill>
                <a:latin typeface="Trebuchet MS"/>
                <a:ea typeface="Trebuchet MS"/>
                <a:cs typeface="Trebuchet MS"/>
                <a:sym typeface="Trebuchet MS"/>
              </a:rPr>
              <a:t> Representación de posiciones probables de electrones alrededor del núcleo.</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Ionización:</a:t>
            </a:r>
            <a:r>
              <a:rPr lang="en-US" sz="3800">
                <a:solidFill>
                  <a:srgbClr val="213E43"/>
                </a:solidFill>
                <a:latin typeface="Trebuchet MS"/>
                <a:ea typeface="Trebuchet MS"/>
                <a:cs typeface="Trebuchet MS"/>
                <a:sym typeface="Trebuchet MS"/>
              </a:rPr>
              <a:t> Proceso en el que un átomo gana o pierde electrones, formando un ion.</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Número cuántico:</a:t>
            </a:r>
            <a:r>
              <a:rPr lang="en-US" sz="3800">
                <a:solidFill>
                  <a:srgbClr val="213E43"/>
                </a:solidFill>
                <a:latin typeface="Trebuchet MS"/>
                <a:ea typeface="Trebuchet MS"/>
                <a:cs typeface="Trebuchet MS"/>
                <a:sym typeface="Trebuchet MS"/>
              </a:rPr>
              <a:t> Valores que describen las propiedades y estados de los electrones en un átomo.</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4507547" y="-171450"/>
            <a:ext cx="9272905" cy="1460587"/>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Conceptos Clave</a:t>
            </a:r>
          </a:p>
        </p:txBody>
      </p:sp>
      <p:sp>
        <p:nvSpPr>
          <p:cNvPr name="TextBox 3" id="3"/>
          <p:cNvSpPr txBox="true"/>
          <p:nvPr/>
        </p:nvSpPr>
        <p:spPr>
          <a:xfrm rot="0">
            <a:off x="1028700" y="1430006"/>
            <a:ext cx="16230600" cy="3989705"/>
          </a:xfrm>
          <a:prstGeom prst="rect">
            <a:avLst/>
          </a:prstGeom>
        </p:spPr>
        <p:txBody>
          <a:bodyPr anchor="t" rtlCol="false" tIns="0" lIns="0" bIns="0" rIns="0">
            <a:spAutoFit/>
          </a:bodyPr>
          <a:lstStyle/>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Configuración electrónica:</a:t>
            </a:r>
            <a:r>
              <a:rPr lang="en-US" sz="3800">
                <a:solidFill>
                  <a:srgbClr val="213E43"/>
                </a:solidFill>
                <a:latin typeface="Trebuchet MS"/>
                <a:ea typeface="Trebuchet MS"/>
                <a:cs typeface="Trebuchet MS"/>
                <a:sym typeface="Trebuchet MS"/>
              </a:rPr>
              <a:t> Distribución de electrones de un átomo en diferentes niveles y orbitales.</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Molécula:</a:t>
            </a:r>
            <a:r>
              <a:rPr lang="en-US" sz="3800">
                <a:solidFill>
                  <a:srgbClr val="213E43"/>
                </a:solidFill>
                <a:latin typeface="Trebuchet MS"/>
                <a:ea typeface="Trebuchet MS"/>
                <a:cs typeface="Trebuchet MS"/>
                <a:sym typeface="Trebuchet MS"/>
              </a:rPr>
              <a:t> Conjunto de átomos unidos químicamente que forman una sustancia con propiedades definidas.</a:t>
            </a:r>
          </a:p>
          <a:p>
            <a:pPr algn="l" marL="820421" indent="-410210" lvl="1">
              <a:lnSpc>
                <a:spcPts val="5320"/>
              </a:lnSpc>
              <a:buFont typeface="Arial"/>
              <a:buChar char="•"/>
            </a:pPr>
            <a:r>
              <a:rPr lang="en-US" b="true" sz="3800">
                <a:solidFill>
                  <a:srgbClr val="213E43"/>
                </a:solidFill>
                <a:latin typeface="Trebuchet MS Bold"/>
                <a:ea typeface="Trebuchet MS Bold"/>
                <a:cs typeface="Trebuchet MS Bold"/>
                <a:sym typeface="Trebuchet MS Bold"/>
              </a:rPr>
              <a:t>Espectro Atómico:</a:t>
            </a:r>
            <a:r>
              <a:rPr lang="en-US" sz="3800">
                <a:solidFill>
                  <a:srgbClr val="213E43"/>
                </a:solidFill>
                <a:latin typeface="Trebuchet MS"/>
                <a:ea typeface="Trebuchet MS"/>
                <a:cs typeface="Trebuchet MS"/>
                <a:sym typeface="Trebuchet MS"/>
              </a:rPr>
              <a:t> Conjunto de radiaciones electromagnéticas que un átomo puede emitir o absorber.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grpSp>
        <p:nvGrpSpPr>
          <p:cNvPr name="Group 2" id="2"/>
          <p:cNvGrpSpPr/>
          <p:nvPr/>
        </p:nvGrpSpPr>
        <p:grpSpPr>
          <a:xfrm rot="0">
            <a:off x="560099" y="3317891"/>
            <a:ext cx="7058206" cy="4867827"/>
            <a:chOff x="0" y="0"/>
            <a:chExt cx="9410941" cy="6490437"/>
          </a:xfrm>
        </p:grpSpPr>
        <p:sp>
          <p:nvSpPr>
            <p:cNvPr name="Freeform 3" id="3" descr="imagen de estructura del átomo"/>
            <p:cNvSpPr/>
            <p:nvPr/>
          </p:nvSpPr>
          <p:spPr>
            <a:xfrm flipH="false" flipV="false" rot="0">
              <a:off x="-1" y="-46"/>
              <a:ext cx="9410797" cy="6490427"/>
            </a:xfrm>
            <a:custGeom>
              <a:avLst/>
              <a:gdLst/>
              <a:ahLst/>
              <a:cxnLst/>
              <a:rect r="r" b="b" t="t" l="l"/>
              <a:pathLst>
                <a:path h="6490427" w="9410797">
                  <a:moveTo>
                    <a:pt x="9291575" y="1864787"/>
                  </a:moveTo>
                  <a:cubicBezTo>
                    <a:pt x="9275192" y="1720642"/>
                    <a:pt x="9215248" y="1585006"/>
                    <a:pt x="9118855" y="1476929"/>
                  </a:cubicBezTo>
                  <a:cubicBezTo>
                    <a:pt x="8842884" y="1167557"/>
                    <a:pt x="8246746" y="535986"/>
                    <a:pt x="7885939" y="396667"/>
                  </a:cubicBezTo>
                  <a:cubicBezTo>
                    <a:pt x="7230111" y="143937"/>
                    <a:pt x="6828029" y="53386"/>
                    <a:pt x="6674867" y="24811"/>
                  </a:cubicBezTo>
                  <a:cubicBezTo>
                    <a:pt x="6632449" y="16810"/>
                    <a:pt x="6590158" y="13127"/>
                    <a:pt x="6546598" y="13127"/>
                  </a:cubicBezTo>
                  <a:lnTo>
                    <a:pt x="3032888" y="13127"/>
                  </a:lnTo>
                  <a:cubicBezTo>
                    <a:pt x="3013330" y="13127"/>
                    <a:pt x="2993645" y="12111"/>
                    <a:pt x="2974087" y="10460"/>
                  </a:cubicBezTo>
                  <a:cubicBezTo>
                    <a:pt x="2862835" y="1443"/>
                    <a:pt x="2413001" y="-25100"/>
                    <a:pt x="1720597" y="68245"/>
                  </a:cubicBezTo>
                  <a:cubicBezTo>
                    <a:pt x="989458" y="166797"/>
                    <a:pt x="654559" y="577388"/>
                    <a:pt x="286894" y="1038271"/>
                  </a:cubicBezTo>
                  <a:cubicBezTo>
                    <a:pt x="286894" y="1038271"/>
                    <a:pt x="70740" y="1319068"/>
                    <a:pt x="34164" y="1973880"/>
                  </a:cubicBezTo>
                  <a:cubicBezTo>
                    <a:pt x="9780" y="2407331"/>
                    <a:pt x="-13461" y="3534329"/>
                    <a:pt x="9272" y="4246926"/>
                  </a:cubicBezTo>
                  <a:cubicBezTo>
                    <a:pt x="19813" y="4580174"/>
                    <a:pt x="166117" y="4898055"/>
                    <a:pt x="324994" y="5176185"/>
                  </a:cubicBezTo>
                  <a:cubicBezTo>
                    <a:pt x="544831" y="5561376"/>
                    <a:pt x="891414" y="5870748"/>
                    <a:pt x="1320547" y="6041309"/>
                  </a:cubicBezTo>
                  <a:cubicBezTo>
                    <a:pt x="1365632" y="6059343"/>
                    <a:pt x="1410082" y="6076234"/>
                    <a:pt x="1454024" y="6093252"/>
                  </a:cubicBezTo>
                  <a:cubicBezTo>
                    <a:pt x="1670686" y="6176945"/>
                    <a:pt x="1859916" y="6242604"/>
                    <a:pt x="2021460" y="6294547"/>
                  </a:cubicBezTo>
                  <a:cubicBezTo>
                    <a:pt x="2403476" y="6416975"/>
                    <a:pt x="2802891" y="6477300"/>
                    <a:pt x="3203957" y="6477300"/>
                  </a:cubicBezTo>
                  <a:lnTo>
                    <a:pt x="3583306" y="6477300"/>
                  </a:lnTo>
                  <a:cubicBezTo>
                    <a:pt x="3583306" y="6477300"/>
                    <a:pt x="5755514" y="6477300"/>
                    <a:pt x="5755514" y="6477300"/>
                  </a:cubicBezTo>
                  <a:lnTo>
                    <a:pt x="6306567" y="6477300"/>
                  </a:lnTo>
                  <a:cubicBezTo>
                    <a:pt x="6326125" y="6477300"/>
                    <a:pt x="6345810" y="6478316"/>
                    <a:pt x="6365368" y="6479967"/>
                  </a:cubicBezTo>
                  <a:cubicBezTo>
                    <a:pt x="6476620" y="6488984"/>
                    <a:pt x="6926454" y="6515527"/>
                    <a:pt x="7618858" y="6422182"/>
                  </a:cubicBezTo>
                  <a:cubicBezTo>
                    <a:pt x="8350505" y="6323630"/>
                    <a:pt x="8673212" y="6037499"/>
                    <a:pt x="9040369" y="5576616"/>
                  </a:cubicBezTo>
                  <a:cubicBezTo>
                    <a:pt x="9040369" y="5576616"/>
                    <a:pt x="9040369" y="5576616"/>
                    <a:pt x="9041385" y="5574965"/>
                  </a:cubicBezTo>
                  <a:cubicBezTo>
                    <a:pt x="9186546" y="5380528"/>
                    <a:pt x="9272398" y="5148499"/>
                    <a:pt x="9290432" y="4906818"/>
                  </a:cubicBezTo>
                  <a:cubicBezTo>
                    <a:pt x="9329675" y="4378625"/>
                    <a:pt x="9403843" y="3341797"/>
                    <a:pt x="9410701" y="2975148"/>
                  </a:cubicBezTo>
                  <a:cubicBezTo>
                    <a:pt x="9411209" y="2944922"/>
                    <a:pt x="9409685" y="2914696"/>
                    <a:pt x="9406510" y="2884597"/>
                  </a:cubicBezTo>
                  <a:lnTo>
                    <a:pt x="9291067" y="1865295"/>
                  </a:lnTo>
                  <a:close/>
                </a:path>
              </a:pathLst>
            </a:custGeom>
            <a:blipFill>
              <a:blip r:embed="rId2"/>
              <a:stretch>
                <a:fillRect l="-1777" t="0" r="-1779" b="0"/>
              </a:stretch>
            </a:blipFill>
          </p:spPr>
        </p:sp>
      </p:grpSp>
      <p:sp>
        <p:nvSpPr>
          <p:cNvPr name="TextBox 4" id="4"/>
          <p:cNvSpPr txBox="true"/>
          <p:nvPr/>
        </p:nvSpPr>
        <p:spPr>
          <a:xfrm rot="0">
            <a:off x="7125893" y="131857"/>
            <a:ext cx="9804839" cy="2983914"/>
          </a:xfrm>
          <a:prstGeom prst="rect">
            <a:avLst/>
          </a:prstGeom>
        </p:spPr>
        <p:txBody>
          <a:bodyPr anchor="t" rtlCol="false" tIns="0" lIns="0" bIns="0" rIns="0">
            <a:spAutoFit/>
          </a:bodyPr>
          <a:lstStyle/>
          <a:p>
            <a:pPr algn="ctr">
              <a:lnSpc>
                <a:spcPts val="11935"/>
              </a:lnSpc>
            </a:pPr>
            <a:r>
              <a:rPr lang="en-US" sz="8525">
                <a:solidFill>
                  <a:srgbClr val="213E43"/>
                </a:solidFill>
                <a:latin typeface="Trebuchet MS"/>
                <a:ea typeface="Trebuchet MS"/>
                <a:cs typeface="Trebuchet MS"/>
                <a:sym typeface="Trebuchet MS"/>
              </a:rPr>
              <a:t>¿Qué es un Modelo Atómico?</a:t>
            </a:r>
          </a:p>
        </p:txBody>
      </p:sp>
      <p:sp>
        <p:nvSpPr>
          <p:cNvPr name="Freeform 5" id="5">
            <a:extLst>
              <a:ext uri="{C183D7F6-B498-43B3-948B-1728B52AA6E4}">
                <adec:decorative xmlns:adec="http://schemas.microsoft.com/office/drawing/2017/decorative" val="1"/>
              </a:ext>
            </a:extLst>
          </p:cNvPr>
          <p:cNvSpPr/>
          <p:nvPr/>
        </p:nvSpPr>
        <p:spPr>
          <a:xfrm flipH="false" flipV="false" rot="-120660">
            <a:off x="10296277" y="2974057"/>
            <a:ext cx="3464071" cy="283426"/>
          </a:xfrm>
          <a:custGeom>
            <a:avLst/>
            <a:gdLst/>
            <a:ahLst/>
            <a:cxnLst/>
            <a:rect r="r" b="b" t="t" l="l"/>
            <a:pathLst>
              <a:path h="283426" w="3464071">
                <a:moveTo>
                  <a:pt x="0" y="0"/>
                </a:moveTo>
                <a:lnTo>
                  <a:pt x="3464071" y="0"/>
                </a:lnTo>
                <a:lnTo>
                  <a:pt x="3464071" y="283426"/>
                </a:lnTo>
                <a:lnTo>
                  <a:pt x="0" y="283426"/>
                </a:lnTo>
                <a:lnTo>
                  <a:pt x="0" y="0"/>
                </a:lnTo>
                <a:close/>
              </a:path>
            </a:pathLst>
          </a:custGeom>
          <a:blipFill>
            <a:blip r:embed="rId3">
              <a:extLst>
                <a:ext uri="{96DAC541-7B7A-43D3-8B79-37D633B846F1}">
                  <asvg:svgBlip xmlns:asvg="http://schemas.microsoft.com/office/drawing/2016/SVG/main" r:embed="rId4"/>
                </a:ext>
              </a:extLst>
            </a:blip>
            <a:stretch>
              <a:fillRect l="0" t="-2046" r="0" b="-2043"/>
            </a:stretch>
          </a:blipFill>
        </p:spPr>
      </p:sp>
      <p:sp>
        <p:nvSpPr>
          <p:cNvPr name="TextBox 6" id="6"/>
          <p:cNvSpPr txBox="true"/>
          <p:nvPr/>
        </p:nvSpPr>
        <p:spPr>
          <a:xfrm rot="0">
            <a:off x="7860963" y="3232451"/>
            <a:ext cx="9398337" cy="6656705"/>
          </a:xfrm>
          <a:prstGeom prst="rect">
            <a:avLst/>
          </a:prstGeom>
        </p:spPr>
        <p:txBody>
          <a:bodyPr anchor="t" rtlCol="false" tIns="0" lIns="0" bIns="0" rIns="0">
            <a:spAutoFit/>
          </a:bodyPr>
          <a:lstStyle/>
          <a:p>
            <a:pPr algn="just">
              <a:lnSpc>
                <a:spcPts val="5319"/>
              </a:lnSpc>
            </a:pPr>
            <a:r>
              <a:rPr lang="en-US" sz="3799">
                <a:solidFill>
                  <a:srgbClr val="213E43"/>
                </a:solidFill>
                <a:latin typeface="Trebuchet MS"/>
                <a:ea typeface="Trebuchet MS"/>
                <a:cs typeface="Trebuchet MS"/>
                <a:sym typeface="Trebuchet MS"/>
              </a:rPr>
              <a:t>Un </a:t>
            </a:r>
            <a:r>
              <a:rPr lang="en-US" sz="3799" b="true">
                <a:solidFill>
                  <a:srgbClr val="213E43"/>
                </a:solidFill>
                <a:latin typeface="Trebuchet MS Bold"/>
                <a:ea typeface="Trebuchet MS Bold"/>
                <a:cs typeface="Trebuchet MS Bold"/>
                <a:sym typeface="Trebuchet MS Bold"/>
              </a:rPr>
              <a:t>modelo atómico </a:t>
            </a:r>
            <a:r>
              <a:rPr lang="en-US" sz="3799">
                <a:solidFill>
                  <a:srgbClr val="213E43"/>
                </a:solidFill>
                <a:latin typeface="Trebuchet MS"/>
                <a:ea typeface="Trebuchet MS"/>
                <a:cs typeface="Trebuchet MS"/>
                <a:sym typeface="Trebuchet MS"/>
              </a:rPr>
              <a:t>es una representación teórica del átomo que busca explicar su estructura interna y el comportamiento de sus partículas subatómicas: protones, neutrones y electrones.</a:t>
            </a:r>
          </a:p>
          <a:p>
            <a:pPr algn="just">
              <a:lnSpc>
                <a:spcPts val="5319"/>
              </a:lnSpc>
            </a:pPr>
            <a:r>
              <a:rPr lang="en-US" sz="3799">
                <a:solidFill>
                  <a:srgbClr val="213E43"/>
                </a:solidFill>
                <a:latin typeface="Trebuchet MS"/>
                <a:ea typeface="Trebuchet MS"/>
                <a:cs typeface="Trebuchet MS"/>
                <a:sym typeface="Trebuchet MS"/>
              </a:rPr>
              <a:t>Con el paso del tiempo, estos modelos han ido evolucionando, cada uno corrigiendo las limitaciones del anterior y ofreciendo una visión más exacta y detallada de la materia.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3336986" y="212694"/>
            <a:ext cx="11614029" cy="146056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Demócrito</a:t>
            </a:r>
          </a:p>
        </p:txBody>
      </p:sp>
      <p:sp>
        <p:nvSpPr>
          <p:cNvPr name="Freeform 3" id="3"/>
          <p:cNvSpPr/>
          <p:nvPr/>
        </p:nvSpPr>
        <p:spPr>
          <a:xfrm flipH="false" flipV="false" rot="-120660">
            <a:off x="7411964" y="1733948"/>
            <a:ext cx="3464071" cy="283426"/>
          </a:xfrm>
          <a:custGeom>
            <a:avLst/>
            <a:gdLst/>
            <a:ahLst/>
            <a:cxnLst/>
            <a:rect r="r" b="b" t="t" l="l"/>
            <a:pathLst>
              <a:path h="283426" w="3464071">
                <a:moveTo>
                  <a:pt x="0" y="0"/>
                </a:moveTo>
                <a:lnTo>
                  <a:pt x="3464072" y="0"/>
                </a:lnTo>
                <a:lnTo>
                  <a:pt x="3464072"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4" id="4"/>
          <p:cNvGrpSpPr/>
          <p:nvPr/>
        </p:nvGrpSpPr>
        <p:grpSpPr>
          <a:xfrm rot="0">
            <a:off x="15891834" y="8060217"/>
            <a:ext cx="2396166" cy="2396166"/>
            <a:chOff x="0" y="0"/>
            <a:chExt cx="3194888" cy="3194888"/>
          </a:xfrm>
        </p:grpSpPr>
        <p:sp>
          <p:nvSpPr>
            <p:cNvPr name="Freeform 5" id="5" descr="Imagen de modelo de Democrito"/>
            <p:cNvSpPr/>
            <p:nvPr/>
          </p:nvSpPr>
          <p:spPr>
            <a:xfrm flipH="false" flipV="false" rot="0">
              <a:off x="0" y="0"/>
              <a:ext cx="3194939" cy="3194939"/>
            </a:xfrm>
            <a:custGeom>
              <a:avLst/>
              <a:gdLst/>
              <a:ahLst/>
              <a:cxnLst/>
              <a:rect r="r" b="b" t="t" l="l"/>
              <a:pathLst>
                <a:path h="3194939" w="3194939">
                  <a:moveTo>
                    <a:pt x="0" y="0"/>
                  </a:moveTo>
                  <a:lnTo>
                    <a:pt x="3194939" y="0"/>
                  </a:lnTo>
                  <a:lnTo>
                    <a:pt x="3194939" y="3194939"/>
                  </a:lnTo>
                  <a:lnTo>
                    <a:pt x="0" y="3194939"/>
                  </a:lnTo>
                  <a:lnTo>
                    <a:pt x="0" y="0"/>
                  </a:lnTo>
                  <a:close/>
                </a:path>
              </a:pathLst>
            </a:custGeom>
            <a:blipFill>
              <a:blip r:embed="rId4"/>
              <a:stretch>
                <a:fillRect l="0" t="0" r="1" b="1"/>
              </a:stretch>
            </a:blipFill>
          </p:spPr>
        </p:sp>
      </p:grpSp>
      <p:sp>
        <p:nvSpPr>
          <p:cNvPr name="TextBox 6" id="6"/>
          <p:cNvSpPr txBox="true"/>
          <p:nvPr/>
        </p:nvSpPr>
        <p:spPr>
          <a:xfrm rot="0">
            <a:off x="1945001" y="3105785"/>
            <a:ext cx="14397998" cy="3989705"/>
          </a:xfrm>
          <a:prstGeom prst="rect">
            <a:avLst/>
          </a:prstGeom>
        </p:spPr>
        <p:txBody>
          <a:bodyPr anchor="t" rtlCol="false" tIns="0" lIns="0" bIns="0" rIns="0">
            <a:spAutoFit/>
          </a:bodyPr>
          <a:lstStyle/>
          <a:p>
            <a:pPr algn="just">
              <a:lnSpc>
                <a:spcPts val="5320"/>
              </a:lnSpc>
            </a:pPr>
            <a:r>
              <a:rPr lang="en-US" sz="3800">
                <a:solidFill>
                  <a:srgbClr val="213E43"/>
                </a:solidFill>
                <a:latin typeface="Trebuchet MS"/>
                <a:ea typeface="Trebuchet MS"/>
                <a:cs typeface="Trebuchet MS"/>
                <a:sym typeface="Trebuchet MS"/>
              </a:rPr>
              <a:t>El modelo atómico de </a:t>
            </a:r>
            <a:r>
              <a:rPr lang="en-US" sz="3800" b="true">
                <a:solidFill>
                  <a:srgbClr val="213E43"/>
                </a:solidFill>
                <a:latin typeface="Trebuchet MS Bold"/>
                <a:ea typeface="Trebuchet MS Bold"/>
                <a:cs typeface="Trebuchet MS Bold"/>
                <a:sym typeface="Trebuchet MS Bold"/>
              </a:rPr>
              <a:t>Demócrito</a:t>
            </a:r>
            <a:r>
              <a:rPr lang="en-US" sz="3800">
                <a:solidFill>
                  <a:srgbClr val="213E43"/>
                </a:solidFill>
                <a:latin typeface="Trebuchet MS"/>
                <a:ea typeface="Trebuchet MS"/>
                <a:cs typeface="Trebuchet MS"/>
                <a:sym typeface="Trebuchet MS"/>
              </a:rPr>
              <a:t> fue el primer intento de explicar cómo está formada la materia. Este filósofo griego propuso, alrededor del año 460 a. C., que todo lo que existe está compuesto por partículas muy pequeñas llamadas átomos. Según su teoría, los átomos eran eternos, indivisibles, homogéneos, incompresibles e invisibles.</a:t>
            </a:r>
          </a:p>
        </p:txBody>
      </p:sp>
      <p:grpSp>
        <p:nvGrpSpPr>
          <p:cNvPr name="Group 7" id="7"/>
          <p:cNvGrpSpPr/>
          <p:nvPr/>
        </p:nvGrpSpPr>
        <p:grpSpPr>
          <a:xfrm rot="0">
            <a:off x="861336" y="390334"/>
            <a:ext cx="2353037" cy="2595258"/>
            <a:chOff x="0" y="0"/>
            <a:chExt cx="3137383" cy="3460344"/>
          </a:xfrm>
        </p:grpSpPr>
        <p:sp>
          <p:nvSpPr>
            <p:cNvPr name="Freeform 8" id="8" descr="Imagen de Democrito"/>
            <p:cNvSpPr/>
            <p:nvPr/>
          </p:nvSpPr>
          <p:spPr>
            <a:xfrm flipH="false" flipV="false" rot="0">
              <a:off x="0" y="0"/>
              <a:ext cx="3137408" cy="3460369"/>
            </a:xfrm>
            <a:custGeom>
              <a:avLst/>
              <a:gdLst/>
              <a:ahLst/>
              <a:cxnLst/>
              <a:rect r="r" b="b" t="t" l="l"/>
              <a:pathLst>
                <a:path h="3460369" w="3137408">
                  <a:moveTo>
                    <a:pt x="0" y="0"/>
                  </a:moveTo>
                  <a:lnTo>
                    <a:pt x="3137408" y="0"/>
                  </a:lnTo>
                  <a:lnTo>
                    <a:pt x="3137408" y="3460369"/>
                  </a:lnTo>
                  <a:lnTo>
                    <a:pt x="0" y="3460369"/>
                  </a:lnTo>
                  <a:lnTo>
                    <a:pt x="0" y="0"/>
                  </a:lnTo>
                  <a:close/>
                </a:path>
              </a:pathLst>
            </a:custGeom>
            <a:blipFill>
              <a:blip r:embed="rId5"/>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4F1"/>
        </a:solidFill>
      </p:bgPr>
    </p:bg>
    <p:spTree>
      <p:nvGrpSpPr>
        <p:cNvPr id="1" name=""/>
        <p:cNvGrpSpPr/>
        <p:nvPr/>
      </p:nvGrpSpPr>
      <p:grpSpPr>
        <a:xfrm>
          <a:off x="0" y="0"/>
          <a:ext cx="0" cy="0"/>
          <a:chOff x="0" y="0"/>
          <a:chExt cx="0" cy="0"/>
        </a:xfrm>
      </p:grpSpPr>
      <p:sp>
        <p:nvSpPr>
          <p:cNvPr name="TextBox 2" id="2"/>
          <p:cNvSpPr txBox="true"/>
          <p:nvPr/>
        </p:nvSpPr>
        <p:spPr>
          <a:xfrm rot="0">
            <a:off x="5676949" y="-33589"/>
            <a:ext cx="6527411" cy="2965512"/>
          </a:xfrm>
          <a:prstGeom prst="rect">
            <a:avLst/>
          </a:prstGeom>
        </p:spPr>
        <p:txBody>
          <a:bodyPr anchor="t" rtlCol="false" tIns="0" lIns="0" bIns="0" rIns="0">
            <a:spAutoFit/>
          </a:bodyPr>
          <a:lstStyle/>
          <a:p>
            <a:pPr algn="ctr">
              <a:lnSpc>
                <a:spcPts val="11899"/>
              </a:lnSpc>
            </a:pPr>
            <a:r>
              <a:rPr lang="en-US" sz="8499">
                <a:solidFill>
                  <a:srgbClr val="213E43"/>
                </a:solidFill>
                <a:latin typeface="Trebuchet MS"/>
                <a:ea typeface="Trebuchet MS"/>
                <a:cs typeface="Trebuchet MS"/>
                <a:sym typeface="Trebuchet MS"/>
              </a:rPr>
              <a:t>Modelo de Dalton</a:t>
            </a:r>
          </a:p>
        </p:txBody>
      </p:sp>
      <p:sp>
        <p:nvSpPr>
          <p:cNvPr name="Freeform 3" id="3">
            <a:extLst>
              <a:ext uri="{C183D7F6-B498-43B3-948B-1728B52AA6E4}">
                <adec:decorative xmlns:adec="http://schemas.microsoft.com/office/drawing/2017/decorative" val="1"/>
              </a:ext>
            </a:extLst>
          </p:cNvPr>
          <p:cNvSpPr/>
          <p:nvPr/>
        </p:nvSpPr>
        <p:spPr>
          <a:xfrm flipH="false" flipV="false" rot="-120660">
            <a:off x="7208619" y="2858014"/>
            <a:ext cx="3464071" cy="283426"/>
          </a:xfrm>
          <a:custGeom>
            <a:avLst/>
            <a:gdLst/>
            <a:ahLst/>
            <a:cxnLst/>
            <a:rect r="r" b="b" t="t" l="l"/>
            <a:pathLst>
              <a:path h="283426" w="3464071">
                <a:moveTo>
                  <a:pt x="0" y="0"/>
                </a:moveTo>
                <a:lnTo>
                  <a:pt x="3464071" y="0"/>
                </a:lnTo>
                <a:lnTo>
                  <a:pt x="3464071" y="283426"/>
                </a:lnTo>
                <a:lnTo>
                  <a:pt x="0" y="283426"/>
                </a:lnTo>
                <a:lnTo>
                  <a:pt x="0" y="0"/>
                </a:lnTo>
                <a:close/>
              </a:path>
            </a:pathLst>
          </a:custGeom>
          <a:blipFill>
            <a:blip r:embed="rId2">
              <a:extLst>
                <a:ext uri="{96DAC541-7B7A-43D3-8B79-37D633B846F1}">
                  <asvg:svgBlip xmlns:asvg="http://schemas.microsoft.com/office/drawing/2016/SVG/main" r:embed="rId3"/>
                </a:ext>
              </a:extLst>
            </a:blip>
            <a:stretch>
              <a:fillRect l="0" t="-2046" r="0" b="-2043"/>
            </a:stretch>
          </a:blipFill>
        </p:spPr>
      </p:sp>
      <p:grpSp>
        <p:nvGrpSpPr>
          <p:cNvPr name="Group 4" id="4"/>
          <p:cNvGrpSpPr/>
          <p:nvPr/>
        </p:nvGrpSpPr>
        <p:grpSpPr>
          <a:xfrm rot="0">
            <a:off x="14733959" y="329392"/>
            <a:ext cx="2872740" cy="2872740"/>
            <a:chOff x="0" y="0"/>
            <a:chExt cx="3830320" cy="3830320"/>
          </a:xfrm>
        </p:grpSpPr>
        <p:sp>
          <p:nvSpPr>
            <p:cNvPr name="Freeform 5" id="5" descr="Imagen de modelo de Dalton"/>
            <p:cNvSpPr/>
            <p:nvPr/>
          </p:nvSpPr>
          <p:spPr>
            <a:xfrm flipH="false" flipV="false" rot="0">
              <a:off x="0" y="0"/>
              <a:ext cx="3830320" cy="3830320"/>
            </a:xfrm>
            <a:custGeom>
              <a:avLst/>
              <a:gdLst/>
              <a:ahLst/>
              <a:cxnLst/>
              <a:rect r="r" b="b" t="t" l="l"/>
              <a:pathLst>
                <a:path h="3830320" w="3830320">
                  <a:moveTo>
                    <a:pt x="0" y="0"/>
                  </a:moveTo>
                  <a:lnTo>
                    <a:pt x="3830320" y="0"/>
                  </a:lnTo>
                  <a:lnTo>
                    <a:pt x="3830320" y="3830320"/>
                  </a:lnTo>
                  <a:lnTo>
                    <a:pt x="0" y="3830320"/>
                  </a:lnTo>
                  <a:lnTo>
                    <a:pt x="0" y="0"/>
                  </a:lnTo>
                  <a:close/>
                </a:path>
              </a:pathLst>
            </a:custGeom>
            <a:blipFill>
              <a:blip r:embed="rId4"/>
              <a:stretch>
                <a:fillRect l="0" t="0" r="0" b="0"/>
              </a:stretch>
            </a:blipFill>
          </p:spPr>
        </p:sp>
      </p:grpSp>
      <p:sp>
        <p:nvSpPr>
          <p:cNvPr name="TextBox 6" id="6"/>
          <p:cNvSpPr txBox="true"/>
          <p:nvPr/>
        </p:nvSpPr>
        <p:spPr>
          <a:xfrm rot="0">
            <a:off x="681301" y="3258468"/>
            <a:ext cx="16925398" cy="3869686"/>
          </a:xfrm>
          <a:prstGeom prst="rect">
            <a:avLst/>
          </a:prstGeom>
        </p:spPr>
        <p:txBody>
          <a:bodyPr anchor="t" rtlCol="false" tIns="0" lIns="0" bIns="0" rIns="0">
            <a:spAutoFit/>
          </a:bodyPr>
          <a:lstStyle/>
          <a:p>
            <a:pPr algn="just">
              <a:lnSpc>
                <a:spcPts val="5110"/>
              </a:lnSpc>
            </a:pPr>
            <a:r>
              <a:rPr lang="en-US" sz="3650">
                <a:solidFill>
                  <a:srgbClr val="213E43"/>
                </a:solidFill>
                <a:latin typeface="Trebuchet MS"/>
                <a:ea typeface="Trebuchet MS"/>
                <a:cs typeface="Trebuchet MS"/>
                <a:sym typeface="Trebuchet MS"/>
              </a:rPr>
              <a:t>El modelo atómico de </a:t>
            </a:r>
            <a:r>
              <a:rPr lang="en-US" sz="3650" b="true">
                <a:solidFill>
                  <a:srgbClr val="213E43"/>
                </a:solidFill>
                <a:latin typeface="Trebuchet MS Bold"/>
                <a:ea typeface="Trebuchet MS Bold"/>
                <a:cs typeface="Trebuchet MS Bold"/>
                <a:sym typeface="Trebuchet MS Bold"/>
              </a:rPr>
              <a:t>John Dalton </a:t>
            </a:r>
            <a:r>
              <a:rPr lang="en-US" sz="3650">
                <a:solidFill>
                  <a:srgbClr val="213E43"/>
                </a:solidFill>
                <a:latin typeface="Trebuchet MS"/>
                <a:ea typeface="Trebuchet MS"/>
                <a:cs typeface="Trebuchet MS"/>
                <a:sym typeface="Trebuchet MS"/>
              </a:rPr>
              <a:t>fue propuesto entre 1803 y 1807 y representó uno de los avances más importantes en la teoría atómica.</a:t>
            </a:r>
          </a:p>
          <a:p>
            <a:pPr algn="just">
              <a:lnSpc>
                <a:spcPts val="5110"/>
              </a:lnSpc>
            </a:pPr>
            <a:r>
              <a:rPr lang="en-US" sz="3650">
                <a:solidFill>
                  <a:srgbClr val="213E43"/>
                </a:solidFill>
                <a:latin typeface="Trebuchet MS"/>
                <a:ea typeface="Trebuchet MS"/>
                <a:cs typeface="Trebuchet MS"/>
                <a:sym typeface="Trebuchet MS"/>
              </a:rPr>
              <a:t>Según este modelo, los átomos no pueden crearse ni destruirse, sino que únicamente se combinan entre sí durante las reacciones químicas para formar compuestos.</a:t>
            </a:r>
          </a:p>
          <a:p>
            <a:pPr algn="just">
              <a:lnSpc>
                <a:spcPts val="5110"/>
              </a:lnSpc>
            </a:pPr>
            <a:r>
              <a:rPr lang="en-US" sz="3650">
                <a:solidFill>
                  <a:srgbClr val="213E43"/>
                </a:solidFill>
                <a:latin typeface="Trebuchet MS"/>
                <a:ea typeface="Trebuchet MS"/>
                <a:cs typeface="Trebuchet MS"/>
                <a:sym typeface="Trebuchet MS"/>
              </a:rPr>
              <a:t>Además, sostuvo que los átomos de un mismo elemento son iguales entre sí.</a:t>
            </a:r>
          </a:p>
        </p:txBody>
      </p:sp>
      <p:grpSp>
        <p:nvGrpSpPr>
          <p:cNvPr name="Group 7" id="7"/>
          <p:cNvGrpSpPr/>
          <p:nvPr/>
        </p:nvGrpSpPr>
        <p:grpSpPr>
          <a:xfrm rot="0">
            <a:off x="1028700" y="329392"/>
            <a:ext cx="2118650" cy="2872740"/>
            <a:chOff x="0" y="0"/>
            <a:chExt cx="3044355" cy="4127932"/>
          </a:xfrm>
        </p:grpSpPr>
        <p:sp>
          <p:nvSpPr>
            <p:cNvPr name="Freeform 8" id="8" descr="Imagen de John Dalton"/>
            <p:cNvSpPr/>
            <p:nvPr/>
          </p:nvSpPr>
          <p:spPr>
            <a:xfrm flipH="false" flipV="false" rot="0">
              <a:off x="0" y="0"/>
              <a:ext cx="3044317" cy="4127881"/>
            </a:xfrm>
            <a:custGeom>
              <a:avLst/>
              <a:gdLst/>
              <a:ahLst/>
              <a:cxnLst/>
              <a:rect r="r" b="b" t="t" l="l"/>
              <a:pathLst>
                <a:path h="4127881" w="3044317">
                  <a:moveTo>
                    <a:pt x="0" y="0"/>
                  </a:moveTo>
                  <a:lnTo>
                    <a:pt x="3044317" y="0"/>
                  </a:lnTo>
                  <a:lnTo>
                    <a:pt x="3044317" y="4127881"/>
                  </a:lnTo>
                  <a:lnTo>
                    <a:pt x="0" y="4127881"/>
                  </a:lnTo>
                  <a:lnTo>
                    <a:pt x="0" y="0"/>
                  </a:lnTo>
                  <a:close/>
                </a:path>
              </a:pathLst>
            </a:custGeom>
            <a:blipFill>
              <a:blip r:embed="rId5"/>
              <a:stretch>
                <a:fillRect l="0" t="0" r="-1" b="-1"/>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DAHKDTcmYOg</dc:identifier>
  <dcterms:modified xsi:type="dcterms:W3CDTF">2011-08-01T06:04:30Z</dcterms:modified>
  <cp:revision>1</cp:revision>
  <dc:title>Modelos Atómicos (Presentación)</dc:title>
</cp:coreProperties>
</file>