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e99d46c45c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e99d46c45c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e99d46c45c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e99d46c45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99d46c45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e99d46c45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e99d46c45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e99d46c45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e99d46c45c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e99d46c45c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e99d46c45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e99d46c45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Historia de Java </a:t>
            </a:r>
            <a:endParaRPr/>
          </a:p>
        </p:txBody>
      </p:sp>
      <p:sp>
        <p:nvSpPr>
          <p:cNvPr id="135" name="Google Shape;135;p13"/>
          <p:cNvSpPr txBox="1"/>
          <p:nvPr>
            <p:ph idx="1" type="subTitle"/>
          </p:nvPr>
        </p:nvSpPr>
        <p:spPr>
          <a:xfrm>
            <a:off x="3675175" y="2318700"/>
            <a:ext cx="3470700" cy="5061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s-419"/>
              <a:t>Origen, evolución e importancia de uno de los lenguajes de programación más utilizados en el mundo. </a:t>
            </a:r>
            <a:endParaRPr/>
          </a:p>
        </p:txBody>
      </p:sp>
      <p:sp>
        <p:nvSpPr>
          <p:cNvPr id="136" name="Google Shape;136;p13"/>
          <p:cNvSpPr txBox="1"/>
          <p:nvPr>
            <p:ph idx="1" type="subTitle"/>
          </p:nvPr>
        </p:nvSpPr>
        <p:spPr>
          <a:xfrm>
            <a:off x="5772000" y="2764625"/>
            <a:ext cx="1851600" cy="3096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s-419"/>
              <a:t>Aldo </a:t>
            </a:r>
            <a:r>
              <a:rPr lang="es-419"/>
              <a:t>Román</a:t>
            </a:r>
            <a:r>
              <a:rPr lang="es-419"/>
              <a:t> Mendoza Ceballos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ctrTitle"/>
          </p:nvPr>
        </p:nvSpPr>
        <p:spPr>
          <a:xfrm>
            <a:off x="3977450" y="1196425"/>
            <a:ext cx="3411300" cy="4539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SzPts val="990"/>
              <a:buNone/>
            </a:pPr>
            <a:r>
              <a:rPr b="1" lang="es-419" sz="2050">
                <a:latin typeface="Arial"/>
                <a:ea typeface="Arial"/>
                <a:cs typeface="Arial"/>
                <a:sym typeface="Arial"/>
              </a:rPr>
              <a:t>Introducción a Java</a:t>
            </a:r>
            <a:endParaRPr b="1" sz="2050">
              <a:latin typeface="Arial"/>
              <a:ea typeface="Arial"/>
              <a:cs typeface="Arial"/>
              <a:sym typeface="Arial"/>
            </a:endParaRPr>
          </a:p>
          <a:p>
            <a:pPr indent="0" lvl="0" marL="0" rtl="0" algn="ctr">
              <a:spcBef>
                <a:spcPts val="1200"/>
              </a:spcBef>
              <a:spcAft>
                <a:spcPts val="0"/>
              </a:spcAft>
              <a:buSzPts val="990"/>
              <a:buNone/>
            </a:pPr>
            <a:r>
              <a:t/>
            </a:r>
            <a:endParaRPr sz="4000"/>
          </a:p>
        </p:txBody>
      </p:sp>
      <p:sp>
        <p:nvSpPr>
          <p:cNvPr id="142" name="Google Shape;142;p14"/>
          <p:cNvSpPr txBox="1"/>
          <p:nvPr>
            <p:ph idx="1" type="subTitle"/>
          </p:nvPr>
        </p:nvSpPr>
        <p:spPr>
          <a:xfrm>
            <a:off x="3324375" y="1650325"/>
            <a:ext cx="5245800" cy="24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Java es un lenguaje de programación orientado a objetos que ha tenido una gran importancia en el desarrollo del software moderno. Se caracteriza por ser seguro, flexible y compatible con diferentes sistemas operativos. Gracias a estas características, Java se ha convertido en una herramienta utilizada por millones de programadores y empresas alrededor del mundo para desarrollar aplicaciones y sistemas.</a:t>
            </a:r>
            <a:endParaRPr/>
          </a:p>
        </p:txBody>
      </p:sp>
      <p:pic>
        <p:nvPicPr>
          <p:cNvPr id="143" name="Google Shape;143;p14"/>
          <p:cNvPicPr preferRelativeResize="0"/>
          <p:nvPr/>
        </p:nvPicPr>
        <p:blipFill>
          <a:blip r:embed="rId3">
            <a:alphaModFix/>
          </a:blip>
          <a:stretch>
            <a:fillRect/>
          </a:stretch>
        </p:blipFill>
        <p:spPr>
          <a:xfrm>
            <a:off x="1172300" y="2744750"/>
            <a:ext cx="2070825" cy="207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052550" y="6534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Origen de Java</a:t>
            </a:r>
            <a:endParaRPr/>
          </a:p>
        </p:txBody>
      </p:sp>
      <p:sp>
        <p:nvSpPr>
          <p:cNvPr id="149" name="Google Shape;149;p15"/>
          <p:cNvSpPr txBox="1"/>
          <p:nvPr>
            <p:ph idx="1" type="body"/>
          </p:nvPr>
        </p:nvSpPr>
        <p:spPr>
          <a:xfrm>
            <a:off x="1040725" y="1398788"/>
            <a:ext cx="3403200" cy="291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s-419" sz="1308">
                <a:latin typeface="Arial"/>
                <a:ea typeface="Arial"/>
                <a:cs typeface="Arial"/>
                <a:sym typeface="Arial"/>
              </a:rPr>
              <a:t>Java surgió en el año 1991 como parte de un proyecto de investigación llamado Green Project, desarrollado por la empresa Sun Microsystems. El objetivo principal de este proyecto era crear una tecnología que permitiera conectar y programar dispositivos electrónicos inteligentes, como televisores interactivos y otros aparatos digitales. Los desarrolladores buscaban crear un lenguaje sencillo y eficiente que pudiera funcionar en diferentes tipos de dispositivos sin necesidad de modificar el código. </a:t>
            </a:r>
            <a:endParaRPr sz="1100">
              <a:latin typeface="Arial"/>
              <a:ea typeface="Arial"/>
              <a:cs typeface="Arial"/>
              <a:sym typeface="Arial"/>
            </a:endParaRPr>
          </a:p>
        </p:txBody>
      </p:sp>
      <p:sp>
        <p:nvSpPr>
          <p:cNvPr id="150" name="Google Shape;150;p15"/>
          <p:cNvSpPr txBox="1"/>
          <p:nvPr>
            <p:ph idx="2" type="body"/>
          </p:nvPr>
        </p:nvSpPr>
        <p:spPr>
          <a:xfrm>
            <a:off x="4933225" y="1567550"/>
            <a:ext cx="3403200" cy="208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1" name="Google Shape;151;p15"/>
          <p:cNvPicPr preferRelativeResize="0"/>
          <p:nvPr/>
        </p:nvPicPr>
        <p:blipFill>
          <a:blip r:embed="rId3">
            <a:alphaModFix/>
          </a:blip>
          <a:stretch>
            <a:fillRect/>
          </a:stretch>
        </p:blipFill>
        <p:spPr>
          <a:xfrm>
            <a:off x="4374925" y="1088875"/>
            <a:ext cx="4593202" cy="3294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5096375" y="575350"/>
            <a:ext cx="3798900" cy="54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Creadores de Java </a:t>
            </a:r>
            <a:endParaRPr/>
          </a:p>
        </p:txBody>
      </p:sp>
      <p:sp>
        <p:nvSpPr>
          <p:cNvPr id="157" name="Google Shape;157;p16"/>
          <p:cNvSpPr txBox="1"/>
          <p:nvPr>
            <p:ph idx="1" type="body"/>
          </p:nvPr>
        </p:nvSpPr>
        <p:spPr>
          <a:xfrm>
            <a:off x="5096375" y="1032700"/>
            <a:ext cx="3798900" cy="3824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419" sz="1004"/>
              <a:t>El principal creador de Java fue James Gosling, conocido mundialmente como el "padre de Java". Él trabajó junto con otros especialistas, como Mike Sheridan y Patrick Naughton, durante el desarrollo del Green Project.</a:t>
            </a:r>
            <a:endParaRPr sz="1004"/>
          </a:p>
          <a:p>
            <a:pPr indent="0" lvl="0" marL="0" rtl="0" algn="l">
              <a:spcBef>
                <a:spcPts val="1200"/>
              </a:spcBef>
              <a:spcAft>
                <a:spcPts val="0"/>
              </a:spcAft>
              <a:buNone/>
            </a:pPr>
            <a:r>
              <a:rPr lang="es-419" sz="1004"/>
              <a:t>El equipo tenía como objetivo crear un lenguaje de programación más eficiente y seguro que otras tecnologías existentes en ese momento. También buscaban que fuera sencillo para los desarrolladores y que permitiera crear programas capaces de ejecutarse en diferentes dispositivos y sistemas operativos.</a:t>
            </a:r>
            <a:endParaRPr sz="1004"/>
          </a:p>
          <a:p>
            <a:pPr indent="0" lvl="0" marL="0" rtl="0" algn="l">
              <a:spcBef>
                <a:spcPts val="1200"/>
              </a:spcBef>
              <a:spcAft>
                <a:spcPts val="0"/>
              </a:spcAft>
              <a:buNone/>
            </a:pPr>
            <a:r>
              <a:rPr lang="es-419" sz="1004"/>
              <a:t>Uno de los mayores retos era desarrollar una plataforma que evitara problemas de compatibilidad entre equipos. Gracias a sus ideas y al trabajo en conjunto, lograron sentar las bases de un lenguaje que, con el tiempo, se convertiría en uno de los más importantes del mundo. </a:t>
            </a:r>
            <a:endParaRPr sz="1004"/>
          </a:p>
          <a:p>
            <a:pPr indent="0" lvl="0" marL="0" rtl="0" algn="l">
              <a:spcBef>
                <a:spcPts val="1200"/>
              </a:spcBef>
              <a:spcAft>
                <a:spcPts val="0"/>
              </a:spcAft>
              <a:buNone/>
            </a:pPr>
            <a:r>
              <a:rPr lang="es-419" sz="1004"/>
              <a:t>El trabajo realizado por estos desarrolladores ayudó a transformar la industria tecnológica y abrió nuevas oportunidades para la creación de aplicaciones y sistemas modernos.</a:t>
            </a:r>
            <a:endParaRPr sz="1004"/>
          </a:p>
          <a:p>
            <a:pPr indent="0" lvl="0" marL="0" rtl="0" algn="l">
              <a:lnSpc>
                <a:spcPct val="105000"/>
              </a:lnSpc>
              <a:spcBef>
                <a:spcPts val="1200"/>
              </a:spcBef>
              <a:spcAft>
                <a:spcPts val="1200"/>
              </a:spcAft>
              <a:buSzPts val="523"/>
              <a:buNone/>
            </a:pPr>
            <a:r>
              <a:t/>
            </a:r>
            <a:endParaRPr sz="1004"/>
          </a:p>
        </p:txBody>
      </p:sp>
      <p:pic>
        <p:nvPicPr>
          <p:cNvPr id="158" name="Google Shape;158;p16"/>
          <p:cNvPicPr preferRelativeResize="0"/>
          <p:nvPr/>
        </p:nvPicPr>
        <p:blipFill>
          <a:blip r:embed="rId3">
            <a:alphaModFix/>
          </a:blip>
          <a:stretch>
            <a:fillRect/>
          </a:stretch>
        </p:blipFill>
        <p:spPr>
          <a:xfrm>
            <a:off x="1139150" y="1406900"/>
            <a:ext cx="3798900" cy="26932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052550" y="591750"/>
            <a:ext cx="7038900" cy="52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Nacimiento oficial de Java </a:t>
            </a:r>
            <a:endParaRPr/>
          </a:p>
        </p:txBody>
      </p:sp>
      <p:sp>
        <p:nvSpPr>
          <p:cNvPr id="164" name="Google Shape;164;p17"/>
          <p:cNvSpPr txBox="1"/>
          <p:nvPr>
            <p:ph idx="1" type="body"/>
          </p:nvPr>
        </p:nvSpPr>
        <p:spPr>
          <a:xfrm>
            <a:off x="1055350" y="1116150"/>
            <a:ext cx="4191000" cy="29112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lang="es-419" sz="1200">
                <a:latin typeface="Arial"/>
                <a:ea typeface="Arial"/>
                <a:cs typeface="Arial"/>
                <a:sym typeface="Arial"/>
              </a:rPr>
              <a:t>En el año 1995, el proyecto fue presentado oficialmente con el nombre Java. Inicialmente, el lenguaje iba a llamarse "Oak", que significa roble, debido a un árbol que se encontraba cerca de la oficina de desarrollo. Sin embargo, el nombre ya estaba registrado, por lo que fue cambiado a Java.</a:t>
            </a:r>
            <a:endParaRPr sz="1200">
              <a:latin typeface="Arial"/>
              <a:ea typeface="Arial"/>
              <a:cs typeface="Arial"/>
              <a:sym typeface="Arial"/>
            </a:endParaRPr>
          </a:p>
          <a:p>
            <a:pPr indent="0" lvl="0" marL="0" rtl="0" algn="l">
              <a:spcBef>
                <a:spcPts val="1200"/>
              </a:spcBef>
              <a:spcAft>
                <a:spcPts val="0"/>
              </a:spcAft>
              <a:buNone/>
            </a:pPr>
            <a:r>
              <a:rPr lang="es-419" sz="1200">
                <a:latin typeface="Arial"/>
                <a:ea typeface="Arial"/>
                <a:cs typeface="Arial"/>
                <a:sym typeface="Arial"/>
              </a:rPr>
              <a:t>El nuevo lenguaje destacó por su famosa frase:</a:t>
            </a:r>
            <a:endParaRPr sz="1200">
              <a:latin typeface="Arial"/>
              <a:ea typeface="Arial"/>
              <a:cs typeface="Arial"/>
              <a:sym typeface="Arial"/>
            </a:endParaRPr>
          </a:p>
          <a:p>
            <a:pPr indent="0" lvl="0" marL="0" rtl="0" algn="l">
              <a:spcBef>
                <a:spcPts val="1200"/>
              </a:spcBef>
              <a:spcAft>
                <a:spcPts val="0"/>
              </a:spcAft>
              <a:buNone/>
            </a:pPr>
            <a:r>
              <a:rPr i="1" lang="es-419" sz="1200">
                <a:latin typeface="Arial"/>
                <a:ea typeface="Arial"/>
                <a:cs typeface="Arial"/>
                <a:sym typeface="Arial"/>
              </a:rPr>
              <a:t>"Escribir una vez, ejecutar en cualquier lugar".</a:t>
            </a:r>
            <a:endParaRPr i="1" sz="1200">
              <a:latin typeface="Arial"/>
              <a:ea typeface="Arial"/>
              <a:cs typeface="Arial"/>
              <a:sym typeface="Arial"/>
            </a:endParaRPr>
          </a:p>
          <a:p>
            <a:pPr indent="0" lvl="0" marL="0" rtl="0" algn="l">
              <a:spcBef>
                <a:spcPts val="1200"/>
              </a:spcBef>
              <a:spcAft>
                <a:spcPts val="0"/>
              </a:spcAft>
              <a:buNone/>
            </a:pPr>
            <a:r>
              <a:rPr lang="es-419" sz="1200">
                <a:latin typeface="Arial"/>
                <a:ea typeface="Arial"/>
                <a:cs typeface="Arial"/>
                <a:sym typeface="Arial"/>
              </a:rPr>
              <a:t>Esto significaba que un programa podía ejecutarse en distintos sistemas operativos sin necesidad de ser modificado.</a:t>
            </a:r>
            <a:endParaRPr sz="1200">
              <a:latin typeface="Arial"/>
              <a:ea typeface="Arial"/>
              <a:cs typeface="Arial"/>
              <a:sym typeface="Arial"/>
            </a:endParaRPr>
          </a:p>
          <a:p>
            <a:pPr indent="0" lvl="0" marL="0" rtl="0" algn="l">
              <a:spcBef>
                <a:spcPts val="1200"/>
              </a:spcBef>
              <a:spcAft>
                <a:spcPts val="1200"/>
              </a:spcAft>
              <a:buNone/>
            </a:pPr>
            <a:r>
              <a:t/>
            </a:r>
            <a:endParaRPr sz="1200">
              <a:latin typeface="Arial"/>
              <a:ea typeface="Arial"/>
              <a:cs typeface="Arial"/>
              <a:sym typeface="Arial"/>
            </a:endParaRPr>
          </a:p>
        </p:txBody>
      </p:sp>
      <p:pic>
        <p:nvPicPr>
          <p:cNvPr id="165" name="Google Shape;165;p17"/>
          <p:cNvPicPr preferRelativeResize="0"/>
          <p:nvPr/>
        </p:nvPicPr>
        <p:blipFill>
          <a:blip r:embed="rId3">
            <a:alphaModFix/>
          </a:blip>
          <a:stretch>
            <a:fillRect/>
          </a:stretch>
        </p:blipFill>
        <p:spPr>
          <a:xfrm>
            <a:off x="5326625" y="1116150"/>
            <a:ext cx="3757050" cy="2464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1052550" y="6432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Evolución y crecimiento de Java </a:t>
            </a:r>
            <a:endParaRPr/>
          </a:p>
        </p:txBody>
      </p:sp>
      <p:sp>
        <p:nvSpPr>
          <p:cNvPr id="171" name="Google Shape;171;p18"/>
          <p:cNvSpPr txBox="1"/>
          <p:nvPr>
            <p:ph idx="1" type="body"/>
          </p:nvPr>
        </p:nvSpPr>
        <p:spPr>
          <a:xfrm>
            <a:off x="1085925" y="1137300"/>
            <a:ext cx="7726200" cy="3932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770"/>
              <a:buNone/>
            </a:pPr>
            <a:r>
              <a:rPr lang="es-419" sz="1050">
                <a:latin typeface="Arial"/>
                <a:ea typeface="Arial"/>
                <a:cs typeface="Arial"/>
                <a:sym typeface="Arial"/>
              </a:rPr>
              <a:t>Con el paso de los años, Java fue evolucionando y mejorando constantemente para adaptarse a las necesidades de la tecnología moderna. Los desarrolladores añadieron nuevas funciones y herramientas que aumentaron su capacidad y rendimiento.</a:t>
            </a:r>
            <a:endParaRPr sz="1050">
              <a:latin typeface="Arial"/>
              <a:ea typeface="Arial"/>
              <a:cs typeface="Arial"/>
              <a:sym typeface="Arial"/>
            </a:endParaRPr>
          </a:p>
          <a:p>
            <a:pPr indent="0" lvl="0" marL="0" rtl="0" algn="l">
              <a:spcBef>
                <a:spcPts val="1200"/>
              </a:spcBef>
              <a:spcAft>
                <a:spcPts val="0"/>
              </a:spcAft>
              <a:buSzPts val="770"/>
              <a:buNone/>
            </a:pPr>
            <a:r>
              <a:rPr lang="es-419" sz="1050">
                <a:latin typeface="Arial"/>
                <a:ea typeface="Arial"/>
                <a:cs typeface="Arial"/>
                <a:sym typeface="Arial"/>
              </a:rPr>
              <a:t>Entre las mejoras más importantes se encuentran:</a:t>
            </a:r>
            <a:endParaRPr sz="1050">
              <a:latin typeface="Arial"/>
              <a:ea typeface="Arial"/>
              <a:cs typeface="Arial"/>
              <a:sym typeface="Arial"/>
            </a:endParaRPr>
          </a:p>
          <a:p>
            <a:pPr indent="0" lvl="0" marL="0" rtl="0" algn="l">
              <a:spcBef>
                <a:spcPts val="1200"/>
              </a:spcBef>
              <a:spcAft>
                <a:spcPts val="0"/>
              </a:spcAft>
              <a:buSzPts val="770"/>
              <a:buNone/>
            </a:pPr>
            <a:r>
              <a:rPr lang="es-419" sz="1050">
                <a:latin typeface="Arial"/>
                <a:ea typeface="Arial"/>
                <a:cs typeface="Arial"/>
                <a:sym typeface="Arial"/>
              </a:rPr>
              <a:t>• Programación orientada a objetos, que facilita la organización y reutilización del código.</a:t>
            </a:r>
            <a:br>
              <a:rPr lang="es-419" sz="1050">
                <a:latin typeface="Arial"/>
                <a:ea typeface="Arial"/>
                <a:cs typeface="Arial"/>
                <a:sym typeface="Arial"/>
              </a:rPr>
            </a:br>
            <a:r>
              <a:rPr lang="es-419" sz="1050">
                <a:latin typeface="Arial"/>
                <a:ea typeface="Arial"/>
                <a:cs typeface="Arial"/>
                <a:sym typeface="Arial"/>
              </a:rPr>
              <a:t> • Mejor administración de memoria mediante procesos automáticos.</a:t>
            </a:r>
            <a:br>
              <a:rPr lang="es-419" sz="1050">
                <a:latin typeface="Arial"/>
                <a:ea typeface="Arial"/>
                <a:cs typeface="Arial"/>
                <a:sym typeface="Arial"/>
              </a:rPr>
            </a:br>
            <a:r>
              <a:rPr lang="es-419" sz="1050">
                <a:latin typeface="Arial"/>
                <a:ea typeface="Arial"/>
                <a:cs typeface="Arial"/>
                <a:sym typeface="Arial"/>
              </a:rPr>
              <a:t> • Sistemas de seguridad avanzados para proteger aplicaciones y datos.</a:t>
            </a:r>
            <a:br>
              <a:rPr lang="es-419" sz="1050">
                <a:latin typeface="Arial"/>
                <a:ea typeface="Arial"/>
                <a:cs typeface="Arial"/>
                <a:sym typeface="Arial"/>
              </a:rPr>
            </a:br>
            <a:r>
              <a:rPr lang="es-419" sz="1050">
                <a:latin typeface="Arial"/>
                <a:ea typeface="Arial"/>
                <a:cs typeface="Arial"/>
                <a:sym typeface="Arial"/>
              </a:rPr>
              <a:t> • Bibliotecas más completas que permiten desarrollar programas con mayor facilidad.</a:t>
            </a:r>
            <a:br>
              <a:rPr lang="es-419" sz="1050">
                <a:latin typeface="Arial"/>
                <a:ea typeface="Arial"/>
                <a:cs typeface="Arial"/>
                <a:sym typeface="Arial"/>
              </a:rPr>
            </a:br>
            <a:r>
              <a:rPr lang="es-419" sz="1050">
                <a:latin typeface="Arial"/>
                <a:ea typeface="Arial"/>
                <a:cs typeface="Arial"/>
                <a:sym typeface="Arial"/>
              </a:rPr>
              <a:t> • Incremento del rendimiento y la velocidad de ejecución.</a:t>
            </a:r>
            <a:br>
              <a:rPr lang="es-419" sz="1050">
                <a:latin typeface="Arial"/>
                <a:ea typeface="Arial"/>
                <a:cs typeface="Arial"/>
                <a:sym typeface="Arial"/>
              </a:rPr>
            </a:br>
            <a:r>
              <a:rPr lang="es-419" sz="1050">
                <a:latin typeface="Arial"/>
                <a:ea typeface="Arial"/>
                <a:cs typeface="Arial"/>
                <a:sym typeface="Arial"/>
              </a:rPr>
              <a:t> • Compatibilidad con nuevas tecnologías y plataformas digitales.</a:t>
            </a:r>
            <a:endParaRPr sz="1050">
              <a:latin typeface="Arial"/>
              <a:ea typeface="Arial"/>
              <a:cs typeface="Arial"/>
              <a:sym typeface="Arial"/>
            </a:endParaRPr>
          </a:p>
          <a:p>
            <a:pPr indent="0" lvl="0" marL="0" rtl="0" algn="l">
              <a:spcBef>
                <a:spcPts val="1200"/>
              </a:spcBef>
              <a:spcAft>
                <a:spcPts val="0"/>
              </a:spcAft>
              <a:buSzPts val="770"/>
              <a:buNone/>
            </a:pPr>
            <a:r>
              <a:rPr lang="es-419" sz="1050">
                <a:latin typeface="Arial"/>
                <a:ea typeface="Arial"/>
                <a:cs typeface="Arial"/>
                <a:sym typeface="Arial"/>
              </a:rPr>
              <a:t>Además, Java fue ganando popularidad rápidamente debido a que era fácil de aprender en comparación con otros lenguajes y porque permitía desarrollar programas que funcionaban en distintos sistemas operativos sin necesidad de modificarlos.</a:t>
            </a:r>
            <a:endParaRPr sz="1050">
              <a:latin typeface="Arial"/>
              <a:ea typeface="Arial"/>
              <a:cs typeface="Arial"/>
              <a:sym typeface="Arial"/>
            </a:endParaRPr>
          </a:p>
          <a:p>
            <a:pPr indent="0" lvl="0" marL="0" rtl="0" algn="l">
              <a:spcBef>
                <a:spcPts val="1200"/>
              </a:spcBef>
              <a:spcAft>
                <a:spcPts val="0"/>
              </a:spcAft>
              <a:buSzPts val="770"/>
              <a:buNone/>
            </a:pPr>
            <a:r>
              <a:rPr lang="es-419" sz="1050">
                <a:latin typeface="Arial"/>
                <a:ea typeface="Arial"/>
                <a:cs typeface="Arial"/>
                <a:sym typeface="Arial"/>
              </a:rPr>
              <a:t>En el año 2010, la empresa Oracle adquirió Sun Microsystems y continuó desarrollando nuevas versiones del lenguaje. Desde entonces, se han agregado mejoras constantes para mantener a Java actualizado y competitivo dentro del mundo de la programación.</a:t>
            </a:r>
            <a:endParaRPr sz="1050">
              <a:latin typeface="Arial"/>
              <a:ea typeface="Arial"/>
              <a:cs typeface="Arial"/>
              <a:sym typeface="Arial"/>
            </a:endParaRPr>
          </a:p>
          <a:p>
            <a:pPr indent="0" lvl="0" marL="0" rtl="0" algn="l">
              <a:spcBef>
                <a:spcPts val="1200"/>
              </a:spcBef>
              <a:spcAft>
                <a:spcPts val="0"/>
              </a:spcAft>
              <a:buSzPts val="770"/>
              <a:buNone/>
            </a:pPr>
            <a:r>
              <a:t/>
            </a:r>
            <a:endParaRPr sz="1050">
              <a:latin typeface="Arial"/>
              <a:ea typeface="Arial"/>
              <a:cs typeface="Arial"/>
              <a:sym typeface="Arial"/>
            </a:endParaRPr>
          </a:p>
          <a:p>
            <a:pPr indent="0" lvl="0" marL="0" rtl="0" algn="l">
              <a:spcBef>
                <a:spcPts val="1200"/>
              </a:spcBef>
              <a:spcAft>
                <a:spcPts val="0"/>
              </a:spcAft>
              <a:buSzPts val="770"/>
              <a:buNone/>
            </a:pPr>
            <a:r>
              <a:t/>
            </a:r>
            <a:endParaRPr sz="940">
              <a:solidFill>
                <a:srgbClr val="000000"/>
              </a:solidFill>
              <a:latin typeface="Arial"/>
              <a:ea typeface="Arial"/>
              <a:cs typeface="Arial"/>
              <a:sym typeface="Arial"/>
            </a:endParaRPr>
          </a:p>
          <a:p>
            <a:pPr indent="0" lvl="0" marL="0" rtl="0" algn="l">
              <a:spcBef>
                <a:spcPts val="1200"/>
              </a:spcBef>
              <a:spcAft>
                <a:spcPts val="1200"/>
              </a:spcAft>
              <a:buSzPts val="770"/>
              <a:buNone/>
            </a:pPr>
            <a:r>
              <a:t/>
            </a:r>
            <a:endParaRPr sz="101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092050" y="4304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419"/>
              <a:t>Java en la actualidad</a:t>
            </a:r>
            <a:endParaRPr/>
          </a:p>
        </p:txBody>
      </p:sp>
      <p:sp>
        <p:nvSpPr>
          <p:cNvPr id="177" name="Google Shape;177;p19"/>
          <p:cNvSpPr txBox="1"/>
          <p:nvPr>
            <p:ph idx="1" type="body"/>
          </p:nvPr>
        </p:nvSpPr>
        <p:spPr>
          <a:xfrm>
            <a:off x="1092050" y="942950"/>
            <a:ext cx="3403200" cy="4160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None/>
            </a:pPr>
            <a:r>
              <a:rPr lang="es-419"/>
              <a:t>Actualmente, Java continúa siendo uno de los lenguajes de programación más utilizados y reconocidos a nivel mundial. Millones de desarrolladores lo utilizan para crear aplicaciones y sistemas debido a su estabilidad, seguridad y capacidad de funcionar en múltiples plataformas.</a:t>
            </a:r>
            <a:endParaRPr/>
          </a:p>
          <a:p>
            <a:pPr indent="0" lvl="0" marL="0" rtl="0" algn="l">
              <a:spcBef>
                <a:spcPts val="1200"/>
              </a:spcBef>
              <a:spcAft>
                <a:spcPts val="0"/>
              </a:spcAft>
              <a:buNone/>
            </a:pPr>
            <a:r>
              <a:rPr lang="es-419"/>
              <a:t>Java es utilizado en diferentes áreas, como:</a:t>
            </a:r>
            <a:endParaRPr/>
          </a:p>
          <a:p>
            <a:pPr indent="0" lvl="0" marL="0" rtl="0" algn="l">
              <a:spcBef>
                <a:spcPts val="1200"/>
              </a:spcBef>
              <a:spcAft>
                <a:spcPts val="0"/>
              </a:spcAft>
              <a:buNone/>
            </a:pPr>
            <a:r>
              <a:rPr lang="es-419"/>
              <a:t>• Desarrollo de aplicaciones web</a:t>
            </a:r>
            <a:br>
              <a:rPr lang="es-419"/>
            </a:br>
            <a:r>
              <a:rPr lang="es-419"/>
              <a:t> • Aplicaciones móviles</a:t>
            </a:r>
            <a:br>
              <a:rPr lang="es-419"/>
            </a:br>
            <a:r>
              <a:rPr lang="es-419"/>
              <a:t> • Sistemas empresariales</a:t>
            </a:r>
            <a:br>
              <a:rPr lang="es-419"/>
            </a:br>
            <a:r>
              <a:rPr lang="es-419"/>
              <a:t> • Plataformas bancarias y financieras</a:t>
            </a:r>
            <a:br>
              <a:rPr lang="es-419"/>
            </a:br>
            <a:r>
              <a:rPr lang="es-419"/>
              <a:t> • Aplicaciones de escritorio</a:t>
            </a:r>
            <a:br>
              <a:rPr lang="es-419"/>
            </a:br>
            <a:r>
              <a:rPr lang="es-419"/>
              <a:t> • Videojuegos</a:t>
            </a:r>
            <a:br>
              <a:rPr lang="es-419"/>
            </a:br>
            <a:r>
              <a:rPr lang="es-419"/>
              <a:t> • Sistemas de almacenamiento de datos y servicios en línea</a:t>
            </a:r>
            <a:endParaRPr/>
          </a:p>
          <a:p>
            <a:pPr indent="0" lvl="0" marL="0" rtl="0" algn="l">
              <a:spcBef>
                <a:spcPts val="1200"/>
              </a:spcBef>
              <a:spcAft>
                <a:spcPts val="0"/>
              </a:spcAft>
              <a:buNone/>
            </a:pPr>
            <a:r>
              <a:rPr lang="es-419"/>
              <a:t>Muchas empresas y organizaciones importantes utilizan Java para desarrollar sus sistemas debido a que ofrece un alto rendimiento y una gran confiabilidad. Incluso, muchas aplicaciones y servicios que se utilizan diariamente funcionan gracias a tecnologías desarrolladas con Java.</a:t>
            </a:r>
            <a:endParaRPr/>
          </a:p>
          <a:p>
            <a:pPr indent="0" lvl="0" marL="0" rtl="0" algn="l">
              <a:spcBef>
                <a:spcPts val="1200"/>
              </a:spcBef>
              <a:spcAft>
                <a:spcPts val="1200"/>
              </a:spcAft>
              <a:buNone/>
            </a:pPr>
            <a:r>
              <a:t/>
            </a:r>
            <a:endParaRPr/>
          </a:p>
        </p:txBody>
      </p:sp>
      <p:pic>
        <p:nvPicPr>
          <p:cNvPr id="178" name="Google Shape;178;p19"/>
          <p:cNvPicPr preferRelativeResize="0"/>
          <p:nvPr/>
        </p:nvPicPr>
        <p:blipFill>
          <a:blip r:embed="rId3">
            <a:alphaModFix/>
          </a:blip>
          <a:stretch>
            <a:fillRect/>
          </a:stretch>
        </p:blipFill>
        <p:spPr>
          <a:xfrm>
            <a:off x="4669675" y="942950"/>
            <a:ext cx="4343950" cy="3657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